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43" autoAdjust="0"/>
  </p:normalViewPr>
  <p:slideViewPr>
    <p:cSldViewPr>
      <p:cViewPr>
        <p:scale>
          <a:sx n="60" d="100"/>
          <a:sy n="60" d="100"/>
        </p:scale>
        <p:origin x="-3000" y="-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27.02.03 Автоматика и телемеханика на транспорте (железнодорожном транспорте)</c:v>
                </c:pt>
                <c:pt idx="1">
                  <c:v>13.02.07 Электроснабжение (по отраслям)</c:v>
                </c:pt>
                <c:pt idx="2">
                  <c:v>23.02.06 Техническая эксплуатация подвижного состава железных дорог</c:v>
                </c:pt>
                <c:pt idx="3">
                  <c:v>09.02.07 Информационные системы и программирование</c:v>
                </c:pt>
                <c:pt idx="4">
                  <c:v>23.01.10 Слесарь по обслуживанию и ремонту подвижного состава</c:v>
                </c:pt>
                <c:pt idx="5">
                  <c:v>23.01.12 Слесарь-электрик метрополитена</c:v>
                </c:pt>
                <c:pt idx="6">
                  <c:v>23.01.13 Электромонтер тяговой подстанции</c:v>
                </c:pt>
                <c:pt idx="7">
                  <c:v>23.01.09 Машинист локомотива</c:v>
                </c:pt>
                <c:pt idx="8">
                  <c:v>23.01.14 Электромонтер устройств сигнализации, централизации, блокировки (СЦБ)</c:v>
                </c:pt>
                <c:pt idx="9">
                  <c:v>43.01.05 Оператор по обработке перевозочных документов на железнодорожном транспорте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50</c:v>
                </c:pt>
                <c:pt idx="5">
                  <c:v>25</c:v>
                </c:pt>
                <c:pt idx="6">
                  <c:v>25</c:v>
                </c:pt>
                <c:pt idx="7">
                  <c:v>75</c:v>
                </c:pt>
                <c:pt idx="8">
                  <c:v>25</c:v>
                </c:pt>
                <c:pt idx="9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47168"/>
        <c:axId val="103449152"/>
      </c:radarChart>
      <c:catAx>
        <c:axId val="3424716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03449152"/>
        <c:crosses val="autoZero"/>
        <c:auto val="1"/>
        <c:lblAlgn val="ctr"/>
        <c:lblOffset val="100"/>
        <c:noMultiLvlLbl val="0"/>
      </c:catAx>
      <c:valAx>
        <c:axId val="10344915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34247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93330629408453E-2"/>
          <c:y val="9.0901499194349748E-3"/>
          <c:w val="0.60566556178701458"/>
          <c:h val="0.97564995728431581"/>
        </c:manualLayout>
      </c:layout>
      <c:doughnutChart>
        <c:varyColors val="1"/>
        <c:ser>
          <c:idx val="0"/>
          <c:order val="0"/>
          <c:explosion val="6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Лист2!$A$2:$A$6</c:f>
              <c:strCache>
                <c:ptCount val="5"/>
                <c:pt idx="0">
                  <c:v>лично</c:v>
                </c:pt>
                <c:pt idx="1">
                  <c:v>с сайта</c:v>
                </c:pt>
                <c:pt idx="2">
                  <c:v>не верно заполнено</c:v>
                </c:pt>
                <c:pt idx="3">
                  <c:v>зачислено</c:v>
                </c:pt>
                <c:pt idx="4">
                  <c:v>отозвано</c:v>
                </c:pt>
              </c:strCache>
            </c:strRef>
          </c:cat>
          <c:val>
            <c:numRef>
              <c:f>Лист2!$B$2:$B$6</c:f>
              <c:numCache>
                <c:formatCode>General</c:formatCode>
                <c:ptCount val="5"/>
                <c:pt idx="0">
                  <c:v>1496</c:v>
                </c:pt>
                <c:pt idx="1">
                  <c:v>331</c:v>
                </c:pt>
                <c:pt idx="2">
                  <c:v>25</c:v>
                </c:pt>
                <c:pt idx="3">
                  <c:v>325</c:v>
                </c:pt>
                <c:pt idx="4">
                  <c:v>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929268195006762"/>
          <c:y val="0.32922872211403187"/>
          <c:w val="0.33840248370336118"/>
          <c:h val="0.49703612325846253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96AC-25D0-45E6-8BCB-ED2BC14864F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AA2C-3BEF-4507-B1A1-7A20786B2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84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96AC-25D0-45E6-8BCB-ED2BC14864F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AA2C-3BEF-4507-B1A1-7A20786B2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33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96AC-25D0-45E6-8BCB-ED2BC14864F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AA2C-3BEF-4507-B1A1-7A20786B2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73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96AC-25D0-45E6-8BCB-ED2BC14864F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AA2C-3BEF-4507-B1A1-7A20786B2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11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96AC-25D0-45E6-8BCB-ED2BC14864F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AA2C-3BEF-4507-B1A1-7A20786B2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80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96AC-25D0-45E6-8BCB-ED2BC14864F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AA2C-3BEF-4507-B1A1-7A20786B2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03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96AC-25D0-45E6-8BCB-ED2BC14864F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AA2C-3BEF-4507-B1A1-7A20786B2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90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96AC-25D0-45E6-8BCB-ED2BC14864F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AA2C-3BEF-4507-B1A1-7A20786B2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96AC-25D0-45E6-8BCB-ED2BC14864F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AA2C-3BEF-4507-B1A1-7A20786B2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50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96AC-25D0-45E6-8BCB-ED2BC14864F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AA2C-3BEF-4507-B1A1-7A20786B2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2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96AC-25D0-45E6-8BCB-ED2BC14864F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AA2C-3BEF-4507-B1A1-7A20786B2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5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A96AC-25D0-45E6-8BCB-ED2BC14864F8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8AA2C-3BEF-4507-B1A1-7A20786B2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0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X:\Долгий С.Д\logotyp_KMGT_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2" y="305183"/>
            <a:ext cx="2592288" cy="194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55776" y="3068960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Опыт проведения приемной кампании 2021 года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2771800" y="4653136"/>
            <a:ext cx="5832648" cy="16201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Родионова Юлия </a:t>
            </a:r>
            <a:r>
              <a:rPr lang="ru-RU" sz="2000" dirty="0" err="1" smtClean="0"/>
              <a:t>Исуповна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i="1" dirty="0" smtClean="0"/>
              <a:t>методист Санкт-Петербургского бюджетного профессионального образовательного учреждения «Колледж метрополитена и железнодорожного транспорта»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28400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X:\Долгий С.Д\logotyp_KMGT_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2" y="569635"/>
            <a:ext cx="201843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43488" y="188640"/>
            <a:ext cx="2242784" cy="681337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403" y="3068960"/>
            <a:ext cx="19051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Опыт проведения приемной кампании 2021 года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33434" y="255739"/>
            <a:ext cx="7110566" cy="82809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>Формирование рейтинга анкет абитуриентов: итоговый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8" t="16713" r="26060" b="26962"/>
          <a:stretch/>
        </p:blipFill>
        <p:spPr bwMode="auto">
          <a:xfrm>
            <a:off x="2123727" y="1325719"/>
            <a:ext cx="6795665" cy="469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4149080"/>
            <a:ext cx="6192688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X:\Долгий С.Д\logotyp_KMGT_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2" y="569635"/>
            <a:ext cx="201843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43488" y="188640"/>
            <a:ext cx="2242784" cy="681337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403" y="3068960"/>
            <a:ext cx="19051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Опыт проведения приемной кампании 2021 года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99296" y="398175"/>
            <a:ext cx="7110566" cy="82809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>Формирование приказа о зачислении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4" t="16652" r="25804" b="24204"/>
          <a:stretch/>
        </p:blipFill>
        <p:spPr bwMode="auto">
          <a:xfrm>
            <a:off x="2267743" y="1305883"/>
            <a:ext cx="6559931" cy="468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2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X:\Долгий С.Д\logotyp_KMGT_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2" y="569635"/>
            <a:ext cx="201843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43488" y="188640"/>
            <a:ext cx="2242784" cy="681337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403" y="3068960"/>
            <a:ext cx="19051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Опыт проведения приемной кампании 2021 года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99296" y="398175"/>
            <a:ext cx="7110566" cy="8280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dirty="0" smtClean="0">
                <a:solidFill>
                  <a:srgbClr val="002060"/>
                </a:solidFill>
              </a:rPr>
              <a:t>Выгрузка приказов о зачисление в АИС ФИС ГИА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t="10193" r="36298" b="8816"/>
          <a:stretch/>
        </p:blipFill>
        <p:spPr bwMode="auto">
          <a:xfrm>
            <a:off x="2099364" y="1154552"/>
            <a:ext cx="7010498" cy="530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64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X:\Долгий С.Д\logotyp_KMGT_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2" y="569635"/>
            <a:ext cx="201843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43488" y="188640"/>
            <a:ext cx="2242784" cy="681337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403" y="3068960"/>
            <a:ext cx="19051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Опыт проведения приемной кампании 2021 года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t="10473" r="30927" b="13223"/>
          <a:stretch/>
        </p:blipFill>
        <p:spPr bwMode="auto">
          <a:xfrm>
            <a:off x="2205895" y="1205991"/>
            <a:ext cx="6697368" cy="4959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99296" y="398175"/>
            <a:ext cx="7110566" cy="8280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dirty="0" smtClean="0">
                <a:solidFill>
                  <a:srgbClr val="002060"/>
                </a:solidFill>
              </a:rPr>
              <a:t>Выгрузка заявлений абитуриентов в АИС ФИС ГИА</a:t>
            </a:r>
            <a:endParaRPr lang="ru-RU" sz="2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X:\Долгий С.Д\logotyp_KMGT_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2" y="569635"/>
            <a:ext cx="201843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43488" y="188640"/>
            <a:ext cx="2242784" cy="681337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403" y="3068960"/>
            <a:ext cx="19051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Опыт проведения приемной кампании 2021 года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95736" y="188640"/>
            <a:ext cx="7110566" cy="82809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>Приемная кампания 2021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7814" y="864054"/>
            <a:ext cx="684076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ru-RU" dirty="0" smtClean="0"/>
              <a:t>Подача заявления в ОУ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19890" y="1643278"/>
            <a:ext cx="2445313" cy="30777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Лично, в приемной комиссии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4168" y="1643278"/>
            <a:ext cx="2491259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Сайт + 1С:Колледж:</a:t>
            </a:r>
          </a:p>
          <a:p>
            <a:r>
              <a:rPr lang="ru-RU" dirty="0"/>
              <a:t>Личный кабинет абитуриента </a:t>
            </a: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3158682" y="1354199"/>
            <a:ext cx="288032" cy="231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059616" y="2333417"/>
            <a:ext cx="2585335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pPr algn="ctr"/>
            <a:r>
              <a:rPr lang="ru-RU" dirty="0" err="1"/>
              <a:t>Модерация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Анкет абитуриентов: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7214261" y="2166498"/>
            <a:ext cx="2076" cy="164030"/>
          </a:xfrm>
          <a:prstGeom prst="straightConnector1">
            <a:avLst/>
          </a:prstGeom>
          <a:ln w="57150">
            <a:solidFill>
              <a:srgbClr val="00206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право 24"/>
          <p:cNvSpPr/>
          <p:nvPr/>
        </p:nvSpPr>
        <p:spPr>
          <a:xfrm rot="5400000">
            <a:off x="7070245" y="1380182"/>
            <a:ext cx="288032" cy="231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098985" y="3219415"/>
            <a:ext cx="684076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ru-RU" dirty="0" smtClean="0"/>
              <a:t>Регистрация Анкеты абитуриента</a:t>
            </a:r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2827760" y="2466573"/>
            <a:ext cx="973703" cy="231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7169598" y="2885117"/>
            <a:ext cx="288032" cy="231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5056868" y="3682796"/>
            <a:ext cx="269448" cy="231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098985" y="3933057"/>
            <a:ext cx="684076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ru-RU" dirty="0" smtClean="0"/>
              <a:t>Формирование промежуточного рейтинга абитуриентов в ИС 1С:Колледж</a:t>
            </a:r>
            <a:endParaRPr lang="ru-RU" dirty="0"/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5125102" y="4616845"/>
            <a:ext cx="273557" cy="231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119890" y="4859298"/>
            <a:ext cx="684076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ru-RU" dirty="0" smtClean="0"/>
              <a:t>Формирование итогового рейтинга абитуриентов в ИС 1С:Колледж</a:t>
            </a:r>
            <a:endParaRPr lang="ru-RU" dirty="0"/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5127418" y="5257418"/>
            <a:ext cx="268922" cy="231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139961" y="5510679"/>
            <a:ext cx="684076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ru-RU" dirty="0" smtClean="0"/>
              <a:t>Формирование приказа о зачислении в ИС 1С:Колледж</a:t>
            </a:r>
            <a:endParaRPr lang="ru-RU" dirty="0"/>
          </a:p>
        </p:txBody>
      </p:sp>
      <p:sp>
        <p:nvSpPr>
          <p:cNvPr id="36" name="Стрелка вправо 35"/>
          <p:cNvSpPr/>
          <p:nvPr/>
        </p:nvSpPr>
        <p:spPr>
          <a:xfrm rot="5400000">
            <a:off x="5127419" y="5914937"/>
            <a:ext cx="268922" cy="231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139961" y="6193065"/>
            <a:ext cx="684076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ru-RU" dirty="0" smtClean="0"/>
              <a:t>Выгрузка сведений приемной кампании из ИС 1С:Колледж в систему ФИС ГИА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2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X:\Долгий С.Д\logotyp_KMGT_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2" y="569635"/>
            <a:ext cx="201843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43488" y="188640"/>
            <a:ext cx="2242784" cy="681337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403" y="3068960"/>
            <a:ext cx="19051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Опыт проведения приемной кампании 2021 года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52965" y="462592"/>
            <a:ext cx="7110566" cy="82809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2060"/>
                </a:solidFill>
              </a:rPr>
              <a:t>Контрольные цифры приема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527286"/>
              </p:ext>
            </p:extLst>
          </p:nvPr>
        </p:nvGraphicFramePr>
        <p:xfrm>
          <a:off x="1619672" y="1476656"/>
          <a:ext cx="7920880" cy="466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0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X:\Долгий С.Д\logotyp_KMGT_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2" y="569635"/>
            <a:ext cx="201843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43488" y="188640"/>
            <a:ext cx="2242784" cy="681337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403" y="3068960"/>
            <a:ext cx="19051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Опыт проведения приемной кампании 2021 года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35696" y="462591"/>
            <a:ext cx="7110566" cy="82809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2060"/>
                </a:solidFill>
              </a:rPr>
              <a:t>Поданные и принятые заявления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121156"/>
              </p:ext>
            </p:extLst>
          </p:nvPr>
        </p:nvGraphicFramePr>
        <p:xfrm>
          <a:off x="2180944" y="1196752"/>
          <a:ext cx="6855551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36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X:\Долгий С.Д\logotyp_KMGT_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2" y="569635"/>
            <a:ext cx="201843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43488" y="188640"/>
            <a:ext cx="2242784" cy="681337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403" y="3068960"/>
            <a:ext cx="19051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Опыт проведения приемной кампании 2021 года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50542" y="411922"/>
            <a:ext cx="7110566" cy="82809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2060"/>
                </a:solidFill>
              </a:rPr>
              <a:t>Заполнение Анкеты абитуриента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16279" r="22890" b="50000"/>
          <a:stretch/>
        </p:blipFill>
        <p:spPr bwMode="auto">
          <a:xfrm>
            <a:off x="2178763" y="3717032"/>
            <a:ext cx="6680087" cy="256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2" t="16667" r="25000" b="53335"/>
          <a:stretch/>
        </p:blipFill>
        <p:spPr bwMode="auto">
          <a:xfrm>
            <a:off x="2160354" y="1240015"/>
            <a:ext cx="6516102" cy="232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4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X:\Долгий С.Д\logotyp_KMGT_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2" y="569635"/>
            <a:ext cx="201843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43488" y="188640"/>
            <a:ext cx="2242784" cy="681337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403" y="3068960"/>
            <a:ext cx="19051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Опыт проведения приемной кампании 2021 года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95736" y="411922"/>
            <a:ext cx="7110566" cy="82809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>Личный кабинет абитуриента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1" t="26321" r="26896" b="33372"/>
          <a:stretch/>
        </p:blipFill>
        <p:spPr bwMode="auto">
          <a:xfrm>
            <a:off x="2195736" y="1367518"/>
            <a:ext cx="6465884" cy="319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9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X:\Долгий С.Д\logotyp_KMGT_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2" y="569635"/>
            <a:ext cx="201843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43488" y="188640"/>
            <a:ext cx="2242784" cy="681337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403" y="3068960"/>
            <a:ext cx="19051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Опыт проведения приемной кампании 2021 года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95736" y="411922"/>
            <a:ext cx="7110566" cy="82809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err="1" smtClean="0">
                <a:solidFill>
                  <a:srgbClr val="002060"/>
                </a:solidFill>
              </a:rPr>
              <a:t>Модерация</a:t>
            </a:r>
            <a:r>
              <a:rPr lang="ru-RU" sz="3600" dirty="0" smtClean="0">
                <a:solidFill>
                  <a:srgbClr val="002060"/>
                </a:solidFill>
              </a:rPr>
              <a:t> анкеты абитуриента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4" t="16225" r="24645" b="25230"/>
          <a:stretch/>
        </p:blipFill>
        <p:spPr bwMode="auto">
          <a:xfrm>
            <a:off x="2092175" y="1325719"/>
            <a:ext cx="7317687" cy="502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4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X:\Долгий С.Д\logotyp_KMGT_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2" y="569635"/>
            <a:ext cx="201843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43488" y="188640"/>
            <a:ext cx="2242784" cy="681337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403" y="3068960"/>
            <a:ext cx="19051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Опыт проведения приемной кампании 2021 года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99296" y="398175"/>
            <a:ext cx="7110566" cy="82809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>Формирование рейтинга анкет абитуриентов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7" t="16072" r="24593" b="26304"/>
          <a:stretch/>
        </p:blipFill>
        <p:spPr bwMode="auto">
          <a:xfrm>
            <a:off x="2195736" y="1283547"/>
            <a:ext cx="6791200" cy="462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7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X:\Долгий С.Д\logotyp_KMGT_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2" y="569635"/>
            <a:ext cx="201843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43488" y="188640"/>
            <a:ext cx="2242784" cy="681337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403" y="3068960"/>
            <a:ext cx="19051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Опыт проведения приемной кампании 2021 года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86653" y="188640"/>
            <a:ext cx="7110566" cy="82809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>Рейтинг анкет абитуриентов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16667" r="29396" b="33678"/>
          <a:stretch/>
        </p:blipFill>
        <p:spPr bwMode="auto">
          <a:xfrm>
            <a:off x="2204486" y="1016733"/>
            <a:ext cx="6573910" cy="42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20298" r="16508" b="59646"/>
          <a:stretch/>
        </p:blipFill>
        <p:spPr bwMode="auto">
          <a:xfrm>
            <a:off x="4463656" y="4405579"/>
            <a:ext cx="3910069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6876256" y="1325719"/>
            <a:ext cx="936104" cy="33994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187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Иванова</dc:creator>
  <cp:lastModifiedBy>Надежда Иванова</cp:lastModifiedBy>
  <cp:revision>14</cp:revision>
  <dcterms:created xsi:type="dcterms:W3CDTF">2022-03-21T11:21:12Z</dcterms:created>
  <dcterms:modified xsi:type="dcterms:W3CDTF">2022-03-22T08:32:02Z</dcterms:modified>
</cp:coreProperties>
</file>