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Qanelas" panose="00000500000000000000" pitchFamily="50" charset="-52"/>
      <p:regular r:id="rId23"/>
    </p:embeddedFont>
    <p:embeddedFont>
      <p:font typeface="Qanelas Bold" panose="00000800000000000000" pitchFamily="50" charset="-52"/>
      <p:bold r:id="rId24"/>
    </p:embeddedFont>
    <p:embeddedFont>
      <p:font typeface="Qanelas Medium" panose="00000600000000000000" pitchFamily="50" charset="-52"/>
      <p:regular r:id="rId25"/>
    </p:embeddedFont>
    <p:embeddedFont>
      <p:font typeface="Qanelas SemiBold" panose="00000700000000000000" pitchFamily="50" charset="-52"/>
      <p:bold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vrilyuk Andrey" initials="GA" lastIdx="6" clrIdx="0">
    <p:extLst>
      <p:ext uri="{19B8F6BF-5375-455C-9EA6-DF929625EA0E}">
        <p15:presenceInfo xmlns:p15="http://schemas.microsoft.com/office/powerpoint/2012/main" userId="7237282b44e986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294"/>
    <a:srgbClr val="211D41"/>
    <a:srgbClr val="443E8F"/>
    <a:srgbClr val="F9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9E854-7F65-4D29-8A58-8E3BF323AF16}" type="datetimeFigureOut">
              <a:rPr lang="ru-RU" smtClean="0"/>
              <a:t>вт 22.03.22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DE9DE-6D7F-49F8-913C-E6199DCF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23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www.instagram.com/Omega.Future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gkomega.ru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facebook.com/Omega.Future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B705FF6-44C7-4EF2-BE9A-E836D9AEB2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6528E87-2393-4F18-B400-46449AEC3412}"/>
              </a:ext>
            </a:extLst>
          </p:cNvPr>
          <p:cNvSpPr/>
          <p:nvPr userDrawn="1"/>
        </p:nvSpPr>
        <p:spPr>
          <a:xfrm rot="3554413">
            <a:off x="7979772" y="2620922"/>
            <a:ext cx="4440518" cy="9900804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375C318-C1E6-418C-B6D8-E42025A2F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83" y="2505342"/>
            <a:ext cx="7508556" cy="142665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D02B0B3-E100-4855-935E-85ABF79FF4C2}"/>
              </a:ext>
            </a:extLst>
          </p:cNvPr>
          <p:cNvSpPr/>
          <p:nvPr userDrawn="1"/>
        </p:nvSpPr>
        <p:spPr>
          <a:xfrm rot="3554413">
            <a:off x="-1513763" y="-5801490"/>
            <a:ext cx="4440518" cy="9900804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18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747E43-D6CE-40AD-936A-160A379A0105}"/>
              </a:ext>
            </a:extLst>
          </p:cNvPr>
          <p:cNvSpPr/>
          <p:nvPr userDrawn="1"/>
        </p:nvSpPr>
        <p:spPr>
          <a:xfrm>
            <a:off x="343382" y="333021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E1ED3-18F5-4849-AB7D-A5ED79ED5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4C42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864DBA-B8CB-4852-BE06-F18A21BD1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388482-CC2E-413A-B422-FC9277FE6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11ED92-1D79-433D-8E3D-60CB972C4D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0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BE8A49B-6633-4F04-BCCE-C9E52DB6E7FB}"/>
              </a:ext>
            </a:extLst>
          </p:cNvPr>
          <p:cNvSpPr/>
          <p:nvPr userDrawn="1"/>
        </p:nvSpPr>
        <p:spPr>
          <a:xfrm>
            <a:off x="343382" y="333021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DAFFB-0EDC-457F-8151-D5F05187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42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5B2EB6-8A7C-49D9-839A-87BFC9F0E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AED334-DAF3-4206-BDBF-125FFF17D0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0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0BDD07-2636-4670-9396-5D8489FFE36E}"/>
              </a:ext>
            </a:extLst>
          </p:cNvPr>
          <p:cNvSpPr/>
          <p:nvPr userDrawn="1"/>
        </p:nvSpPr>
        <p:spPr>
          <a:xfrm>
            <a:off x="343382" y="333021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1F0943-CF2B-4169-AEEA-CB889B887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4C42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F88FE2-A740-4F93-B178-CDD088363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B32680-5715-48BB-875F-3E9EC75BAA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50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44F45F-850F-4986-A3FA-F73CF766FE2C}"/>
              </a:ext>
            </a:extLst>
          </p:cNvPr>
          <p:cNvSpPr/>
          <p:nvPr userDrawn="1"/>
        </p:nvSpPr>
        <p:spPr>
          <a:xfrm>
            <a:off x="711200" y="876148"/>
            <a:ext cx="10740571" cy="5105704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DA1970-2CED-498A-B790-1E1E2EC25D87}"/>
              </a:ext>
            </a:extLst>
          </p:cNvPr>
          <p:cNvSpPr/>
          <p:nvPr userDrawn="1"/>
        </p:nvSpPr>
        <p:spPr>
          <a:xfrm>
            <a:off x="7280780" y="-610537"/>
            <a:ext cx="4323644" cy="8208765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11D4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6ABCB-42AD-47ED-AA28-C55DEB30AB6E}"/>
              </a:ext>
            </a:extLst>
          </p:cNvPr>
          <p:cNvSpPr txBox="1"/>
          <p:nvPr userDrawn="1"/>
        </p:nvSpPr>
        <p:spPr>
          <a:xfrm>
            <a:off x="1761594" y="2260895"/>
            <a:ext cx="4203395" cy="1250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400"/>
              </a:lnSpc>
            </a:pPr>
            <a:r>
              <a:rPr lang="ru-RU" sz="5400" dirty="0">
                <a:solidFill>
                  <a:schemeClr val="bg1"/>
                </a:solidFill>
                <a:latin typeface="Qanelas SemiBold" panose="00000700000000000000" pitchFamily="50" charset="-52"/>
              </a:rPr>
              <a:t>Спасибо</a:t>
            </a:r>
          </a:p>
          <a:p>
            <a:pPr>
              <a:lnSpc>
                <a:spcPts val="4400"/>
              </a:lnSpc>
            </a:pPr>
            <a:r>
              <a:rPr lang="ru-RU" sz="5400" dirty="0">
                <a:solidFill>
                  <a:schemeClr val="bg1"/>
                </a:solidFill>
                <a:latin typeface="Qanelas SemiBold" panose="00000700000000000000" pitchFamily="50" charset="-52"/>
              </a:rPr>
              <a:t>за внимание</a:t>
            </a:r>
            <a:r>
              <a:rPr lang="ru-RU" sz="5400" dirty="0">
                <a:solidFill>
                  <a:schemeClr val="bg1"/>
                </a:solidFill>
                <a:latin typeface="Qanelas Medium" panose="00000600000000000000" pitchFamily="50" charset="-52"/>
              </a:rPr>
              <a:t>!</a:t>
            </a:r>
            <a:endParaRPr lang="en-US" sz="5400" dirty="0">
              <a:solidFill>
                <a:schemeClr val="bg1"/>
              </a:solidFill>
              <a:latin typeface="Qanelas Medium" panose="00000600000000000000" pitchFamily="50" charset="-52"/>
            </a:endParaRPr>
          </a:p>
        </p:txBody>
      </p:sp>
      <p:pic>
        <p:nvPicPr>
          <p:cNvPr id="8" name="Рисунок 7">
            <a:hlinkClick r:id="rId2"/>
            <a:extLst>
              <a:ext uri="{FF2B5EF4-FFF2-40B4-BE49-F238E27FC236}">
                <a16:creationId xmlns:a16="http://schemas.microsoft.com/office/drawing/2014/main" id="{C3A49C7A-3FD3-4B38-A9CD-7FDD3BE036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721" y="3471880"/>
            <a:ext cx="761738" cy="761738"/>
          </a:xfrm>
          <a:prstGeom prst="rect">
            <a:avLst/>
          </a:prstGeom>
        </p:spPr>
      </p:pic>
      <p:pic>
        <p:nvPicPr>
          <p:cNvPr id="9" name="Рисунок 8">
            <a:hlinkClick r:id="rId4"/>
            <a:extLst>
              <a:ext uri="{FF2B5EF4-FFF2-40B4-BE49-F238E27FC236}">
                <a16:creationId xmlns:a16="http://schemas.microsoft.com/office/drawing/2014/main" id="{0C976E5D-3A07-4397-B70F-BB6F36EF076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68" y="3471880"/>
            <a:ext cx="761738" cy="761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068364-02F9-4A87-A9A4-99E9413D695C}"/>
              </a:ext>
            </a:extLst>
          </p:cNvPr>
          <p:cNvSpPr txBox="1"/>
          <p:nvPr userDrawn="1"/>
        </p:nvSpPr>
        <p:spPr>
          <a:xfrm>
            <a:off x="2544165" y="3637662"/>
            <a:ext cx="2466803" cy="618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200" dirty="0">
                <a:solidFill>
                  <a:srgbClr val="211D41"/>
                </a:solidFill>
                <a:latin typeface="Qanelas SemiBold" panose="00000700000000000000" pitchFamily="50" charset="-5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gkomega.ru</a:t>
            </a:r>
            <a:endParaRPr lang="ru-RU" sz="3200" dirty="0">
              <a:solidFill>
                <a:srgbClr val="211D41"/>
              </a:solidFill>
              <a:latin typeface="Qanelas SemiBold" panose="00000700000000000000" pitchFamily="50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C82AB7-B782-4D6E-9FD9-E265313CA4C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512" y="2260895"/>
            <a:ext cx="2331352" cy="8677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914A0C-00CE-4009-B876-34BF3F7DA9A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81" y="3798876"/>
            <a:ext cx="495069" cy="4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4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FC832A-EF69-4067-9094-D0FA630155D1}"/>
              </a:ext>
            </a:extLst>
          </p:cNvPr>
          <p:cNvSpPr/>
          <p:nvPr userDrawn="1"/>
        </p:nvSpPr>
        <p:spPr>
          <a:xfrm>
            <a:off x="432547" y="421341"/>
            <a:ext cx="11326906" cy="5935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744AB-9380-470D-BDF5-F22C318C5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4C42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584134-BAB5-4610-A2BE-BFDAE2E36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14D4D4-EAD2-4761-B8B7-C39AFCD3D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8D23FA-02DF-448C-8AE4-10D1382E80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81" y="5923985"/>
            <a:ext cx="732499" cy="2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5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1123CEC-FF45-4384-BFD3-9AB3B02CC703}"/>
              </a:ext>
            </a:extLst>
          </p:cNvPr>
          <p:cNvSpPr/>
          <p:nvPr userDrawn="1"/>
        </p:nvSpPr>
        <p:spPr>
          <a:xfrm>
            <a:off x="432547" y="461495"/>
            <a:ext cx="11326906" cy="5935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CA08D-6C40-403B-B68A-A4B17FDE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42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F14685-CD04-46DE-8C6D-BFA48F745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574D6A-3C7D-44B8-941E-4CF57452E4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81" y="5923985"/>
            <a:ext cx="732499" cy="2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6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20D852D-FA84-4756-9843-06ABA56E6F2F}"/>
              </a:ext>
            </a:extLst>
          </p:cNvPr>
          <p:cNvSpPr/>
          <p:nvPr userDrawn="1"/>
        </p:nvSpPr>
        <p:spPr>
          <a:xfrm>
            <a:off x="343382" y="333022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EC6EC2F-0E28-41D2-8683-E56D4AEE0616}"/>
              </a:ext>
            </a:extLst>
          </p:cNvPr>
          <p:cNvSpPr/>
          <p:nvPr userDrawn="1"/>
        </p:nvSpPr>
        <p:spPr>
          <a:xfrm>
            <a:off x="-324722" y="798653"/>
            <a:ext cx="4488225" cy="3819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Google Shape;597;p45">
            <a:extLst>
              <a:ext uri="{FF2B5EF4-FFF2-40B4-BE49-F238E27FC236}">
                <a16:creationId xmlns:a16="http://schemas.microsoft.com/office/drawing/2014/main" id="{A5D113B9-89D1-4028-8734-35061553A140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1662026" y="2077479"/>
            <a:ext cx="8615613" cy="17657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ctr" rtl="0">
              <a:spcBef>
                <a:spcPts val="0"/>
              </a:spcBef>
              <a:spcAft>
                <a:spcPts val="1600"/>
              </a:spcAft>
              <a:buNone/>
              <a:defRPr/>
            </a:lvl1pPr>
          </a:lstStyle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latin typeface="Qanelas" panose="00000500000000000000" pitchFamily="50" charset="-52"/>
              </a:rPr>
              <a:t>Каждый раз, когда мне говорят, что скоро уже 30 и пора взрослеть, я беру свой самокат и уезжаю от этих скучных людей.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168BF2-E2B4-4356-9A0C-40F736B56B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5" y="6120062"/>
            <a:ext cx="732499" cy="272749"/>
          </a:xfrm>
          <a:prstGeom prst="rect">
            <a:avLst/>
          </a:prstGeom>
        </p:spPr>
      </p:pic>
      <p:sp>
        <p:nvSpPr>
          <p:cNvPr id="16" name="Текст 3">
            <a:extLst>
              <a:ext uri="{FF2B5EF4-FFF2-40B4-BE49-F238E27FC236}">
                <a16:creationId xmlns:a16="http://schemas.microsoft.com/office/drawing/2014/main" id="{D76B18E0-63DA-4C37-A652-9A7AA3E8C14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678335" y="4308039"/>
            <a:ext cx="4227540" cy="66775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443E8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-писатель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50A39427-25A7-4B87-A9AA-F19750619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0430" y="657867"/>
            <a:ext cx="3932237" cy="54738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  <a:latin typeface="Qanelas Medium" panose="00000600000000000000" pitchFamily="50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03176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24607F7-3AE9-43C7-855E-AAFAE05AC720}"/>
              </a:ext>
            </a:extLst>
          </p:cNvPr>
          <p:cNvSpPr/>
          <p:nvPr userDrawn="1"/>
        </p:nvSpPr>
        <p:spPr>
          <a:xfrm>
            <a:off x="432547" y="421341"/>
            <a:ext cx="11326906" cy="5935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83A03-560B-44FE-BCEF-674CAF6C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42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C33EB4-1534-4040-A3E2-BEEFE4C29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C3F715-9930-4D36-B2FC-56711890A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5249CB-294F-4979-837A-41149D534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6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E357A32-0010-4845-B57E-A5F4CBC758FF}"/>
              </a:ext>
            </a:extLst>
          </p:cNvPr>
          <p:cNvSpPr/>
          <p:nvPr userDrawn="1"/>
        </p:nvSpPr>
        <p:spPr>
          <a:xfrm>
            <a:off x="432547" y="421341"/>
            <a:ext cx="11326906" cy="5935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04D1D-CCBA-4297-AE73-A0E1B8F2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4C42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8920D9-8DA2-4317-9164-4AFDA4569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4D5C34-7FE5-4E0B-93CC-18C5D1A33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95AAEF-EB94-4BD6-B3A2-CA82956C4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9B7997-D82A-480F-8587-A565832CF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117BC4-4C61-43FB-B879-670D3EC7BE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1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E5D22449-811B-4E76-8F7E-BCA33E5C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FAF3DE-D57B-4AA2-AE8D-2F05BA169628}" type="datetimeFigureOut">
              <a:rPr lang="ru-RU" smtClean="0"/>
              <a:t>вт 22.03.22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AD5841-A6B2-40B3-99E2-C27E9E9E1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8B7950-D0C0-4FA5-91E9-39584706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35245-3F0C-455B-A6CA-AD724A34E83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C4B996-F9D6-4850-9FE0-8BBB5CC2E2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489518-B421-4F78-9FF2-8CD62198487C}"/>
              </a:ext>
            </a:extLst>
          </p:cNvPr>
          <p:cNvSpPr/>
          <p:nvPr userDrawn="1"/>
        </p:nvSpPr>
        <p:spPr>
          <a:xfrm>
            <a:off x="343382" y="333021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2B88D4-5A2E-4712-8213-DCECD72EDFA0}"/>
              </a:ext>
            </a:extLst>
          </p:cNvPr>
          <p:cNvSpPr/>
          <p:nvPr userDrawn="1"/>
        </p:nvSpPr>
        <p:spPr>
          <a:xfrm>
            <a:off x="7108371" y="699940"/>
            <a:ext cx="3951515" cy="5253612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Google Shape;569;p42">
            <a:extLst>
              <a:ext uri="{FF2B5EF4-FFF2-40B4-BE49-F238E27FC236}">
                <a16:creationId xmlns:a16="http://schemas.microsoft.com/office/drawing/2014/main" id="{6E95543E-572B-4F49-80BF-9FD440A78F10}"/>
              </a:ext>
            </a:extLst>
          </p:cNvPr>
          <p:cNvSpPr txBox="1">
            <a:spLocks/>
          </p:cNvSpPr>
          <p:nvPr userDrawn="1"/>
        </p:nvSpPr>
        <p:spPr>
          <a:xfrm>
            <a:off x="960000" y="1590992"/>
            <a:ext cx="51360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" dirty="0">
              <a:latin typeface="Qanelas" panose="00000500000000000000" pitchFamily="50" charset="-52"/>
            </a:endParaRPr>
          </a:p>
        </p:txBody>
      </p:sp>
      <p:cxnSp>
        <p:nvCxnSpPr>
          <p:cNvPr id="12" name="Google Shape;541;p39">
            <a:extLst>
              <a:ext uri="{FF2B5EF4-FFF2-40B4-BE49-F238E27FC236}">
                <a16:creationId xmlns:a16="http://schemas.microsoft.com/office/drawing/2014/main" id="{7B7CA1AA-2681-494C-968E-EB958166908E}"/>
              </a:ext>
            </a:extLst>
          </p:cNvPr>
          <p:cNvCxnSpPr/>
          <p:nvPr userDrawn="1"/>
        </p:nvCxnSpPr>
        <p:spPr>
          <a:xfrm>
            <a:off x="1502461" y="3145971"/>
            <a:ext cx="45992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8F6683-F854-4615-BA9C-D9D122011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  <p:sp>
        <p:nvSpPr>
          <p:cNvPr id="16" name="Объект 3">
            <a:extLst>
              <a:ext uri="{FF2B5EF4-FFF2-40B4-BE49-F238E27FC236}">
                <a16:creationId xmlns:a16="http://schemas.microsoft.com/office/drawing/2014/main" id="{166E3D4D-21FC-4596-A86F-2B34705B4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7189" y="1277937"/>
            <a:ext cx="6021428" cy="39763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0919435C-88D6-4F22-89C5-DA1BFB043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361" y="3321924"/>
            <a:ext cx="3932237" cy="918539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  <a:latin typeface="Qanelas" panose="00000500000000000000" pitchFamily="50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43BBF292-DB85-48C3-8115-5CA7601F171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2749672" y="1965151"/>
            <a:ext cx="1288928" cy="1061296"/>
          </a:xfrm>
        </p:spPr>
        <p:txBody>
          <a:bodyPr>
            <a:normAutofit/>
          </a:bodyPr>
          <a:lstStyle>
            <a:lvl1pPr marL="0" indent="0">
              <a:buNone/>
              <a:defRPr sz="6600">
                <a:solidFill>
                  <a:srgbClr val="443E8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53870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1A89328-EB16-423E-8527-4A4B908A36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41ED1A8-D9F0-4FBD-AEC2-471D68AC6AB4}"/>
              </a:ext>
            </a:extLst>
          </p:cNvPr>
          <p:cNvSpPr/>
          <p:nvPr userDrawn="1"/>
        </p:nvSpPr>
        <p:spPr>
          <a:xfrm>
            <a:off x="407782" y="333021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Google Shape;548;p40">
            <a:extLst>
              <a:ext uri="{FF2B5EF4-FFF2-40B4-BE49-F238E27FC236}">
                <a16:creationId xmlns:a16="http://schemas.microsoft.com/office/drawing/2014/main" id="{04264E7B-BC1D-4420-A8A1-C08347F3D2A0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1772167" y="4010119"/>
            <a:ext cx="2380733" cy="129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>
              <a:buFontTx/>
              <a:buNone/>
              <a:defRPr sz="1800"/>
            </a:lvl1pPr>
          </a:lstStyle>
          <a:p>
            <a:pPr marL="0" indent="0">
              <a:spcAft>
                <a:spcPts val="2133"/>
              </a:spcAft>
            </a:pPr>
            <a:r>
              <a:rPr lang="ru-RU" sz="2000" dirty="0">
                <a:latin typeface="Qanelas" panose="00000500000000000000" pitchFamily="50" charset="-52"/>
              </a:rPr>
              <a:t>Какие-то данные о чём-то пишет и рассказываем.</a:t>
            </a:r>
            <a:endParaRPr sz="2000" dirty="0">
              <a:latin typeface="Qanelas" panose="00000500000000000000" pitchFamily="50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66BE43E-6262-41EA-B7CB-800BBDF4B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3C9CF9EE-0A85-4761-8C10-785DCC2A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460" y="333021"/>
            <a:ext cx="3932237" cy="918539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1"/>
                </a:solidFill>
                <a:latin typeface="Qanelas" panose="00000500000000000000" pitchFamily="50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60B88865-7666-4BEC-90C8-9F9D986DA76E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2606797" y="2577845"/>
            <a:ext cx="1288928" cy="634741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rgbClr val="443E8F"/>
                </a:solidFill>
                <a:latin typeface="Qanelas Bold" panose="00000800000000000000" pitchFamily="50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2346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F16437-E903-4FCE-8A18-DE59C7300676}"/>
              </a:ext>
            </a:extLst>
          </p:cNvPr>
          <p:cNvSpPr/>
          <p:nvPr userDrawn="1"/>
        </p:nvSpPr>
        <p:spPr>
          <a:xfrm>
            <a:off x="343382" y="333021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FDDCF-6CCE-48D1-AC3D-EB9F9BDBF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4C42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18F3E5-2053-45E9-905F-AE4D2687D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A887D7-99CD-477F-A9FD-EA402FCF4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BA9075-10E5-44C8-8BC6-A347CA178C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0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10C92-3223-408E-8369-15CE80E8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12095C-0088-4177-A667-19EF971AF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8543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5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C4294"/>
          </a:solidFill>
          <a:latin typeface="Qanelas Medium" panose="00000600000000000000" pitchFamily="50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hyperlink" Target="mailto:gonm@omegafuture.ru" TargetMode="External"/><Relationship Id="rId2" Type="http://schemas.openxmlformats.org/officeDocument/2006/relationships/hyperlink" Target="https://omegafuture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7072F5-E849-436B-A663-407AEF9A5791}"/>
              </a:ext>
            </a:extLst>
          </p:cNvPr>
          <p:cNvSpPr/>
          <p:nvPr/>
        </p:nvSpPr>
        <p:spPr>
          <a:xfrm rot="3554413">
            <a:off x="8823508" y="3317340"/>
            <a:ext cx="2807248" cy="6575053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40BBE0-C564-4DE8-8D7B-3D952C3C56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83" y="2505342"/>
            <a:ext cx="7508556" cy="142665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866EDD-53F7-4A05-BB56-205AD572B609}"/>
              </a:ext>
            </a:extLst>
          </p:cNvPr>
          <p:cNvSpPr/>
          <p:nvPr/>
        </p:nvSpPr>
        <p:spPr>
          <a:xfrm rot="3554413">
            <a:off x="94961" y="-2272145"/>
            <a:ext cx="2074573" cy="5126702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47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371091" y="333022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Google Shape;597;p45">
            <a:extLst>
              <a:ext uri="{FF2B5EF4-FFF2-40B4-BE49-F238E27FC236}">
                <a16:creationId xmlns:a16="http://schemas.microsoft.com/office/drawing/2014/main" id="{90C5ADC2-6B9F-40AE-8752-2CACB67057B4}"/>
              </a:ext>
            </a:extLst>
          </p:cNvPr>
          <p:cNvSpPr txBox="1">
            <a:spLocks/>
          </p:cNvSpPr>
          <p:nvPr/>
        </p:nvSpPr>
        <p:spPr>
          <a:xfrm>
            <a:off x="2718481" y="2675459"/>
            <a:ext cx="6813814" cy="23954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ru-RU" dirty="0">
              <a:latin typeface="Qanelas" panose="00000500000000000000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08" y="2008946"/>
            <a:ext cx="4400118" cy="36590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352F8AC-8D5C-4CDE-8790-062C04FB3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85" y="6120062"/>
            <a:ext cx="732499" cy="2727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FDBE8E-9152-44E7-8780-4525E290C8A0}"/>
              </a:ext>
            </a:extLst>
          </p:cNvPr>
          <p:cNvSpPr txBox="1"/>
          <p:nvPr/>
        </p:nvSpPr>
        <p:spPr>
          <a:xfrm>
            <a:off x="3601567" y="688544"/>
            <a:ext cx="4988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4C4294"/>
                </a:solidFill>
                <a:latin typeface="Qanelas Medium" panose="00000600000000000000" pitchFamily="50" charset="-52"/>
              </a:rPr>
              <a:t>Стартовая страница</a:t>
            </a:r>
            <a:endParaRPr lang="en-US" sz="4000" dirty="0">
              <a:solidFill>
                <a:srgbClr val="4C4294"/>
              </a:solidFill>
              <a:latin typeface="Qanelas Medium" panose="000006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763094-94FE-4176-9D0E-622122D6F170}"/>
              </a:ext>
            </a:extLst>
          </p:cNvPr>
          <p:cNvSpPr txBox="1"/>
          <p:nvPr/>
        </p:nvSpPr>
        <p:spPr>
          <a:xfrm>
            <a:off x="6390374" y="2011648"/>
            <a:ext cx="4400118" cy="377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600"/>
              </a:spcAft>
              <a:buAutoNum type="arabicPeriod"/>
            </a:pPr>
            <a:r>
              <a:rPr lang="ru-RU" sz="2400" dirty="0">
                <a:latin typeface="Qanelas" panose="00000500000000000000" pitchFamily="50" charset="-52"/>
              </a:rPr>
              <a:t>Просмотр расписания           на день</a:t>
            </a:r>
          </a:p>
          <a:p>
            <a:pPr marL="457200" lvl="0" indent="-457200">
              <a:spcAft>
                <a:spcPts val="1600"/>
              </a:spcAft>
              <a:buAutoNum type="arabicPeriod"/>
            </a:pPr>
            <a:r>
              <a:rPr lang="ru-RU" sz="2400" dirty="0">
                <a:latin typeface="Qanelas" panose="00000500000000000000" pitchFamily="50" charset="-52"/>
              </a:rPr>
              <a:t>Объявления об изменениях в расписании</a:t>
            </a:r>
          </a:p>
          <a:p>
            <a:pPr marL="457200" lvl="0" indent="-457200">
              <a:spcAft>
                <a:spcPts val="1600"/>
              </a:spcAft>
              <a:buAutoNum type="arabicPeriod"/>
            </a:pPr>
            <a:r>
              <a:rPr lang="ru-RU" sz="2400" dirty="0">
                <a:latin typeface="Qanelas" panose="00000500000000000000" pitchFamily="50" charset="-52"/>
              </a:rPr>
              <a:t>Отображение уровня посещаемости за семестр</a:t>
            </a:r>
          </a:p>
          <a:p>
            <a:pPr marL="457200" lvl="0" indent="-457200">
              <a:spcAft>
                <a:spcPts val="1600"/>
              </a:spcAft>
              <a:buAutoNum type="arabicPeriod"/>
            </a:pPr>
            <a:r>
              <a:rPr lang="ru-RU" sz="2400" dirty="0">
                <a:latin typeface="Qanelas" panose="00000500000000000000" pitchFamily="50" charset="-52"/>
              </a:rPr>
              <a:t>Данные о студенте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29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371091" y="333022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Google Shape;597;p45">
            <a:extLst>
              <a:ext uri="{FF2B5EF4-FFF2-40B4-BE49-F238E27FC236}">
                <a16:creationId xmlns:a16="http://schemas.microsoft.com/office/drawing/2014/main" id="{90C5ADC2-6B9F-40AE-8752-2CACB67057B4}"/>
              </a:ext>
            </a:extLst>
          </p:cNvPr>
          <p:cNvSpPr txBox="1">
            <a:spLocks/>
          </p:cNvSpPr>
          <p:nvPr/>
        </p:nvSpPr>
        <p:spPr>
          <a:xfrm>
            <a:off x="2718481" y="2675459"/>
            <a:ext cx="6813814" cy="23954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ru-RU" dirty="0">
              <a:latin typeface="Qanelas" panose="00000500000000000000" pitchFamily="50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75" y="2222500"/>
            <a:ext cx="6181103" cy="34225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64BB81C-6806-493D-B1E2-3E25D9E11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85" y="6120062"/>
            <a:ext cx="732499" cy="2727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982789-FE32-47F5-A2F7-D2BBEE84E101}"/>
              </a:ext>
            </a:extLst>
          </p:cNvPr>
          <p:cNvSpPr txBox="1"/>
          <p:nvPr/>
        </p:nvSpPr>
        <p:spPr>
          <a:xfrm>
            <a:off x="3601567" y="688544"/>
            <a:ext cx="4988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4C4294"/>
                </a:solidFill>
                <a:latin typeface="Qanelas Medium" panose="00000600000000000000" pitchFamily="50" charset="-52"/>
              </a:rPr>
              <a:t>Стартовая страница</a:t>
            </a:r>
            <a:endParaRPr lang="en-US" sz="4000" dirty="0">
              <a:solidFill>
                <a:srgbClr val="4C4294"/>
              </a:solidFill>
              <a:latin typeface="Qanelas Medium" panose="000006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28EB7-793E-4441-804B-7CF19DC76669}"/>
              </a:ext>
            </a:extLst>
          </p:cNvPr>
          <p:cNvSpPr txBox="1"/>
          <p:nvPr/>
        </p:nvSpPr>
        <p:spPr>
          <a:xfrm>
            <a:off x="7720480" y="3138702"/>
            <a:ext cx="3376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Qanelas" panose="00000500000000000000" pitchFamily="50" charset="-52"/>
              </a:rPr>
              <a:t>Просмотр расписания</a:t>
            </a:r>
          </a:p>
          <a:p>
            <a:r>
              <a:rPr lang="ru-RU" sz="2400" dirty="0">
                <a:latin typeface="Qanelas" panose="00000500000000000000" pitchFamily="50" charset="-52"/>
              </a:rPr>
              <a:t>на неделю или другой</a:t>
            </a:r>
          </a:p>
          <a:p>
            <a:r>
              <a:rPr lang="ru-RU" sz="2400" dirty="0">
                <a:latin typeface="Qanelas" panose="00000500000000000000" pitchFamily="50" charset="-52"/>
              </a:rPr>
              <a:t>период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20392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371091" y="333022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Google Shape;597;p45">
            <a:extLst>
              <a:ext uri="{FF2B5EF4-FFF2-40B4-BE49-F238E27FC236}">
                <a16:creationId xmlns:a16="http://schemas.microsoft.com/office/drawing/2014/main" id="{90C5ADC2-6B9F-40AE-8752-2CACB67057B4}"/>
              </a:ext>
            </a:extLst>
          </p:cNvPr>
          <p:cNvSpPr txBox="1">
            <a:spLocks/>
          </p:cNvSpPr>
          <p:nvPr/>
        </p:nvSpPr>
        <p:spPr>
          <a:xfrm>
            <a:off x="2718481" y="2675459"/>
            <a:ext cx="6813814" cy="23954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ru-RU" dirty="0">
              <a:latin typeface="Qanelas" panose="00000500000000000000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30" y="2018707"/>
            <a:ext cx="5948237" cy="34576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63B886-0EE7-451E-A858-147E8FAA5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85" y="6120062"/>
            <a:ext cx="732499" cy="2727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80FC16-132C-45A9-93D2-643E2D23A58D}"/>
              </a:ext>
            </a:extLst>
          </p:cNvPr>
          <p:cNvSpPr txBox="1"/>
          <p:nvPr/>
        </p:nvSpPr>
        <p:spPr>
          <a:xfrm>
            <a:off x="7347658" y="2683918"/>
            <a:ext cx="3911806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600"/>
              </a:spcAft>
              <a:buFont typeface="+mj-lt"/>
              <a:buAutoNum type="arabicPeriod"/>
            </a:pPr>
            <a:r>
              <a:rPr lang="ru-RU" sz="2400" dirty="0">
                <a:latin typeface="Qanelas" panose="00000500000000000000" pitchFamily="50" charset="-52"/>
              </a:rPr>
              <a:t>Просмотр текущей успеваемости и посещаемости</a:t>
            </a:r>
          </a:p>
          <a:p>
            <a:pPr marL="457200" lvl="0" indent="-457200">
              <a:spcAft>
                <a:spcPts val="1600"/>
              </a:spcAft>
              <a:buFont typeface="+mj-lt"/>
              <a:buAutoNum type="arabicPeriod"/>
            </a:pPr>
            <a:r>
              <a:rPr lang="ru-RU" sz="2400" dirty="0">
                <a:latin typeface="Qanelas" panose="00000500000000000000" pitchFamily="50" charset="-52"/>
              </a:rPr>
              <a:t>Просмотр тем занятий и домашних заданий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7F9218-15B5-4622-A1C7-226C6E14AE46}"/>
              </a:ext>
            </a:extLst>
          </p:cNvPr>
          <p:cNvSpPr txBox="1"/>
          <p:nvPr/>
        </p:nvSpPr>
        <p:spPr>
          <a:xfrm>
            <a:off x="3293790" y="688544"/>
            <a:ext cx="5604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4C4294"/>
                </a:solidFill>
                <a:latin typeface="Qanelas Medium" panose="00000600000000000000" pitchFamily="50" charset="-52"/>
              </a:rPr>
              <a:t>Текущая успеваемость</a:t>
            </a:r>
            <a:endParaRPr lang="en-US" sz="4000" dirty="0">
              <a:solidFill>
                <a:srgbClr val="4C4294"/>
              </a:solidFill>
              <a:latin typeface="Qanelas Medium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60406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371091" y="333022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Google Shape;597;p45">
            <a:extLst>
              <a:ext uri="{FF2B5EF4-FFF2-40B4-BE49-F238E27FC236}">
                <a16:creationId xmlns:a16="http://schemas.microsoft.com/office/drawing/2014/main" id="{90C5ADC2-6B9F-40AE-8752-2CACB67057B4}"/>
              </a:ext>
            </a:extLst>
          </p:cNvPr>
          <p:cNvSpPr txBox="1">
            <a:spLocks/>
          </p:cNvSpPr>
          <p:nvPr/>
        </p:nvSpPr>
        <p:spPr>
          <a:xfrm>
            <a:off x="2718481" y="2675459"/>
            <a:ext cx="6813814" cy="23954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ru-RU" dirty="0">
              <a:latin typeface="Qanelas" panose="00000500000000000000" pitchFamily="50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7CB9FE-EF60-4397-AC0C-0120089242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85" y="6120062"/>
            <a:ext cx="732499" cy="2727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FD1286-316C-45A8-977F-5B13238B1839}"/>
              </a:ext>
            </a:extLst>
          </p:cNvPr>
          <p:cNvSpPr txBox="1"/>
          <p:nvPr/>
        </p:nvSpPr>
        <p:spPr>
          <a:xfrm>
            <a:off x="3214442" y="732806"/>
            <a:ext cx="5763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4C4294"/>
                </a:solidFill>
                <a:latin typeface="Qanelas Medium" panose="00000600000000000000" pitchFamily="50" charset="-52"/>
              </a:rPr>
              <a:t>Итоговая успеваемость</a:t>
            </a:r>
            <a:endParaRPr lang="en-US" sz="4000" dirty="0">
              <a:solidFill>
                <a:srgbClr val="4C4294"/>
              </a:solidFill>
              <a:latin typeface="Qanelas Medium" panose="00000600000000000000" pitchFamily="50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7A47B-0437-4380-A00A-704BE6609A63}"/>
              </a:ext>
            </a:extLst>
          </p:cNvPr>
          <p:cNvSpPr txBox="1"/>
          <p:nvPr/>
        </p:nvSpPr>
        <p:spPr>
          <a:xfrm>
            <a:off x="7528818" y="2329684"/>
            <a:ext cx="3585533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600"/>
              </a:spcAft>
              <a:buFont typeface="+mj-lt"/>
              <a:buAutoNum type="arabicPeriod"/>
            </a:pPr>
            <a:r>
              <a:rPr lang="ru-RU" sz="2400" dirty="0">
                <a:latin typeface="Qanelas" panose="00000500000000000000" pitchFamily="50" charset="-52"/>
              </a:rPr>
              <a:t>Просмотр промежуточной        и итоговой успеваемости                 по годам</a:t>
            </a:r>
          </a:p>
          <a:p>
            <a:pPr marL="457200" lvl="0" indent="-457200">
              <a:spcAft>
                <a:spcPts val="1600"/>
              </a:spcAft>
              <a:buFont typeface="+mj-lt"/>
              <a:buAutoNum type="arabicPeriod"/>
            </a:pPr>
            <a:r>
              <a:rPr lang="ru-RU" sz="2400" dirty="0">
                <a:latin typeface="Qanelas" panose="00000500000000000000" pitchFamily="50" charset="-52"/>
              </a:rPr>
              <a:t>Просмотр оценок, идущих в диплом</a:t>
            </a:r>
          </a:p>
          <a:p>
            <a:pPr marL="457200" lvl="0" indent="-457200">
              <a:spcAft>
                <a:spcPts val="1600"/>
              </a:spcAft>
              <a:buFont typeface="+mj-lt"/>
              <a:buAutoNum type="arabicPeriod"/>
            </a:pPr>
            <a:endParaRPr lang="ru-RU" sz="2400" dirty="0">
              <a:latin typeface="Qanelas" panose="00000500000000000000" pitchFamily="50" charset="-52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C869F0-2B7D-4D5A-847E-CA1617108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5" y="2222982"/>
            <a:ext cx="5858374" cy="338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5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371091" y="333022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Google Shape;597;p45">
            <a:extLst>
              <a:ext uri="{FF2B5EF4-FFF2-40B4-BE49-F238E27FC236}">
                <a16:creationId xmlns:a16="http://schemas.microsoft.com/office/drawing/2014/main" id="{90C5ADC2-6B9F-40AE-8752-2CACB67057B4}"/>
              </a:ext>
            </a:extLst>
          </p:cNvPr>
          <p:cNvSpPr txBox="1">
            <a:spLocks/>
          </p:cNvSpPr>
          <p:nvPr/>
        </p:nvSpPr>
        <p:spPr>
          <a:xfrm>
            <a:off x="2718481" y="2675459"/>
            <a:ext cx="6813814" cy="23954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ru-RU" dirty="0">
              <a:latin typeface="Qanelas" panose="00000500000000000000" pitchFamily="50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A03F60-619A-4DFE-9D45-E84489C96F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85" y="6120062"/>
            <a:ext cx="732499" cy="2727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F7CCD0-DE62-484D-8957-F4C691C7FBE2}"/>
              </a:ext>
            </a:extLst>
          </p:cNvPr>
          <p:cNvSpPr txBox="1"/>
          <p:nvPr/>
        </p:nvSpPr>
        <p:spPr>
          <a:xfrm>
            <a:off x="2604842" y="732806"/>
            <a:ext cx="6841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4C4294"/>
                </a:solidFill>
                <a:latin typeface="Qanelas Medium" panose="00000600000000000000" pitchFamily="50" charset="-52"/>
              </a:rPr>
              <a:t>Интерфейс администратора</a:t>
            </a:r>
            <a:endParaRPr lang="en-US" sz="4000" dirty="0">
              <a:solidFill>
                <a:srgbClr val="4C4294"/>
              </a:solidFill>
              <a:latin typeface="Qanelas Medium" panose="000006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3D438-E670-4AA8-90AA-9198F6A4A669}"/>
              </a:ext>
            </a:extLst>
          </p:cNvPr>
          <p:cNvSpPr txBox="1"/>
          <p:nvPr/>
        </p:nvSpPr>
        <p:spPr>
          <a:xfrm>
            <a:off x="7178558" y="3028772"/>
            <a:ext cx="4419600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600"/>
              </a:spcAft>
              <a:buFont typeface="+mj-lt"/>
              <a:buAutoNum type="arabicPeriod"/>
            </a:pPr>
            <a:r>
              <a:rPr lang="ru-RU" sz="2400" dirty="0">
                <a:latin typeface="Qanelas" panose="00000500000000000000" pitchFamily="50" charset="-52"/>
              </a:rPr>
              <a:t>Выбор групп и студентов</a:t>
            </a:r>
          </a:p>
          <a:p>
            <a:pPr marL="457200" lvl="0" indent="-457200">
              <a:spcAft>
                <a:spcPts val="1600"/>
              </a:spcAft>
              <a:buFont typeface="+mj-lt"/>
              <a:buAutoNum type="arabicPeriod"/>
            </a:pPr>
            <a:r>
              <a:rPr lang="ru-RU" sz="2400" dirty="0">
                <a:latin typeface="Qanelas" panose="00000500000000000000" pitchFamily="50" charset="-52"/>
              </a:rPr>
              <a:t>Просмотр электронных дневником студентов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2E7A205-DDA0-4D6A-BCD2-07DE6D343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25" y="2243205"/>
            <a:ext cx="5763964" cy="338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99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371091" y="333022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Google Shape;597;p45">
            <a:extLst>
              <a:ext uri="{FF2B5EF4-FFF2-40B4-BE49-F238E27FC236}">
                <a16:creationId xmlns:a16="http://schemas.microsoft.com/office/drawing/2014/main" id="{90C5ADC2-6B9F-40AE-8752-2CACB67057B4}"/>
              </a:ext>
            </a:extLst>
          </p:cNvPr>
          <p:cNvSpPr txBox="1">
            <a:spLocks/>
          </p:cNvSpPr>
          <p:nvPr/>
        </p:nvSpPr>
        <p:spPr>
          <a:xfrm>
            <a:off x="2718481" y="2675459"/>
            <a:ext cx="6813814" cy="23954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ru-RU" dirty="0">
              <a:latin typeface="Qanelas" panose="00000500000000000000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59" y="1473966"/>
            <a:ext cx="1989532" cy="47932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45" y="1475756"/>
            <a:ext cx="2080487" cy="47811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86" y="1477710"/>
            <a:ext cx="1936948" cy="47678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3CD562-E444-4220-8376-2250B848CB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85" y="6120062"/>
            <a:ext cx="732499" cy="2727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69BF20-3D29-47AB-9A6E-3503EDDB9561}"/>
              </a:ext>
            </a:extLst>
          </p:cNvPr>
          <p:cNvSpPr txBox="1"/>
          <p:nvPr/>
        </p:nvSpPr>
        <p:spPr>
          <a:xfrm>
            <a:off x="3664684" y="601124"/>
            <a:ext cx="4623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4C4294"/>
                </a:solidFill>
                <a:latin typeface="Qanelas Medium" panose="00000600000000000000" pitchFamily="50" charset="-52"/>
              </a:rPr>
              <a:t>Мобильная версия</a:t>
            </a:r>
            <a:endParaRPr lang="en-US" sz="4000" dirty="0">
              <a:solidFill>
                <a:srgbClr val="4C4294"/>
              </a:solidFill>
              <a:latin typeface="Qanelas Medium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58541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0D9984-A15D-4DB4-B9EF-F8DCCBC057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587576" y="876148"/>
            <a:ext cx="10824136" cy="5105704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7072F5-E849-436B-A663-407AEF9A5791}"/>
              </a:ext>
            </a:extLst>
          </p:cNvPr>
          <p:cNvSpPr/>
          <p:nvPr/>
        </p:nvSpPr>
        <p:spPr>
          <a:xfrm>
            <a:off x="6306097" y="-610537"/>
            <a:ext cx="4323644" cy="8208765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FE26F8-FA43-4DC4-9065-71458B6F4F76}"/>
              </a:ext>
            </a:extLst>
          </p:cNvPr>
          <p:cNvSpPr txBox="1"/>
          <p:nvPr/>
        </p:nvSpPr>
        <p:spPr>
          <a:xfrm>
            <a:off x="1425405" y="1798220"/>
            <a:ext cx="4203395" cy="1250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400"/>
              </a:lnSpc>
            </a:pPr>
            <a:r>
              <a:rPr lang="ru-RU" sz="5400" dirty="0">
                <a:solidFill>
                  <a:schemeClr val="bg1"/>
                </a:solidFill>
                <a:latin typeface="Qanelas SemiBold" panose="00000700000000000000" pitchFamily="50" charset="-52"/>
              </a:rPr>
              <a:t>Спасибо</a:t>
            </a:r>
          </a:p>
          <a:p>
            <a:pPr>
              <a:lnSpc>
                <a:spcPts val="4400"/>
              </a:lnSpc>
            </a:pPr>
            <a:r>
              <a:rPr lang="ru-RU" sz="5400" dirty="0">
                <a:solidFill>
                  <a:schemeClr val="bg1"/>
                </a:solidFill>
                <a:latin typeface="Qanelas SemiBold" panose="00000700000000000000" pitchFamily="50" charset="-52"/>
              </a:rPr>
              <a:t>за внимание</a:t>
            </a:r>
            <a:r>
              <a:rPr lang="ru-RU" sz="5400" dirty="0">
                <a:solidFill>
                  <a:schemeClr val="bg1"/>
                </a:solidFill>
                <a:latin typeface="Qanelas Medium" panose="00000600000000000000" pitchFamily="50" charset="-52"/>
              </a:rPr>
              <a:t>!</a:t>
            </a:r>
            <a:endParaRPr lang="en-US" sz="5400" dirty="0">
              <a:solidFill>
                <a:schemeClr val="bg1"/>
              </a:solidFill>
              <a:latin typeface="Qanelas Medium" panose="000006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8D3D6-6C58-4747-8819-BC431D9243BE}"/>
              </a:ext>
            </a:extLst>
          </p:cNvPr>
          <p:cNvSpPr txBox="1"/>
          <p:nvPr/>
        </p:nvSpPr>
        <p:spPr>
          <a:xfrm>
            <a:off x="2293701" y="3174987"/>
            <a:ext cx="3264942" cy="618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200" dirty="0">
                <a:solidFill>
                  <a:srgbClr val="211D41"/>
                </a:solidFill>
                <a:latin typeface="Qanelas SemiBold" panose="00000700000000000000" pitchFamily="50" charset="-5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omegafuture.ru</a:t>
            </a:r>
            <a:endParaRPr lang="ru-RU" sz="3200" dirty="0">
              <a:solidFill>
                <a:srgbClr val="211D41"/>
              </a:solidFill>
              <a:latin typeface="Qanelas SemiBold" panose="00000700000000000000" pitchFamily="50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C5C589-6D86-4B99-A2A1-EFFEEE6C2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68" y="1798220"/>
            <a:ext cx="2331352" cy="867714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14DE5D8-F246-449B-B3D4-E6CFCB4A84D8}"/>
              </a:ext>
            </a:extLst>
          </p:cNvPr>
          <p:cNvGrpSpPr/>
          <p:nvPr/>
        </p:nvGrpSpPr>
        <p:grpSpPr>
          <a:xfrm>
            <a:off x="7475953" y="2779252"/>
            <a:ext cx="1853725" cy="694869"/>
            <a:chOff x="8808705" y="3241927"/>
            <a:chExt cx="1853725" cy="694869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D3B8739-6CC9-4D10-A10E-9378C5D12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8705" y="3241927"/>
              <a:ext cx="679708" cy="69486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3395C65-7EF0-43FD-8F1A-A1FE4C369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5539" y="3241927"/>
              <a:ext cx="679708" cy="694869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25AC5DC-D002-418E-B9B4-9160C163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722" y="3241927"/>
              <a:ext cx="679708" cy="694869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312D54F-B66C-4221-92E0-4ABEF56ABBA9}"/>
              </a:ext>
            </a:extLst>
          </p:cNvPr>
          <p:cNvSpPr txBox="1"/>
          <p:nvPr/>
        </p:nvSpPr>
        <p:spPr>
          <a:xfrm>
            <a:off x="2293701" y="4185859"/>
            <a:ext cx="2813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211D41"/>
                </a:solidFill>
                <a:latin typeface="Qanelas SemiBold" panose="00000700000000000000" pitchFamily="50" charset="-52"/>
              </a:rPr>
              <a:t>Аналитик</a:t>
            </a:r>
          </a:p>
          <a:p>
            <a:r>
              <a:rPr lang="ru-RU" sz="2400" dirty="0">
                <a:solidFill>
                  <a:srgbClr val="211D41"/>
                </a:solidFill>
                <a:latin typeface="Qanelas SemiBold" panose="00000700000000000000" pitchFamily="50" charset="-52"/>
              </a:rPr>
              <a:t>Финашина Марина</a:t>
            </a:r>
            <a:endParaRPr lang="en-US" sz="2400" dirty="0">
              <a:solidFill>
                <a:srgbClr val="211D41"/>
              </a:solidFill>
              <a:latin typeface="Qanelas SemiBold" panose="00000700000000000000" pitchFamily="50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2DE4B6-3401-4D23-AF7A-BFEDC1D35CA7}"/>
              </a:ext>
            </a:extLst>
          </p:cNvPr>
          <p:cNvSpPr txBox="1"/>
          <p:nvPr/>
        </p:nvSpPr>
        <p:spPr>
          <a:xfrm>
            <a:off x="6864199" y="4062299"/>
            <a:ext cx="3076483" cy="505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Qanelas SemiBold" panose="00000700000000000000" pitchFamily="50" charset="-5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finm@omegafuture.ru</a:t>
            </a:r>
            <a:endParaRPr lang="en-US" sz="2400" dirty="0">
              <a:solidFill>
                <a:schemeClr val="bg1"/>
              </a:solidFill>
              <a:latin typeface="Qanelas SemiBold" panose="00000700000000000000" pitchFamily="50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EE7A245-5072-4F26-91F0-DE2D0A4869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58" y="4330027"/>
            <a:ext cx="622871" cy="62287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62EED0D-B05E-469D-A79D-F4DCFDA833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58" y="3260968"/>
            <a:ext cx="622871" cy="62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6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343382" y="333021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D255C31-AB24-4C1D-9A80-A4720C8A8D21}"/>
              </a:ext>
            </a:extLst>
          </p:cNvPr>
          <p:cNvSpPr/>
          <p:nvPr/>
        </p:nvSpPr>
        <p:spPr>
          <a:xfrm>
            <a:off x="1333499" y="1217489"/>
            <a:ext cx="8537629" cy="2009053"/>
          </a:xfrm>
          <a:prstGeom prst="roundRect">
            <a:avLst>
              <a:gd name="adj" fmla="val 50000"/>
            </a:avLst>
          </a:prstGeom>
          <a:solidFill>
            <a:srgbClr val="4C4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1F65E3-D24B-472F-AC3B-1FE56EBA563E}"/>
              </a:ext>
            </a:extLst>
          </p:cNvPr>
          <p:cNvSpPr txBox="1"/>
          <p:nvPr/>
        </p:nvSpPr>
        <p:spPr>
          <a:xfrm>
            <a:off x="2257242" y="1470183"/>
            <a:ext cx="5056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dirty="0">
                <a:solidFill>
                  <a:schemeClr val="bg1"/>
                </a:solidFill>
                <a:latin typeface="Qanelas Medium" panose="00000600000000000000" pitchFamily="50" charset="-52"/>
              </a:rPr>
              <a:t>Давайте познакомимся</a:t>
            </a:r>
            <a:endParaRPr lang="en-US" sz="3600" dirty="0">
              <a:solidFill>
                <a:schemeClr val="bg1"/>
              </a:solidFill>
              <a:latin typeface="Qanelas Medium" panose="00000600000000000000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2AE571-F8A6-4249-9530-5B6CEEAF5C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85" y="6120062"/>
            <a:ext cx="732499" cy="2727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4FDEF5-E715-4EDC-BE7F-F59FAA6B3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23" y="896072"/>
            <a:ext cx="2714625" cy="2714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E0CBE5-6778-424D-AF92-F185EBC40562}"/>
              </a:ext>
            </a:extLst>
          </p:cNvPr>
          <p:cNvSpPr txBox="1"/>
          <p:nvPr/>
        </p:nvSpPr>
        <p:spPr>
          <a:xfrm>
            <a:off x="3244691" y="2020859"/>
            <a:ext cx="4068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dirty="0">
                <a:solidFill>
                  <a:schemeClr val="bg1"/>
                </a:solidFill>
                <a:latin typeface="Qanelas Medium" panose="00000600000000000000" pitchFamily="50" charset="-52"/>
              </a:rPr>
              <a:t>Марина Финашина</a:t>
            </a:r>
            <a:endParaRPr lang="en-US" sz="3600" dirty="0">
              <a:solidFill>
                <a:schemeClr val="bg1"/>
              </a:solidFill>
              <a:latin typeface="Qanelas Medium" panose="00000600000000000000" pitchFamily="50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0711DD-10C9-469D-8FC4-B020012D686A}"/>
              </a:ext>
            </a:extLst>
          </p:cNvPr>
          <p:cNvSpPr txBox="1"/>
          <p:nvPr/>
        </p:nvSpPr>
        <p:spPr>
          <a:xfrm>
            <a:off x="4063826" y="2622396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Qanelas Medium" panose="00000600000000000000" pitchFamily="50" charset="-52"/>
              </a:rPr>
              <a:t>аналитик компании Омега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6768C-A0B3-47C2-BB08-F1208349DCB2}"/>
              </a:ext>
            </a:extLst>
          </p:cNvPr>
          <p:cNvSpPr txBox="1"/>
          <p:nvPr/>
        </p:nvSpPr>
        <p:spPr>
          <a:xfrm>
            <a:off x="1751138" y="4284317"/>
            <a:ext cx="355257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dirty="0">
                <a:latin typeface="Qanelas Medium" panose="00000600000000000000" pitchFamily="50" charset="-52"/>
              </a:rPr>
              <a:t>РАБОТАЮ С ПРОДУКТАМИ: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Qanelas" panose="00000500000000000000" pitchFamily="50" charset="-52"/>
              </a:rPr>
              <a:t>1С:Колледж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Qanelas" panose="00000500000000000000" pitchFamily="50" charset="-52"/>
              </a:rPr>
              <a:t>1С:Университет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Qanelas" panose="00000500000000000000" pitchFamily="50" charset="-52"/>
              </a:rPr>
              <a:t>1С:Корпоративный университет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2F3BC7-058A-4D10-9A03-0DA588B3F5BA}"/>
              </a:ext>
            </a:extLst>
          </p:cNvPr>
          <p:cNvSpPr txBox="1"/>
          <p:nvPr/>
        </p:nvSpPr>
        <p:spPr>
          <a:xfrm>
            <a:off x="6244697" y="4284317"/>
            <a:ext cx="452078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>
                <a:latin typeface="Qanelas Medium" panose="00000600000000000000" pitchFamily="50" charset="-52"/>
              </a:rPr>
              <a:t>ОПЫТ:</a:t>
            </a:r>
            <a:r>
              <a:rPr lang="ru-RU" sz="2000" dirty="0">
                <a:latin typeface="Qanelas Medium" panose="00000600000000000000" pitchFamily="50" charset="-52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dirty="0">
                <a:latin typeface="Qanelas" panose="00000500000000000000" pitchFamily="50" charset="-52"/>
              </a:rPr>
              <a:t>2013 – 2020 </a:t>
            </a:r>
          </a:p>
          <a:p>
            <a:pPr algn="ctr">
              <a:spcBef>
                <a:spcPts val="0"/>
              </a:spcBef>
            </a:pPr>
            <a:r>
              <a:rPr lang="ru-RU" dirty="0">
                <a:latin typeface="Qanelas" panose="00000500000000000000" pitchFamily="50" charset="-52"/>
              </a:rPr>
              <a:t>Высшая школа экономики (НИУ ВШЭ) </a:t>
            </a:r>
          </a:p>
          <a:p>
            <a:pPr algn="ctr">
              <a:spcBef>
                <a:spcPts val="0"/>
              </a:spcBef>
            </a:pPr>
            <a:r>
              <a:rPr lang="ru-RU" dirty="0">
                <a:latin typeface="Qanelas" panose="00000500000000000000" pitchFamily="50" charset="-52"/>
              </a:rPr>
              <a:t>развитие программ бизнес-образования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26801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343381" y="333021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D398023-B4BD-42E7-935C-967EDA7D38F6}"/>
              </a:ext>
            </a:extLst>
          </p:cNvPr>
          <p:cNvSpPr/>
          <p:nvPr/>
        </p:nvSpPr>
        <p:spPr>
          <a:xfrm>
            <a:off x="3203930" y="4158809"/>
            <a:ext cx="5784136" cy="919780"/>
          </a:xfrm>
          <a:prstGeom prst="roundRect">
            <a:avLst>
              <a:gd name="adj" fmla="val 50000"/>
            </a:avLst>
          </a:prstGeom>
          <a:solidFill>
            <a:srgbClr val="4C4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Google Shape;539;p39">
            <a:extLst>
              <a:ext uri="{FF2B5EF4-FFF2-40B4-BE49-F238E27FC236}">
                <a16:creationId xmlns:a16="http://schemas.microsoft.com/office/drawing/2014/main" id="{93D5183A-A087-4C0C-AA64-E39610EA0022}"/>
              </a:ext>
            </a:extLst>
          </p:cNvPr>
          <p:cNvSpPr txBox="1">
            <a:spLocks/>
          </p:cNvSpPr>
          <p:nvPr/>
        </p:nvSpPr>
        <p:spPr>
          <a:xfrm>
            <a:off x="1838035" y="1526310"/>
            <a:ext cx="8515927" cy="210589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443E8F"/>
                </a:solidFill>
                <a:latin typeface="Qanelas SemiBold" panose="00000700000000000000" pitchFamily="50" charset="-52"/>
              </a:rPr>
              <a:t>Реализация сервиса информирования обучающихся для 1С:Колледж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A2CA9C-6A30-45F7-BBD0-AC69B05F02DB}"/>
              </a:ext>
            </a:extLst>
          </p:cNvPr>
          <p:cNvSpPr txBox="1"/>
          <p:nvPr/>
        </p:nvSpPr>
        <p:spPr>
          <a:xfrm>
            <a:off x="3862053" y="4363824"/>
            <a:ext cx="446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Qanelas Medium" panose="00000600000000000000" pitchFamily="50" charset="-52"/>
              </a:rPr>
              <a:t>...или «Электронный дневник»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B4060D-CD1A-43ED-914F-7BF2766F66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85" y="6120062"/>
            <a:ext cx="732499" cy="2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9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343382" y="333021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479AC6-A4A7-4026-8DA5-2B13A546316B}"/>
              </a:ext>
            </a:extLst>
          </p:cNvPr>
          <p:cNvSpPr/>
          <p:nvPr/>
        </p:nvSpPr>
        <p:spPr>
          <a:xfrm>
            <a:off x="6990588" y="699940"/>
            <a:ext cx="3951515" cy="5253612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Google Shape;568;p42">
            <a:extLst>
              <a:ext uri="{FF2B5EF4-FFF2-40B4-BE49-F238E27FC236}">
                <a16:creationId xmlns:a16="http://schemas.microsoft.com/office/drawing/2014/main" id="{E7D214C7-50E4-4347-8027-0D847E3703CB}"/>
              </a:ext>
            </a:extLst>
          </p:cNvPr>
          <p:cNvSpPr txBox="1">
            <a:spLocks/>
          </p:cNvSpPr>
          <p:nvPr/>
        </p:nvSpPr>
        <p:spPr>
          <a:xfrm>
            <a:off x="519498" y="2381514"/>
            <a:ext cx="5136000" cy="287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Qanelas" panose="00000500000000000000" pitchFamily="50" charset="-52"/>
              </a:rPr>
              <a:t>О решении</a:t>
            </a:r>
          </a:p>
        </p:txBody>
      </p:sp>
      <p:sp>
        <p:nvSpPr>
          <p:cNvPr id="13" name="Google Shape;569;p42">
            <a:extLst>
              <a:ext uri="{FF2B5EF4-FFF2-40B4-BE49-F238E27FC236}">
                <a16:creationId xmlns:a16="http://schemas.microsoft.com/office/drawing/2014/main" id="{9F279489-20C1-4231-9FE3-9536BC0EAED9}"/>
              </a:ext>
            </a:extLst>
          </p:cNvPr>
          <p:cNvSpPr txBox="1">
            <a:spLocks/>
          </p:cNvSpPr>
          <p:nvPr/>
        </p:nvSpPr>
        <p:spPr>
          <a:xfrm>
            <a:off x="960000" y="1590992"/>
            <a:ext cx="51360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" dirty="0">
              <a:latin typeface="Qanelas" panose="000005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38A685-67CE-484B-AB7D-73FC6CD3D791}"/>
              </a:ext>
            </a:extLst>
          </p:cNvPr>
          <p:cNvSpPr txBox="1"/>
          <p:nvPr/>
        </p:nvSpPr>
        <p:spPr>
          <a:xfrm>
            <a:off x="2528432" y="1873683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6000" dirty="0">
                <a:solidFill>
                  <a:srgbClr val="443E8F"/>
                </a:solidFill>
                <a:latin typeface="Qanelas SemiBold" panose="00000700000000000000" pitchFamily="50" charset="-52"/>
              </a:rPr>
              <a:t>01</a:t>
            </a:r>
          </a:p>
        </p:txBody>
      </p:sp>
      <p:cxnSp>
        <p:nvCxnSpPr>
          <p:cNvPr id="14" name="Google Shape;541;p39">
            <a:extLst>
              <a:ext uri="{FF2B5EF4-FFF2-40B4-BE49-F238E27FC236}">
                <a16:creationId xmlns:a16="http://schemas.microsoft.com/office/drawing/2014/main" id="{3B8F37CD-11F7-4435-AB34-0B4F0525A928}"/>
              </a:ext>
            </a:extLst>
          </p:cNvPr>
          <p:cNvCxnSpPr/>
          <p:nvPr/>
        </p:nvCxnSpPr>
        <p:spPr>
          <a:xfrm>
            <a:off x="1502461" y="3145971"/>
            <a:ext cx="45992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0933D3-5CE3-4DBC-89E8-3416967F2F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85" y="6120062"/>
            <a:ext cx="732499" cy="2727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C9580CA-0421-4CA6-90D4-9379F1A02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25610"/>
            <a:ext cx="5756952" cy="384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1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371091" y="333022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92AEA4A-8DC9-4519-AFCB-E0D2416C339C}"/>
              </a:ext>
            </a:extLst>
          </p:cNvPr>
          <p:cNvSpPr/>
          <p:nvPr/>
        </p:nvSpPr>
        <p:spPr>
          <a:xfrm>
            <a:off x="5842637" y="2671082"/>
            <a:ext cx="5460363" cy="586759"/>
          </a:xfrm>
          <a:prstGeom prst="roundRect">
            <a:avLst>
              <a:gd name="adj" fmla="val 50000"/>
            </a:avLst>
          </a:prstGeom>
          <a:solidFill>
            <a:srgbClr val="4C4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7568F60-8E1F-425C-90C2-424EC9BE94EB}"/>
              </a:ext>
            </a:extLst>
          </p:cNvPr>
          <p:cNvSpPr/>
          <p:nvPr/>
        </p:nvSpPr>
        <p:spPr>
          <a:xfrm>
            <a:off x="1267129" y="2671082"/>
            <a:ext cx="3679470" cy="586759"/>
          </a:xfrm>
          <a:prstGeom prst="roundRect">
            <a:avLst>
              <a:gd name="adj" fmla="val 50000"/>
            </a:avLst>
          </a:prstGeom>
          <a:solidFill>
            <a:srgbClr val="4C4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1F65E3-D24B-472F-AC3B-1FE56EBA563E}"/>
              </a:ext>
            </a:extLst>
          </p:cNvPr>
          <p:cNvSpPr txBox="1"/>
          <p:nvPr/>
        </p:nvSpPr>
        <p:spPr>
          <a:xfrm>
            <a:off x="2848957" y="1145921"/>
            <a:ext cx="6494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4C4294"/>
                </a:solidFill>
                <a:latin typeface="Qanelas Medium" panose="00000600000000000000" pitchFamily="50" charset="-52"/>
              </a:rPr>
              <a:t>Общее описание решения</a:t>
            </a:r>
            <a:endParaRPr lang="en-US" sz="4000" dirty="0">
              <a:solidFill>
                <a:srgbClr val="4C4294"/>
              </a:solidFill>
              <a:latin typeface="Qanelas Medium" panose="00000600000000000000" pitchFamily="50" charset="-52"/>
            </a:endParaRPr>
          </a:p>
        </p:txBody>
      </p:sp>
      <p:sp>
        <p:nvSpPr>
          <p:cNvPr id="16" name="Google Shape;597;p45">
            <a:extLst>
              <a:ext uri="{FF2B5EF4-FFF2-40B4-BE49-F238E27FC236}">
                <a16:creationId xmlns:a16="http://schemas.microsoft.com/office/drawing/2014/main" id="{90C5ADC2-6B9F-40AE-8752-2CACB67057B4}"/>
              </a:ext>
            </a:extLst>
          </p:cNvPr>
          <p:cNvSpPr txBox="1">
            <a:spLocks/>
          </p:cNvSpPr>
          <p:nvPr/>
        </p:nvSpPr>
        <p:spPr>
          <a:xfrm>
            <a:off x="2718481" y="2675459"/>
            <a:ext cx="6813814" cy="23954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ru-RU" dirty="0">
              <a:latin typeface="Qanelas" panose="00000500000000000000" pitchFamily="50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1C8185-90FB-4AE9-AB68-C6666384EEA0}"/>
              </a:ext>
            </a:extLst>
          </p:cNvPr>
          <p:cNvSpPr txBox="1"/>
          <p:nvPr/>
        </p:nvSpPr>
        <p:spPr>
          <a:xfrm>
            <a:off x="1556929" y="3424352"/>
            <a:ext cx="3793521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600"/>
              </a:spcAft>
            </a:pPr>
            <a:r>
              <a:rPr lang="ru-RU" dirty="0">
                <a:latin typeface="Qanelas" panose="00000500000000000000" pitchFamily="50" charset="-52"/>
              </a:rPr>
              <a:t>учреждения СПО, использующие или планирующие внедрение 1С:Колледж, или другие ИС          по учёту успеваемости.</a:t>
            </a:r>
          </a:p>
          <a:p>
            <a:pPr lvl="0">
              <a:spcAft>
                <a:spcPts val="1600"/>
              </a:spcAft>
            </a:pPr>
            <a:endParaRPr lang="ru-RU" b="1" dirty="0">
              <a:latin typeface="Qanelas" panose="000005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CB1E57-B153-42AA-A360-BDDEA4C1373E}"/>
              </a:ext>
            </a:extLst>
          </p:cNvPr>
          <p:cNvSpPr txBox="1"/>
          <p:nvPr/>
        </p:nvSpPr>
        <p:spPr>
          <a:xfrm>
            <a:off x="6198513" y="3424352"/>
            <a:ext cx="4060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600"/>
              </a:spcAft>
            </a:pPr>
            <a:r>
              <a:rPr lang="ru-RU" dirty="0">
                <a:latin typeface="Qanelas" panose="00000500000000000000" pitchFamily="50" charset="-52"/>
              </a:rPr>
              <a:t>Для оперативного информирования студентов (а также их родителей)           об успеваемости, посещаемости       и расписании.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4882C2-6212-4BAB-BED1-D91EE8D41615}"/>
              </a:ext>
            </a:extLst>
          </p:cNvPr>
          <p:cNvSpPr txBox="1"/>
          <p:nvPr/>
        </p:nvSpPr>
        <p:spPr>
          <a:xfrm>
            <a:off x="1532341" y="2721596"/>
            <a:ext cx="29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Qanelas Medium" panose="00000600000000000000" pitchFamily="50" charset="-52"/>
              </a:rPr>
              <a:t>Целевая аудитория: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1F874-970D-4935-9228-85DE78145B7E}"/>
              </a:ext>
            </a:extLst>
          </p:cNvPr>
          <p:cNvSpPr txBox="1"/>
          <p:nvPr/>
        </p:nvSpPr>
        <p:spPr>
          <a:xfrm>
            <a:off x="6120294" y="2721596"/>
            <a:ext cx="507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Qanelas Medium" panose="00000600000000000000" pitchFamily="50" charset="-52"/>
              </a:rPr>
              <a:t>Для чего будет полезно решение?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6A818FB-FF09-49B6-A580-F21FE9B01D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85" y="6120062"/>
            <a:ext cx="732499" cy="2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2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371091" y="333022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Google Shape;597;p45">
            <a:extLst>
              <a:ext uri="{FF2B5EF4-FFF2-40B4-BE49-F238E27FC236}">
                <a16:creationId xmlns:a16="http://schemas.microsoft.com/office/drawing/2014/main" id="{90C5ADC2-6B9F-40AE-8752-2CACB67057B4}"/>
              </a:ext>
            </a:extLst>
          </p:cNvPr>
          <p:cNvSpPr txBox="1">
            <a:spLocks/>
          </p:cNvSpPr>
          <p:nvPr/>
        </p:nvSpPr>
        <p:spPr>
          <a:xfrm>
            <a:off x="2718481" y="2675459"/>
            <a:ext cx="6813814" cy="23954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ru-RU" dirty="0">
              <a:latin typeface="Qanelas" panose="00000500000000000000" pitchFamily="50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C15ED3-F4CE-4D90-A9AE-BF34391C85DD}"/>
              </a:ext>
            </a:extLst>
          </p:cNvPr>
          <p:cNvSpPr txBox="1"/>
          <p:nvPr/>
        </p:nvSpPr>
        <p:spPr>
          <a:xfrm>
            <a:off x="2608709" y="775716"/>
            <a:ext cx="6494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4C4294"/>
                </a:solidFill>
                <a:latin typeface="Qanelas Medium" panose="00000600000000000000" pitchFamily="50" charset="-52"/>
              </a:rPr>
              <a:t>Общее описание решения</a:t>
            </a:r>
            <a:endParaRPr lang="en-US" sz="4000" dirty="0">
              <a:solidFill>
                <a:srgbClr val="4C4294"/>
              </a:solidFill>
              <a:latin typeface="Qanelas Medium" panose="00000600000000000000" pitchFamily="50" charset="-52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CCE4405-D56B-46DD-BB3A-DAAC07031C4F}"/>
              </a:ext>
            </a:extLst>
          </p:cNvPr>
          <p:cNvSpPr/>
          <p:nvPr/>
        </p:nvSpPr>
        <p:spPr>
          <a:xfrm>
            <a:off x="4266816" y="1813158"/>
            <a:ext cx="3177871" cy="586759"/>
          </a:xfrm>
          <a:prstGeom prst="roundRect">
            <a:avLst>
              <a:gd name="adj" fmla="val 50000"/>
            </a:avLst>
          </a:prstGeom>
          <a:solidFill>
            <a:srgbClr val="4C4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A7FAD5-F70B-4BF5-A5DE-873095CC7708}"/>
              </a:ext>
            </a:extLst>
          </p:cNvPr>
          <p:cNvSpPr txBox="1"/>
          <p:nvPr/>
        </p:nvSpPr>
        <p:spPr>
          <a:xfrm>
            <a:off x="4707841" y="1863672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Qanelas Medium" panose="00000600000000000000" pitchFamily="50" charset="-52"/>
              </a:rPr>
              <a:t>Преимущества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AB917-EC3E-41DD-A5C3-318467B73A54}"/>
              </a:ext>
            </a:extLst>
          </p:cNvPr>
          <p:cNvSpPr txBox="1"/>
          <p:nvPr/>
        </p:nvSpPr>
        <p:spPr>
          <a:xfrm>
            <a:off x="1503084" y="3136494"/>
            <a:ext cx="3686857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600"/>
              </a:spcAft>
              <a:buClr>
                <a:srgbClr val="4C4294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Qanelas" panose="00000500000000000000" pitchFamily="50" charset="-52"/>
              </a:rPr>
              <a:t>Простота и понятность</a:t>
            </a:r>
          </a:p>
          <a:p>
            <a:pPr marL="342900" lvl="0" indent="-342900">
              <a:spcAft>
                <a:spcPts val="1600"/>
              </a:spcAft>
              <a:buClr>
                <a:srgbClr val="4C4294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Qanelas" panose="00000500000000000000" pitchFamily="50" charset="-52"/>
              </a:rPr>
              <a:t>Удобный и современный интерфейс</a:t>
            </a:r>
          </a:p>
          <a:p>
            <a:pPr marL="342900" lvl="0" indent="-342900">
              <a:spcAft>
                <a:spcPts val="1600"/>
              </a:spcAft>
              <a:buClr>
                <a:srgbClr val="4C4294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Qanelas" panose="00000500000000000000" pitchFamily="50" charset="-52"/>
              </a:rPr>
              <a:t>Минимакс по важному функционалу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E7FC55-745D-48D7-B8F4-F34C673FC38F}"/>
              </a:ext>
            </a:extLst>
          </p:cNvPr>
          <p:cNvSpPr txBox="1"/>
          <p:nvPr/>
        </p:nvSpPr>
        <p:spPr>
          <a:xfrm>
            <a:off x="6095999" y="3136494"/>
            <a:ext cx="4965701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600"/>
              </a:spcAft>
              <a:buClr>
                <a:srgbClr val="4C4294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Qanelas" panose="00000500000000000000" pitchFamily="50" charset="-52"/>
              </a:rPr>
              <a:t>Автономность работы сервиса                   без обращений к 1С</a:t>
            </a:r>
          </a:p>
          <a:p>
            <a:pPr marL="342900" lvl="0" indent="-342900">
              <a:spcAft>
                <a:spcPts val="1600"/>
              </a:spcAft>
              <a:buClr>
                <a:srgbClr val="4C4294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Qanelas" panose="00000500000000000000" pitchFamily="50" charset="-52"/>
              </a:rPr>
              <a:t>Масштабируемое решение, позволяющее взаимодействовать            с другими системами учебного учреждения</a:t>
            </a:r>
          </a:p>
          <a:p>
            <a:pPr marL="342900" lvl="0" indent="-342900">
              <a:spcAft>
                <a:spcPts val="1600"/>
              </a:spcAft>
              <a:buClr>
                <a:srgbClr val="4C4294"/>
              </a:buClr>
              <a:buFont typeface="Arial" panose="020B0604020202020204" pitchFamily="34" charset="0"/>
              <a:buChar char="•"/>
            </a:pPr>
            <a:endParaRPr lang="ru-RU" sz="2000" dirty="0">
              <a:latin typeface="Qanelas" panose="00000500000000000000" pitchFamily="50" charset="-52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1BCB241-7C60-41A3-B48F-BC42A1ADF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85" y="6120062"/>
            <a:ext cx="732499" cy="2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5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371091" y="333022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C33F64D-4752-42D2-AF0C-90322237EAA7}"/>
              </a:ext>
            </a:extLst>
          </p:cNvPr>
          <p:cNvSpPr/>
          <p:nvPr/>
        </p:nvSpPr>
        <p:spPr>
          <a:xfrm>
            <a:off x="7595604" y="2745869"/>
            <a:ext cx="3108707" cy="586759"/>
          </a:xfrm>
          <a:prstGeom prst="roundRect">
            <a:avLst>
              <a:gd name="adj" fmla="val 50000"/>
            </a:avLst>
          </a:prstGeom>
          <a:solidFill>
            <a:srgbClr val="4C4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B863CDE-1AA7-47FA-B38E-7B5703C433C8}"/>
              </a:ext>
            </a:extLst>
          </p:cNvPr>
          <p:cNvSpPr/>
          <p:nvPr/>
        </p:nvSpPr>
        <p:spPr>
          <a:xfrm>
            <a:off x="4491472" y="2745869"/>
            <a:ext cx="2648893" cy="586759"/>
          </a:xfrm>
          <a:prstGeom prst="roundRect">
            <a:avLst>
              <a:gd name="adj" fmla="val 50000"/>
            </a:avLst>
          </a:prstGeom>
          <a:solidFill>
            <a:srgbClr val="4C4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1A29E00-AE85-41D8-8E45-0748A18A678B}"/>
              </a:ext>
            </a:extLst>
          </p:cNvPr>
          <p:cNvSpPr/>
          <p:nvPr/>
        </p:nvSpPr>
        <p:spPr>
          <a:xfrm>
            <a:off x="1471488" y="2745870"/>
            <a:ext cx="2648893" cy="586759"/>
          </a:xfrm>
          <a:prstGeom prst="roundRect">
            <a:avLst>
              <a:gd name="adj" fmla="val 50000"/>
            </a:avLst>
          </a:prstGeom>
          <a:solidFill>
            <a:srgbClr val="4C4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Google Shape;597;p45">
            <a:extLst>
              <a:ext uri="{FF2B5EF4-FFF2-40B4-BE49-F238E27FC236}">
                <a16:creationId xmlns:a16="http://schemas.microsoft.com/office/drawing/2014/main" id="{90C5ADC2-6B9F-40AE-8752-2CACB67057B4}"/>
              </a:ext>
            </a:extLst>
          </p:cNvPr>
          <p:cNvSpPr txBox="1">
            <a:spLocks/>
          </p:cNvSpPr>
          <p:nvPr/>
        </p:nvSpPr>
        <p:spPr>
          <a:xfrm>
            <a:off x="2718481" y="2675459"/>
            <a:ext cx="6813814" cy="23954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ru-RU" dirty="0">
              <a:latin typeface="Qanelas" panose="00000500000000000000" pitchFamily="50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CB41B9-0DC5-4825-A270-7758E5423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85" y="6120062"/>
            <a:ext cx="732499" cy="2727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1E16DB-AC1C-479D-A0EE-98DB34832D99}"/>
              </a:ext>
            </a:extLst>
          </p:cNvPr>
          <p:cNvSpPr txBox="1"/>
          <p:nvPr/>
        </p:nvSpPr>
        <p:spPr>
          <a:xfrm>
            <a:off x="3377948" y="1185502"/>
            <a:ext cx="5436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4C4294"/>
                </a:solidFill>
                <a:latin typeface="Qanelas Medium" panose="00000600000000000000" pitchFamily="50" charset="-52"/>
              </a:rPr>
              <a:t>Технологический стек</a:t>
            </a:r>
            <a:endParaRPr lang="en-US" sz="4000" dirty="0">
              <a:solidFill>
                <a:srgbClr val="4C4294"/>
              </a:solidFill>
              <a:latin typeface="Qanelas Medium" panose="00000600000000000000" pitchFamily="50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87F69-EA72-4486-9285-B58E624D1BA6}"/>
              </a:ext>
            </a:extLst>
          </p:cNvPr>
          <p:cNvSpPr txBox="1"/>
          <p:nvPr/>
        </p:nvSpPr>
        <p:spPr>
          <a:xfrm>
            <a:off x="1471488" y="2762151"/>
            <a:ext cx="2648893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US" sz="2800" dirty="0">
                <a:solidFill>
                  <a:schemeClr val="bg1"/>
                </a:solidFill>
                <a:latin typeface="Qanelas Medium" panose="00000600000000000000" pitchFamily="50" charset="-52"/>
              </a:rPr>
              <a:t>FRONTEND</a:t>
            </a:r>
            <a:endParaRPr lang="ru-RU" sz="2800" dirty="0">
              <a:solidFill>
                <a:schemeClr val="bg1"/>
              </a:solidFill>
              <a:latin typeface="Qanelas Medium" panose="00000600000000000000" pitchFamily="50" charset="-52"/>
            </a:endParaRPr>
          </a:p>
          <a:p>
            <a:pPr lvl="0" algn="ctr">
              <a:spcAft>
                <a:spcPts val="1600"/>
              </a:spcAft>
            </a:pPr>
            <a:r>
              <a:rPr lang="en-US" sz="2800" dirty="0">
                <a:latin typeface="Qanelas" panose="00000500000000000000" pitchFamily="50" charset="-52"/>
              </a:rPr>
              <a:t>Vue.js 3 Inertia.js Bootstrap 5 SCSS</a:t>
            </a:r>
            <a:endParaRPr lang="ru-RU" sz="2800" dirty="0">
              <a:latin typeface="Qanelas" panose="00000500000000000000" pitchFamily="50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C0F85B-AD04-4A58-856A-9EA734C90139}"/>
              </a:ext>
            </a:extLst>
          </p:cNvPr>
          <p:cNvSpPr txBox="1"/>
          <p:nvPr/>
        </p:nvSpPr>
        <p:spPr>
          <a:xfrm>
            <a:off x="4491472" y="2762151"/>
            <a:ext cx="2648893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en-US" sz="2800" dirty="0">
                <a:solidFill>
                  <a:schemeClr val="bg1"/>
                </a:solidFill>
                <a:latin typeface="Qanelas Medium" panose="00000600000000000000" pitchFamily="50" charset="-52"/>
              </a:rPr>
              <a:t>BACKEND</a:t>
            </a:r>
            <a:endParaRPr lang="ru-RU" sz="2800" dirty="0">
              <a:solidFill>
                <a:schemeClr val="bg1"/>
              </a:solidFill>
              <a:latin typeface="Qanelas Medium" panose="00000600000000000000" pitchFamily="50" charset="-52"/>
            </a:endParaRPr>
          </a:p>
          <a:p>
            <a:pPr lvl="0" algn="ctr">
              <a:spcAft>
                <a:spcPts val="1600"/>
              </a:spcAft>
            </a:pPr>
            <a:r>
              <a:rPr lang="en-US" sz="2800" dirty="0">
                <a:latin typeface="Qanelas" panose="00000500000000000000" pitchFamily="50" charset="-52"/>
              </a:rPr>
              <a:t>Laravel 8</a:t>
            </a:r>
            <a:endParaRPr lang="ru-RU" sz="2800" dirty="0">
              <a:latin typeface="Qanelas" panose="00000500000000000000" pitchFamily="50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153A93-2C4E-47A7-A781-6E319FF60D5B}"/>
              </a:ext>
            </a:extLst>
          </p:cNvPr>
          <p:cNvSpPr txBox="1"/>
          <p:nvPr/>
        </p:nvSpPr>
        <p:spPr>
          <a:xfrm>
            <a:off x="7852567" y="2762151"/>
            <a:ext cx="2648893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ru-RU" sz="2800" dirty="0">
                <a:solidFill>
                  <a:schemeClr val="bg1"/>
                </a:solidFill>
                <a:latin typeface="Qanelas Medium" panose="00000600000000000000" pitchFamily="50" charset="-52"/>
              </a:rPr>
              <a:t>БАЗА ДАННЫХ</a:t>
            </a:r>
          </a:p>
          <a:p>
            <a:pPr lvl="0" algn="ctr">
              <a:spcAft>
                <a:spcPts val="1600"/>
              </a:spcAft>
            </a:pPr>
            <a:r>
              <a:rPr lang="en-US" sz="2800" dirty="0">
                <a:latin typeface="Qanelas" panose="00000500000000000000" pitchFamily="50" charset="-52"/>
              </a:rPr>
              <a:t>MySQL</a:t>
            </a:r>
            <a:endParaRPr lang="ru-RU" sz="2800" dirty="0">
              <a:latin typeface="Qanelas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695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343382" y="333021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479AC6-A4A7-4026-8DA5-2B13A546316B}"/>
              </a:ext>
            </a:extLst>
          </p:cNvPr>
          <p:cNvSpPr/>
          <p:nvPr/>
        </p:nvSpPr>
        <p:spPr>
          <a:xfrm>
            <a:off x="6974147" y="699940"/>
            <a:ext cx="3951515" cy="5253612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Google Shape;568;p42">
            <a:extLst>
              <a:ext uri="{FF2B5EF4-FFF2-40B4-BE49-F238E27FC236}">
                <a16:creationId xmlns:a16="http://schemas.microsoft.com/office/drawing/2014/main" id="{E7D214C7-50E4-4347-8027-0D847E3703CB}"/>
              </a:ext>
            </a:extLst>
          </p:cNvPr>
          <p:cNvSpPr txBox="1">
            <a:spLocks/>
          </p:cNvSpPr>
          <p:nvPr/>
        </p:nvSpPr>
        <p:spPr>
          <a:xfrm>
            <a:off x="519498" y="2381514"/>
            <a:ext cx="5136000" cy="287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Qanelas" panose="00000500000000000000" pitchFamily="50" charset="-52"/>
              </a:rPr>
              <a:t>Функционал</a:t>
            </a:r>
          </a:p>
        </p:txBody>
      </p:sp>
      <p:sp>
        <p:nvSpPr>
          <p:cNvPr id="13" name="Google Shape;569;p42">
            <a:extLst>
              <a:ext uri="{FF2B5EF4-FFF2-40B4-BE49-F238E27FC236}">
                <a16:creationId xmlns:a16="http://schemas.microsoft.com/office/drawing/2014/main" id="{9F279489-20C1-4231-9FE3-9536BC0EAED9}"/>
              </a:ext>
            </a:extLst>
          </p:cNvPr>
          <p:cNvSpPr txBox="1">
            <a:spLocks/>
          </p:cNvSpPr>
          <p:nvPr/>
        </p:nvSpPr>
        <p:spPr>
          <a:xfrm>
            <a:off x="960000" y="1590992"/>
            <a:ext cx="51360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" dirty="0">
              <a:latin typeface="Qanelas" panose="000005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38A685-67CE-484B-AB7D-73FC6CD3D791}"/>
              </a:ext>
            </a:extLst>
          </p:cNvPr>
          <p:cNvSpPr txBox="1"/>
          <p:nvPr/>
        </p:nvSpPr>
        <p:spPr>
          <a:xfrm>
            <a:off x="2528432" y="1873683"/>
            <a:ext cx="1107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6000" dirty="0">
                <a:solidFill>
                  <a:srgbClr val="443E8F"/>
                </a:solidFill>
                <a:latin typeface="Qanelas SemiBold" panose="00000700000000000000" pitchFamily="50" charset="-52"/>
              </a:rPr>
              <a:t>0</a:t>
            </a:r>
            <a:r>
              <a:rPr lang="ru-RU" sz="6000" dirty="0">
                <a:solidFill>
                  <a:srgbClr val="443E8F"/>
                </a:solidFill>
                <a:latin typeface="Qanelas SemiBold" panose="00000700000000000000" pitchFamily="50" charset="-52"/>
              </a:rPr>
              <a:t>2</a:t>
            </a:r>
            <a:endParaRPr lang="en" sz="6000" dirty="0">
              <a:solidFill>
                <a:srgbClr val="443E8F"/>
              </a:solidFill>
              <a:latin typeface="Qanelas SemiBold" panose="00000700000000000000" pitchFamily="50" charset="-52"/>
            </a:endParaRPr>
          </a:p>
        </p:txBody>
      </p:sp>
      <p:cxnSp>
        <p:nvCxnSpPr>
          <p:cNvPr id="14" name="Google Shape;541;p39">
            <a:extLst>
              <a:ext uri="{FF2B5EF4-FFF2-40B4-BE49-F238E27FC236}">
                <a16:creationId xmlns:a16="http://schemas.microsoft.com/office/drawing/2014/main" id="{3B8F37CD-11F7-4435-AB34-0B4F0525A928}"/>
              </a:ext>
            </a:extLst>
          </p:cNvPr>
          <p:cNvCxnSpPr/>
          <p:nvPr/>
        </p:nvCxnSpPr>
        <p:spPr>
          <a:xfrm>
            <a:off x="1502461" y="3145971"/>
            <a:ext cx="45992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AC5490C-F301-442E-AE4F-E895585303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85" y="6120062"/>
            <a:ext cx="732499" cy="2727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D79A7A-C591-427E-9B41-BE9127BDA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25611"/>
            <a:ext cx="5748564" cy="383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0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597;p45">
            <a:extLst>
              <a:ext uri="{FF2B5EF4-FFF2-40B4-BE49-F238E27FC236}">
                <a16:creationId xmlns:a16="http://schemas.microsoft.com/office/drawing/2014/main" id="{90C5ADC2-6B9F-40AE-8752-2CACB67057B4}"/>
              </a:ext>
            </a:extLst>
          </p:cNvPr>
          <p:cNvSpPr txBox="1">
            <a:spLocks/>
          </p:cNvSpPr>
          <p:nvPr/>
        </p:nvSpPr>
        <p:spPr>
          <a:xfrm>
            <a:off x="3892495" y="2650059"/>
            <a:ext cx="6813814" cy="23954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ru-RU" dirty="0">
              <a:latin typeface="Qanelas" panose="000005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F18DE3-7E47-40D8-A879-2E75BC459B24}"/>
              </a:ext>
            </a:extLst>
          </p:cNvPr>
          <p:cNvSpPr txBox="1"/>
          <p:nvPr/>
        </p:nvSpPr>
        <p:spPr>
          <a:xfrm>
            <a:off x="3223258" y="796355"/>
            <a:ext cx="5745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4C4294"/>
                </a:solidFill>
                <a:latin typeface="Qanelas Medium" panose="00000600000000000000" pitchFamily="50" charset="-52"/>
              </a:rPr>
              <a:t>Функциональные блоки</a:t>
            </a:r>
            <a:endParaRPr lang="en-US" sz="4000" dirty="0">
              <a:solidFill>
                <a:srgbClr val="4C4294"/>
              </a:solidFill>
              <a:latin typeface="Qanelas Medium" panose="00000600000000000000" pitchFamily="50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D3685C-0BA8-49C0-940F-49BF6C3D3D64}"/>
              </a:ext>
            </a:extLst>
          </p:cNvPr>
          <p:cNvSpPr txBox="1"/>
          <p:nvPr/>
        </p:nvSpPr>
        <p:spPr>
          <a:xfrm>
            <a:off x="3409345" y="2446098"/>
            <a:ext cx="2463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600"/>
              </a:spcAft>
            </a:pPr>
            <a:r>
              <a:rPr lang="ru-RU" dirty="0">
                <a:latin typeface="Qanelas" panose="00000500000000000000" pitchFamily="50" charset="-52"/>
              </a:rPr>
              <a:t>Стартовая страница с блоком информирования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6714EEE-92FD-4A01-8BE7-8F017AB4508A}"/>
              </a:ext>
            </a:extLst>
          </p:cNvPr>
          <p:cNvSpPr/>
          <p:nvPr/>
        </p:nvSpPr>
        <p:spPr>
          <a:xfrm>
            <a:off x="2599072" y="2383550"/>
            <a:ext cx="584955" cy="586759"/>
          </a:xfrm>
          <a:prstGeom prst="roundRect">
            <a:avLst>
              <a:gd name="adj" fmla="val 50000"/>
            </a:avLst>
          </a:prstGeom>
          <a:solidFill>
            <a:srgbClr val="4C4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F9BE36-0C3C-4D17-A295-E7C30E4A8980}"/>
              </a:ext>
            </a:extLst>
          </p:cNvPr>
          <p:cNvSpPr txBox="1"/>
          <p:nvPr/>
        </p:nvSpPr>
        <p:spPr>
          <a:xfrm>
            <a:off x="2744584" y="2446098"/>
            <a:ext cx="293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Qanelas Medium" panose="00000600000000000000" pitchFamily="50" charset="-52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D127AD-24D0-491A-A200-40B97D4A46AA}"/>
              </a:ext>
            </a:extLst>
          </p:cNvPr>
          <p:cNvSpPr txBox="1"/>
          <p:nvPr/>
        </p:nvSpPr>
        <p:spPr>
          <a:xfrm>
            <a:off x="7736907" y="2441223"/>
            <a:ext cx="24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600"/>
              </a:spcAft>
            </a:pPr>
            <a:r>
              <a:rPr lang="ru-RU" dirty="0">
                <a:latin typeface="Qanelas" panose="00000500000000000000" pitchFamily="50" charset="-52"/>
              </a:rPr>
              <a:t>Блок итоговой успеваемости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64D6B638-FBF4-4AAE-9499-7717FD89C058}"/>
              </a:ext>
            </a:extLst>
          </p:cNvPr>
          <p:cNvSpPr/>
          <p:nvPr/>
        </p:nvSpPr>
        <p:spPr>
          <a:xfrm>
            <a:off x="2582815" y="3804706"/>
            <a:ext cx="584955" cy="586759"/>
          </a:xfrm>
          <a:prstGeom prst="roundRect">
            <a:avLst>
              <a:gd name="adj" fmla="val 50000"/>
            </a:avLst>
          </a:prstGeom>
          <a:solidFill>
            <a:srgbClr val="4C4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1DBC7F-C71C-4396-AB99-8F1FC5349291}"/>
              </a:ext>
            </a:extLst>
          </p:cNvPr>
          <p:cNvSpPr txBox="1"/>
          <p:nvPr/>
        </p:nvSpPr>
        <p:spPr>
          <a:xfrm>
            <a:off x="2728327" y="3867254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Qanelas Medium" panose="00000600000000000000" pitchFamily="50" charset="-52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C18B9A-37BA-4D9F-8925-6EFF8C6A2266}"/>
              </a:ext>
            </a:extLst>
          </p:cNvPr>
          <p:cNvSpPr txBox="1"/>
          <p:nvPr/>
        </p:nvSpPr>
        <p:spPr>
          <a:xfrm>
            <a:off x="3409345" y="3821278"/>
            <a:ext cx="24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600"/>
              </a:spcAft>
            </a:pPr>
            <a:r>
              <a:rPr lang="ru-RU" dirty="0">
                <a:latin typeface="Qanelas" panose="00000500000000000000" pitchFamily="50" charset="-52"/>
              </a:rPr>
              <a:t>Блок текущей успеваемости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70338A9-06A0-4953-BD0B-92DB5C7B9BDA}"/>
              </a:ext>
            </a:extLst>
          </p:cNvPr>
          <p:cNvSpPr/>
          <p:nvPr/>
        </p:nvSpPr>
        <p:spPr>
          <a:xfrm>
            <a:off x="6685059" y="2383550"/>
            <a:ext cx="584955" cy="586759"/>
          </a:xfrm>
          <a:prstGeom prst="roundRect">
            <a:avLst>
              <a:gd name="adj" fmla="val 50000"/>
            </a:avLst>
          </a:prstGeom>
          <a:solidFill>
            <a:srgbClr val="4C4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1EF81E-7A14-4B8A-B6A6-70475C865531}"/>
              </a:ext>
            </a:extLst>
          </p:cNvPr>
          <p:cNvSpPr txBox="1"/>
          <p:nvPr/>
        </p:nvSpPr>
        <p:spPr>
          <a:xfrm>
            <a:off x="6830571" y="2446098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Qanelas Medium" panose="00000600000000000000" pitchFamily="50" charset="-52"/>
              </a:rPr>
              <a:t>3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75984F33-6936-45EB-A794-6DBF42FD9C3A}"/>
              </a:ext>
            </a:extLst>
          </p:cNvPr>
          <p:cNvSpPr/>
          <p:nvPr/>
        </p:nvSpPr>
        <p:spPr>
          <a:xfrm>
            <a:off x="6668802" y="3804706"/>
            <a:ext cx="584955" cy="586759"/>
          </a:xfrm>
          <a:prstGeom prst="roundRect">
            <a:avLst>
              <a:gd name="adj" fmla="val 50000"/>
            </a:avLst>
          </a:prstGeom>
          <a:solidFill>
            <a:srgbClr val="4C4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EC2C71-98F6-4CB6-8D04-C0350A205D5C}"/>
              </a:ext>
            </a:extLst>
          </p:cNvPr>
          <p:cNvSpPr txBox="1"/>
          <p:nvPr/>
        </p:nvSpPr>
        <p:spPr>
          <a:xfrm>
            <a:off x="6814314" y="3867254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Qanelas Medium" panose="00000600000000000000" pitchFamily="50" charset="-52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081A8B-389F-412A-BC90-9DCB25D7B06F}"/>
              </a:ext>
            </a:extLst>
          </p:cNvPr>
          <p:cNvSpPr txBox="1"/>
          <p:nvPr/>
        </p:nvSpPr>
        <p:spPr>
          <a:xfrm>
            <a:off x="7748199" y="3862587"/>
            <a:ext cx="169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600"/>
              </a:spcAft>
            </a:pPr>
            <a:r>
              <a:rPr lang="ru-RU" dirty="0">
                <a:latin typeface="Qanelas" panose="00000500000000000000" pitchFamily="50" charset="-52"/>
              </a:rPr>
              <a:t>Расписание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7D52EA6A-5576-4830-8EBF-22347FE363CE}"/>
              </a:ext>
            </a:extLst>
          </p:cNvPr>
          <p:cNvSpPr/>
          <p:nvPr/>
        </p:nvSpPr>
        <p:spPr>
          <a:xfrm>
            <a:off x="4402397" y="4960871"/>
            <a:ext cx="584955" cy="586759"/>
          </a:xfrm>
          <a:prstGeom prst="roundRect">
            <a:avLst>
              <a:gd name="adj" fmla="val 50000"/>
            </a:avLst>
          </a:prstGeom>
          <a:solidFill>
            <a:srgbClr val="4C4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1F070D-A258-4749-A53B-9C1D74AFFFDA}"/>
              </a:ext>
            </a:extLst>
          </p:cNvPr>
          <p:cNvSpPr txBox="1"/>
          <p:nvPr/>
        </p:nvSpPr>
        <p:spPr>
          <a:xfrm>
            <a:off x="4547909" y="5023419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Qanelas Medium" panose="00000600000000000000" pitchFamily="50" charset="-52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B262E6-6E4F-485B-861C-BF54624FA674}"/>
              </a:ext>
            </a:extLst>
          </p:cNvPr>
          <p:cNvSpPr txBox="1"/>
          <p:nvPr/>
        </p:nvSpPr>
        <p:spPr>
          <a:xfrm>
            <a:off x="5481794" y="5018752"/>
            <a:ext cx="24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600"/>
              </a:spcAft>
            </a:pPr>
            <a:r>
              <a:rPr lang="ru-RU" dirty="0">
                <a:latin typeface="Qanelas" panose="00000500000000000000" pitchFamily="50" charset="-52"/>
              </a:rPr>
              <a:t>Функционал                                для администратора</a:t>
            </a:r>
          </a:p>
        </p:txBody>
      </p:sp>
    </p:spTree>
    <p:extLst>
      <p:ext uri="{BB962C8B-B14F-4D97-AF65-F5344CB8AC3E}">
        <p14:creationId xmlns:p14="http://schemas.microsoft.com/office/powerpoint/2010/main" val="2862202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Qanelas"/>
        <a:ea typeface=""/>
        <a:cs typeface=""/>
      </a:majorFont>
      <a:minorFont>
        <a:latin typeface="Qanela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260</Words>
  <Application>Microsoft Office PowerPoint</Application>
  <PresentationFormat>Широкоэкранный</PresentationFormat>
  <Paragraphs>72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Qanelas Medium</vt:lpstr>
      <vt:lpstr>Calibri</vt:lpstr>
      <vt:lpstr>Qanelas SemiBold</vt:lpstr>
      <vt:lpstr>Arial</vt:lpstr>
      <vt:lpstr>Qanelas Bold</vt:lpstr>
      <vt:lpstr>Qanelas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Ивлянова Мария Николаевна</dc:creator>
  <cp:lastModifiedBy>Финашина Марина Дмитриевна</cp:lastModifiedBy>
  <cp:revision>78</cp:revision>
  <dcterms:created xsi:type="dcterms:W3CDTF">2021-01-13T06:50:06Z</dcterms:created>
  <dcterms:modified xsi:type="dcterms:W3CDTF">2022-03-22T08:33:23Z</dcterms:modified>
</cp:coreProperties>
</file>