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Default Extension="fntdata" ContentType="application/x-fontdata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Default Extension="png" ContentType="image/png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0" r:id="rId1"/>
    <p:sldMasterId id="2147483661" r:id="rId2"/>
  </p:sldMasterIdLst>
  <p:notesMasterIdLst>
    <p:notesMasterId r:id="rId46"/>
  </p:notes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  <p:sldId id="291" r:id="rId19"/>
    <p:sldId id="292" r:id="rId20"/>
    <p:sldId id="293" r:id="rId21"/>
    <p:sldId id="294" r:id="rId22"/>
    <p:sldId id="295" r:id="rId23"/>
    <p:sldId id="296" r:id="rId24"/>
    <p:sldId id="298" r:id="rId25"/>
    <p:sldId id="300" r:id="rId26"/>
    <p:sldId id="301" r:id="rId27"/>
    <p:sldId id="302" r:id="rId28"/>
    <p:sldId id="304" r:id="rId29"/>
    <p:sldId id="305" r:id="rId30"/>
    <p:sldId id="306" r:id="rId31"/>
    <p:sldId id="307" r:id="rId32"/>
    <p:sldId id="308" r:id="rId33"/>
    <p:sldId id="309" r:id="rId34"/>
    <p:sldId id="310" r:id="rId35"/>
    <p:sldId id="265" r:id="rId36"/>
    <p:sldId id="267" r:id="rId37"/>
    <p:sldId id="268" r:id="rId38"/>
    <p:sldId id="269" r:id="rId39"/>
    <p:sldId id="270" r:id="rId40"/>
    <p:sldId id="273" r:id="rId41"/>
    <p:sldId id="274" r:id="rId42"/>
    <p:sldId id="278" r:id="rId43"/>
    <p:sldId id="280" r:id="rId44"/>
    <p:sldId id="282" r:id="rId45"/>
  </p:sldIdLst>
  <p:sldSz cx="12192000" cy="6858000"/>
  <p:notesSz cx="6858000" cy="9144000"/>
  <p:embeddedFontLst>
    <p:embeddedFont>
      <p:font typeface="Poppins" charset="0"/>
      <p:regular r:id="rId47"/>
      <p:bold r:id="rId48"/>
      <p:italic r:id="rId49"/>
      <p:boldItalic r:id="rId50"/>
    </p:embeddedFont>
  </p:embeddedFontLst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5pPr>
    <a:lvl6pPr marL="22860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6pPr>
    <a:lvl7pPr marL="27432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7pPr>
    <a:lvl8pPr marL="32004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8pPr>
    <a:lvl9pPr marL="3657600" algn="l" defTabSz="914400" rtl="0" eaLnBrk="1" latinLnBrk="0" hangingPunct="1">
      <a:defRPr sz="1400" kern="1200">
        <a:solidFill>
          <a:srgbClr val="000000"/>
        </a:solidFill>
        <a:latin typeface="Arial" charset="0"/>
        <a:ea typeface="+mn-ea"/>
        <a:cs typeface="Arial" charset="0"/>
        <a:sym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B9D01D85-95BE-47A0-B95B-938C0D6F33B1}">
  <a:tblStyle styleId="{B9D01D85-95BE-47A0-B95B-938C0D6F33B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3" d="100"/>
          <a:sy n="63" d="100"/>
        </p:scale>
        <p:origin x="-912" y="-102"/>
      </p:cViewPr>
      <p:guideLst>
        <p:guide orient="horz" pos="2160"/>
        <p:guide pos="4203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1.fntdata"/><Relationship Id="rId50" Type="http://schemas.openxmlformats.org/officeDocument/2006/relationships/font" Target="fonts/font4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2.fntdata"/><Relationship Id="rId8" Type="http://schemas.openxmlformats.org/officeDocument/2006/relationships/slide" Target="slides/slide6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Google Shape;3;n"/>
          <p:cNvSpPr txBox="1">
            <a:spLocks noGrp="1"/>
          </p:cNvSpPr>
          <p:nvPr>
            <p:ph type="hdr" idx="2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3" name="Google Shape;4;n"/>
          <p:cNvSpPr txBox="1">
            <a:spLocks noGrp="1"/>
          </p:cNvSpPr>
          <p:nvPr>
            <p:ph type="dt" idx="10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400"/>
              <a:buFont typeface="Arial" charset="0"/>
              <a:buNone/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4" name="Google Shape;5;n"/>
          <p:cNvSpPr>
            <a:spLocks noGrp="1" noRot="1"/>
          </p:cNvSpPr>
          <p:nvPr>
            <p:ph type="sldImg" idx="3"/>
          </p:nvPr>
        </p:nvSpPr>
        <p:spPr bwMode="auto">
          <a:xfrm>
            <a:off x="381000" y="685800"/>
            <a:ext cx="6096000" cy="3429000"/>
          </a:xfrm>
          <a:custGeom>
            <a:avLst/>
            <a:gdLst>
              <a:gd name="T0" fmla="*/ 0 w 120000"/>
              <a:gd name="T1" fmla="*/ 0 h 120000"/>
              <a:gd name="T2" fmla="*/ 120000 w 120000"/>
              <a:gd name="T3" fmla="*/ 0 h 120000"/>
              <a:gd name="T4" fmla="*/ 120000 w 120000"/>
              <a:gd name="T5" fmla="*/ 120000 h 120000"/>
              <a:gd name="T6" fmla="*/ 0 w 120000"/>
              <a:gd name="T7" fmla="*/ 120000 h 120000"/>
              <a:gd name="T8" fmla="*/ 0 60000 65536"/>
              <a:gd name="T9" fmla="*/ 0 60000 65536"/>
              <a:gd name="T10" fmla="*/ 0 60000 65536"/>
              <a:gd name="T11" fmla="*/ 0 60000 65536"/>
              <a:gd name="T12" fmla="*/ 0 w 120000"/>
              <a:gd name="T13" fmla="*/ 0 h 120000"/>
              <a:gd name="T14" fmla="*/ 120000 w 120000"/>
              <a:gd name="T15" fmla="*/ 120000 h 1200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 lim="800000"/>
            <a:headEnd type="none" w="sm" len="sm"/>
            <a:tailEnd type="none" w="sm" len="sm"/>
          </a:ln>
        </p:spPr>
      </p:sp>
      <p:sp>
        <p:nvSpPr>
          <p:cNvPr id="15365" name="Google Shape;6;n"/>
          <p:cNvSpPr txBox="1">
            <a:spLocks noGrp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5366" name="Google Shape;7;n"/>
          <p:cNvSpPr txBox="1">
            <a:spLocks noGrp="1"/>
          </p:cNvSpPr>
          <p:nvPr>
            <p:ph type="ftr" idx="11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5367" name="Google Shape;8;n"/>
          <p:cNvSpPr txBox="1">
            <a:spLocks noGrp="1"/>
          </p:cNvSpPr>
          <p:nvPr>
            <p:ph type="sldNum" idx="12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SzPts val="1200"/>
              <a:buFont typeface="Arial" charset="0"/>
              <a:buNone/>
              <a:defRPr sz="1200"/>
            </a:lvl1pPr>
          </a:lstStyle>
          <a:p>
            <a:pPr>
              <a:defRPr/>
            </a:pPr>
            <a:fld id="{B5137F87-F3E4-4231-9CAD-2DBE4AFC206C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L="457200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1pPr>
    <a:lvl2pPr marL="742950" lvl="1" indent="-28575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2pPr>
    <a:lvl3pPr marL="1143000" lvl="2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3pPr>
    <a:lvl4pPr marL="1600200" lvl="3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4pPr>
    <a:lvl5pPr marL="2057400" lvl="4" indent="-228600" algn="l" rtl="0" eaLnBrk="0" fontAlgn="base" hangingPunct="0">
      <a:spcBef>
        <a:spcPct val="0"/>
      </a:spcBef>
      <a:spcAft>
        <a:spcPct val="0"/>
      </a:spcAft>
      <a:buClr>
        <a:srgbClr val="000000"/>
      </a:buClr>
      <a:buFont typeface="Arial" charset="0"/>
      <a:defRPr sz="1400">
        <a:solidFill>
          <a:srgbClr val="000000"/>
        </a:solidFill>
        <a:latin typeface="Arial"/>
        <a:ea typeface="Arial"/>
        <a:cs typeface="Arial"/>
        <a:sym typeface="Arial" charset="0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Google Shape;60;p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17410" name="Google Shape;61;p1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52226" name="Заметки 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1440" tIns="45720" rIns="91440" bIns="45720"/>
          <a:lstStyle/>
          <a:p>
            <a:pPr marL="0" indent="0"/>
            <a:r>
              <a:rPr lang="ru-RU" altLang="ru-RU" smtClean="0">
                <a:latin typeface="Arial" charset="0"/>
                <a:cs typeface="Arial" charset="0"/>
              </a:rPr>
              <a:t>Так выглядит шахматка, в которой составляется расписание, если нет фиксированной сетки звонков. Здесь мы видим занятия на курсах иностранного языка. Заметно, что продолжительность занятий разная, они начинаются в разное время.</a:t>
            </a:r>
          </a:p>
        </p:txBody>
      </p:sp>
      <p:sp>
        <p:nvSpPr>
          <p:cNvPr id="52227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F75C78E2-6219-4A60-B5F5-C5E1FB390C00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algn="r"/>
              <a:t>26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1" name="Google Shape;153;p1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61442" name="Google Shape;154;p10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Google Shape;169;p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63490" name="Google Shape;170;p12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Google Shape;178;g98e839187b_0_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65538" name="Google Shape;179;g98e839187b_0_6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5" name="Google Shape;186;g98e839187b_0_12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67586" name="Google Shape;187;g98e839187b_0_12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Google Shape;194;p1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69634" name="Google Shape;195;p13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Google Shape;223;p1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71682" name="Google Shape;224;p16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9" name="Google Shape;231;p1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73730" name="Google Shape;232;p17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Google Shape;300;p21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75778" name="Google Shape;301;p21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Google Shape;316;p25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77826" name="Google Shape;317;p25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Google Shape;70;p3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19458" name="Google Shape;71;p3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Google Shape;337;p2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79874" name="Google Shape;338;p27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Google Shape;78;p4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1506" name="Google Shape;79;p4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Google Shape;94;g5346485e0a_2_0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3554" name="Google Shape;95;g5346485e0a_2_0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Google Shape;102;p6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5602" name="Google Shape;103;p6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Google Shape;123;p7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7650" name="Google Shape;124;p7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Google Shape;132;p8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lnSpc>
                <a:spcPct val="115000"/>
              </a:lnSpc>
              <a:spcBef>
                <a:spcPts val="1200"/>
              </a:spcBef>
              <a:buSzPts val="1400"/>
            </a:pPr>
            <a:r>
              <a:rPr lang="en-US" sz="1800" smtClean="0">
                <a:latin typeface="Arial" charset="0"/>
                <a:cs typeface="Arial" charset="0"/>
              </a:rPr>
              <a:t>Слайд 8.</a:t>
            </a:r>
            <a:endParaRPr lang="ru-RU" sz="1800" smtClean="0">
              <a:latin typeface="Arial" charset="0"/>
              <a:cs typeface="Arial" charset="0"/>
            </a:endParaRPr>
          </a:p>
          <a:p>
            <a:pPr marL="0" indent="0" eaLnBrk="1" hangingPunct="1">
              <a:lnSpc>
                <a:spcPct val="115000"/>
              </a:lnSpc>
              <a:spcBef>
                <a:spcPts val="1200"/>
              </a:spcBef>
              <a:spcAft>
                <a:spcPts val="1200"/>
              </a:spcAft>
              <a:buSzPts val="1400"/>
            </a:pPr>
            <a:r>
              <a:rPr lang="en-US" sz="1800" smtClean="0">
                <a:latin typeface="Arial" charset="0"/>
                <a:cs typeface="Arial" charset="0"/>
              </a:rPr>
              <a:t>Важно, что продукт «подумает» обо всех ограничениях, а диспетчеру достаточно сконцентрировать внимание на оптимальной последовательности проведения занятий (например, минимизировать количество используемых помещений, минимизировать количество окон)</a:t>
            </a: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29698" name="Google Shape;133;p8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Google Shape;141;p9:notes"/>
          <p:cNvSpPr txBox="1"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SzPts val="1400"/>
            </a:pPr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31746" name="Google Shape;142;p9:notes"/>
          <p:cNvSpPr>
            <a:spLocks noGrp="1" noRot="1"/>
          </p:cNvSpPr>
          <p:nvPr>
            <p:ph type="sldImg" idx="2"/>
          </p:nvPr>
        </p:nvSpPr>
        <p:spPr>
          <a:ln>
            <a:round/>
            <a:headEnd/>
            <a:tailE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>
            <a:headEnd/>
            <a:tailEnd/>
          </a:ln>
        </p:spPr>
      </p:sp>
      <p:sp>
        <p:nvSpPr>
          <p:cNvPr id="45058" name="Заметки 2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1440" tIns="45720" rIns="91440" bIns="45720"/>
          <a:lstStyle/>
          <a:p>
            <a:pPr marL="0" indent="0"/>
            <a:r>
              <a:rPr lang="ru-RU" altLang="ru-RU" smtClean="0">
                <a:latin typeface="Arial" charset="0"/>
                <a:cs typeface="Arial" charset="0"/>
              </a:rPr>
              <a:t>В новом режиме без фиксированной сетки звонков, у каждого занятия своя продолжительность  и указывается она именно в карточке занятия. Всё остальное заполняется так же как и в основном режиме</a:t>
            </a:r>
          </a:p>
        </p:txBody>
      </p:sp>
      <p:sp>
        <p:nvSpPr>
          <p:cNvPr id="45059" name="Номер слайда 3"/>
          <p:cNvSpPr txBox="1">
            <a:spLocks noGrp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ECE936B-AEE9-4E26-8E97-7F65ACE3F0C9}" type="slidenum">
              <a:rPr lang="ru-RU" altLang="ru-RU" sz="1200">
                <a:solidFill>
                  <a:schemeClr val="tx1"/>
                </a:solidFill>
                <a:latin typeface="Times New Roman" pitchFamily="18" charset="0"/>
              </a:rPr>
              <a:pPr algn="r"/>
              <a:t>20</a:t>
            </a:fld>
            <a:endParaRPr lang="ru-RU" altLang="ru-RU" sz="1200">
              <a:solidFill>
                <a:schemeClr val="tx1"/>
              </a:solidFill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итульный слайд">
  <p:cSld name="2_Титульный слайд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4;p1"/>
          <p:cNvSpPr txBox="1">
            <a:spLocks noGrp="1"/>
          </p:cNvSpPr>
          <p:nvPr>
            <p:ph type="sldNum" idx="13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50B1DD-D559-4FBB-8100-FF48A8166AE6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TWO_OBJECTS_WITH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"/>
          <p:cNvSpPr txBox="1"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Poppin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Poppin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12"/>
          <p:cNvSpPr txBox="1">
            <a:spLocks noGrp="1"/>
          </p:cNvSpPr>
          <p:nvPr>
            <p:ph type="body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Poppins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Poppin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Poppins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Poppins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12"/>
          <p:cNvSpPr txBox="1">
            <a:spLocks noGrp="1"/>
          </p:cNvSpPr>
          <p:nvPr>
            <p:ph type="body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SzPts val="2000"/>
              <a:buFont typeface="Poppins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SzPts val="1800"/>
              <a:buFont typeface="Poppins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SzPts val="1600"/>
              <a:buFont typeface="Poppins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12"/>
          <p:cNvSpPr txBox="1">
            <a:spLocks noGrp="1"/>
          </p:cNvSpPr>
          <p:nvPr>
            <p:ph type="body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SzPts val="2000"/>
              <a:buFont typeface="Poppins"/>
              <a:buChar char="•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Font typeface="Poppins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SzPts val="1600"/>
              <a:buFont typeface="Poppins"/>
              <a:buChar char="•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SzPts val="1600"/>
              <a:buFont typeface="Poppins"/>
              <a:buChar char="•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SzPts val="1600"/>
              <a:buFont typeface="Arial"/>
              <a:buChar char="•"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SECTION_HEADER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anchor="t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SzPts val="2000"/>
              <a:buFont typeface="Poppins"/>
              <a:buNone/>
              <a:defRPr sz="2000"/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SzPts val="1800"/>
              <a:buFont typeface="Poppins"/>
              <a:buNone/>
              <a:defRPr sz="1800"/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SzPts val="1600"/>
              <a:buFont typeface="Poppins"/>
              <a:buNone/>
              <a:defRPr sz="1600"/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SzPts val="1400"/>
              <a:buFont typeface="Poppins"/>
              <a:buNone/>
              <a:defRPr sz="1400"/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SzPts val="1400"/>
              <a:buFont typeface="Poppins"/>
              <a:buNone/>
              <a:defRPr sz="1400"/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OBJEC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title"/>
          </p:nvPr>
        </p:nvSpPr>
        <p:spPr>
          <a:xfrm>
            <a:off x="2446337" y="115887"/>
            <a:ext cx="9410700" cy="10810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body" idx="1"/>
          </p:nvPr>
        </p:nvSpPr>
        <p:spPr>
          <a:xfrm>
            <a:off x="287337" y="1700212"/>
            <a:ext cx="11569700" cy="31686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 type="tx">
  <p:cSld name="TITLE_AND_BOD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2446337" y="115887"/>
            <a:ext cx="9410700" cy="10810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287337" y="1700212"/>
            <a:ext cx="11569700" cy="316865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" name="Google Shape;24;p4"/>
          <p:cNvSpPr txBox="1">
            <a:spLocks noGrp="1"/>
          </p:cNvSpPr>
          <p:nvPr>
            <p:ph type="dt" idx="10"/>
          </p:nvPr>
        </p:nvSpPr>
        <p:spPr bwMode="auto">
          <a:xfrm>
            <a:off x="0" y="0"/>
            <a:ext cx="3000375" cy="3000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Google Shape;25;p4"/>
          <p:cNvSpPr txBox="1">
            <a:spLocks noGrp="1"/>
          </p:cNvSpPr>
          <p:nvPr>
            <p:ph type="ftr" idx="11"/>
          </p:nvPr>
        </p:nvSpPr>
        <p:spPr bwMode="auto">
          <a:xfrm>
            <a:off x="0" y="0"/>
            <a:ext cx="3000375" cy="3000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SzPts val="1400"/>
              <a:buFont typeface="Arial" charset="0"/>
              <a:buNone/>
              <a:defRPr sz="18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Google Shape;26;p4"/>
          <p:cNvSpPr txBox="1">
            <a:spLocks noGrp="1"/>
          </p:cNvSpPr>
          <p:nvPr>
            <p:ph type="sldNum" idx="12"/>
          </p:nvPr>
        </p:nvSpPr>
        <p:spPr bwMode="auto">
          <a:xfrm>
            <a:off x="0" y="0"/>
            <a:ext cx="3000375" cy="3000375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Arial" charset="0"/>
              <a:buNone/>
              <a:defRPr sz="1800"/>
            </a:lvl1pPr>
          </a:lstStyle>
          <a:p>
            <a:pPr>
              <a:defRPr/>
            </a:pPr>
            <a:fld id="{41745598-ECCE-465D-96A9-0E22C0956305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устой слайд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Пользовательский макет">
  <p:cSld name="Пользовательский макет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2639616" y="529217"/>
            <a:ext cx="8714184" cy="739544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VERTICAL_TITLE_AND_VERTICAL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 rot="5400000">
            <a:off x="8035397" y="1046693"/>
            <a:ext cx="4752975" cy="289136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 rot="5400000">
            <a:off x="2148946" y="-1745190"/>
            <a:ext cx="4752975" cy="847513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VERTICAL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8"/>
          <p:cNvSpPr txBox="1">
            <a:spLocks noGrp="1"/>
          </p:cNvSpPr>
          <p:nvPr>
            <p:ph type="title"/>
          </p:nvPr>
        </p:nvSpPr>
        <p:spPr>
          <a:xfrm>
            <a:off x="2446337" y="115887"/>
            <a:ext cx="9410700" cy="10810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8"/>
          <p:cNvSpPr txBox="1">
            <a:spLocks noGrp="1"/>
          </p:cNvSpPr>
          <p:nvPr>
            <p:ph type="body" idx="1"/>
          </p:nvPr>
        </p:nvSpPr>
        <p:spPr>
          <a:xfrm rot="5400000">
            <a:off x="4487862" y="-2500313"/>
            <a:ext cx="3168650" cy="115697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PICTURE_WITH_CAPTION_TEX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9"/>
          <p:cNvSpPr txBox="1"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9"/>
          <p:cNvSpPr>
            <a:spLocks noGrp="1"/>
          </p:cNvSpPr>
          <p:nvPr>
            <p:ph type="pic" idx="2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rgbClr val="CC0000"/>
              </a:buClr>
              <a:buSzPts val="3200"/>
              <a:buFont typeface="Poppins"/>
              <a:buNone/>
              <a:defRPr sz="32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rgbClr val="CC0000"/>
              </a:buClr>
              <a:buSzPts val="2800"/>
              <a:buFont typeface="Poppins"/>
              <a:buNone/>
              <a:defRPr sz="28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rgbClr val="CC0000"/>
              </a:buClr>
              <a:buSzPts val="2400"/>
              <a:buFont typeface="Poppins"/>
              <a:buNone/>
              <a:defRPr sz="2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Poppins"/>
              <a:buNone/>
              <a:defRPr sz="20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rgbClr val="CC0000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/>
            <a:endParaRPr noProof="0">
              <a:sym typeface="Poppins"/>
            </a:endParaRPr>
          </a:p>
        </p:txBody>
      </p:sp>
      <p:sp>
        <p:nvSpPr>
          <p:cNvPr id="40" name="Google Shape;40;p9"/>
          <p:cNvSpPr txBox="1">
            <a:spLocks noGrp="1"/>
          </p:cNvSpPr>
          <p:nvPr>
            <p:ph type="body" idx="1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Poppin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Poppin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Poppin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Poppin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OBJECT_WITH_CAPTION_TEX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  <a:prstGeom prst="rect">
            <a:avLst/>
          </a:prstGeom>
          <a:noFill/>
          <a:ln>
            <a:noFill/>
          </a:ln>
        </p:spPr>
        <p:txBody>
          <a:bodyPr spcFirstLastPara="1" anchor="b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body"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SzPts val="3200"/>
              <a:buFont typeface="Poppins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SzPts val="2800"/>
              <a:buFont typeface="Poppins"/>
              <a:buChar char="•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SzPts val="2400"/>
              <a:buFont typeface="Poppins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SzPts val="2000"/>
              <a:buFont typeface="Poppins"/>
              <a:buChar char="•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SzPts val="2000"/>
              <a:buFont typeface="Poppins"/>
              <a:buChar char="•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9pPr>
          </a:lstStyle>
          <a:p>
            <a:endParaRPr/>
          </a:p>
        </p:txBody>
      </p:sp>
      <p:sp>
        <p:nvSpPr>
          <p:cNvPr id="44" name="Google Shape;44;p10"/>
          <p:cNvSpPr txBox="1">
            <a:spLocks noGrp="1"/>
          </p:cNvSpPr>
          <p:nvPr>
            <p:ph type="body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SzPts val="1400"/>
              <a:buFont typeface="Poppins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SzPts val="1200"/>
              <a:buFont typeface="Poppins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SzPts val="1000"/>
              <a:buFont typeface="Poppins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SzPts val="900"/>
              <a:buFont typeface="Poppins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SzPts val="900"/>
              <a:buFont typeface="Poppins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1"/>
          <p:cNvSpPr txBox="1">
            <a:spLocks noGrp="1"/>
          </p:cNvSpPr>
          <p:nvPr>
            <p:ph type="title"/>
          </p:nvPr>
        </p:nvSpPr>
        <p:spPr>
          <a:xfrm>
            <a:off x="2446337" y="115887"/>
            <a:ext cx="9410700" cy="1081087"/>
          </a:xfrm>
          <a:prstGeom prst="rect">
            <a:avLst/>
          </a:prstGeom>
          <a:noFill/>
          <a:ln>
            <a:noFill/>
          </a:ln>
        </p:spPr>
        <p:txBody>
          <a:bodyPr spcFirstLastPara="1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Google Shape;10;p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Google Shape;11;p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3" y="0"/>
            <a:ext cx="1218247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8" name="Google Shape;12;p1"/>
          <p:cNvSpPr txBox="1">
            <a:spLocks noGrp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29" name="Google Shape;13;p1"/>
          <p:cNvSpPr txBox="1">
            <a:spLocks noGrp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1030" name="Google Shape;14;p1"/>
          <p:cNvSpPr txBox="1">
            <a:spLocks noGrp="1"/>
          </p:cNvSpPr>
          <p:nvPr>
            <p:ph type="sldNum" idx="12"/>
          </p:nvPr>
        </p:nvSpPr>
        <p:spPr bwMode="auto">
          <a:xfrm>
            <a:off x="11409363" y="6332538"/>
            <a:ext cx="731837" cy="525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91425" rIns="91425" bIns="91425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Arial" charset="0"/>
              <a:buNone/>
              <a:defRPr sz="1300">
                <a:latin typeface="Poppins" charset="0"/>
                <a:sym typeface="Poppins" charset="0"/>
              </a:defRPr>
            </a:lvl1pPr>
          </a:lstStyle>
          <a:p>
            <a:pPr>
              <a:defRPr/>
            </a:pPr>
            <a:fld id="{B6A025C7-CD31-459A-9F30-8145CD9343D2}" type="slidenum">
              <a:rPr lang="en-US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Google Shape;18;p3"/>
          <p:cNvPicPr preferRelativeResize="0"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588" y="0"/>
            <a:ext cx="121888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Google Shape;19;p3"/>
          <p:cNvSpPr txBox="1">
            <a:spLocks noGrp="1"/>
          </p:cNvSpPr>
          <p:nvPr>
            <p:ph type="body" idx="1"/>
          </p:nvPr>
        </p:nvSpPr>
        <p:spPr bwMode="auto">
          <a:xfrm>
            <a:off x="287338" y="1700213"/>
            <a:ext cx="11569700" cy="3168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  <p:sp>
        <p:nvSpPr>
          <p:cNvPr id="3076" name="Google Shape;20;p3"/>
          <p:cNvSpPr txBox="1">
            <a:spLocks noGrp="1"/>
          </p:cNvSpPr>
          <p:nvPr>
            <p:ph type="title"/>
          </p:nvPr>
        </p:nvSpPr>
        <p:spPr bwMode="auto">
          <a:xfrm>
            <a:off x="2446338" y="115888"/>
            <a:ext cx="94107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25" tIns="45700" rIns="91425" bIns="4570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ru-RU" smtClean="0">
              <a:sym typeface="Arial" charset="0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3" r:id="rId2"/>
    <p:sldLayoutId id="2147483672" r:id="rId3"/>
    <p:sldLayoutId id="2147483671" r:id="rId4"/>
    <p:sldLayoutId id="2147483670" r:id="rId5"/>
    <p:sldLayoutId id="2147483669" r:id="rId6"/>
    <p:sldLayoutId id="2147483668" r:id="rId7"/>
    <p:sldLayoutId id="2147483667" r:id="rId8"/>
    <p:sldLayoutId id="2147483666" r:id="rId9"/>
    <p:sldLayoutId id="2147483665" r:id="rId10"/>
    <p:sldLayoutId id="2147483664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1pPr>
      <a:lvl2pPr lvl="1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2pPr>
      <a:lvl3pPr lvl="2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3pPr>
      <a:lvl4pPr lvl="3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4pPr>
      <a:lvl5pPr lvl="4" algn="l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Font typeface="Arial" charset="0"/>
        <a:defRPr sz="1400">
          <a:solidFill>
            <a:srgbClr val="000000"/>
          </a:solidFill>
          <a:latin typeface="Arial"/>
          <a:ea typeface="Arial"/>
          <a:cs typeface="Arial"/>
          <a:sym typeface="Arial" charset="0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roda@1c.ru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mailto:asr@largenumbers.ru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solutions.1c.ru/catalog/asp_spo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Google Shape;63;p15"/>
          <p:cNvSpPr txBox="1">
            <a:spLocks noChangeArrowheads="1"/>
          </p:cNvSpPr>
          <p:nvPr/>
        </p:nvSpPr>
        <p:spPr bwMode="auto">
          <a:xfrm>
            <a:off x="334963" y="1889125"/>
            <a:ext cx="10656887" cy="2687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1C1C1C"/>
              </a:buClr>
              <a:buSzPts val="2800"/>
              <a:buFont typeface="Poppins"/>
              <a:buNone/>
            </a:pPr>
            <a:r>
              <a:rPr lang="en-US" sz="2800">
                <a:solidFill>
                  <a:srgbClr val="1C1C1C"/>
                </a:solidFill>
                <a:latin typeface="Poppins"/>
                <a:sym typeface="Poppins"/>
              </a:rPr>
              <a:t>1С:Автоматизированное составление расписания.</a:t>
            </a:r>
            <a:r>
              <a:rPr lang="ru-RU" sz="2800">
                <a:solidFill>
                  <a:srgbClr val="1C1C1C"/>
                </a:solidFill>
                <a:sym typeface="Poppins"/>
              </a:rPr>
              <a:t> Колледж</a:t>
            </a:r>
            <a:endParaRPr lang="ru-RU" sz="2800">
              <a:solidFill>
                <a:srgbClr val="1C1C1C"/>
              </a:solidFill>
            </a:endParaRPr>
          </a:p>
          <a:p>
            <a:pPr>
              <a:buClr>
                <a:srgbClr val="1C1C1C"/>
              </a:buClr>
              <a:buSzPts val="2800"/>
              <a:buFont typeface="Poppins"/>
              <a:buNone/>
            </a:pPr>
            <a:endParaRPr lang="ru-RU" sz="2800">
              <a:solidFill>
                <a:srgbClr val="1C1C1C"/>
              </a:solidFill>
              <a:latin typeface="Poppins"/>
              <a:sym typeface="Poppins"/>
            </a:endParaRPr>
          </a:p>
          <a:p>
            <a:pPr>
              <a:buClr>
                <a:srgbClr val="1C1C1C"/>
              </a:buClr>
              <a:buSzPts val="2800"/>
              <a:buFont typeface="Poppins"/>
              <a:buNone/>
            </a:pPr>
            <a:r>
              <a:rPr lang="en-US" sz="2800">
                <a:solidFill>
                  <a:srgbClr val="1C1C1C"/>
                </a:solidFill>
                <a:latin typeface="Poppins"/>
                <a:sym typeface="Poppins"/>
              </a:rPr>
              <a:t>как </a:t>
            </a:r>
            <a:r>
              <a:rPr lang="en-US" sz="2800" b="1">
                <a:solidFill>
                  <a:srgbClr val="1C1C1C"/>
                </a:solidFill>
                <a:latin typeface="Poppins"/>
                <a:sym typeface="Poppins"/>
              </a:rPr>
              <a:t>инструмент</a:t>
            </a:r>
            <a:r>
              <a:rPr lang="en-US" sz="2800">
                <a:solidFill>
                  <a:srgbClr val="1C1C1C"/>
                </a:solidFill>
                <a:latin typeface="Poppins"/>
                <a:sym typeface="Poppins"/>
              </a:rPr>
              <a:t> повышения</a:t>
            </a:r>
            <a:r>
              <a:rPr lang="en-US" sz="2800">
                <a:solidFill>
                  <a:srgbClr val="1C1C1C"/>
                </a:solidFill>
              </a:rPr>
              <a:t> </a:t>
            </a:r>
            <a:r>
              <a:rPr lang="en-US" sz="2800">
                <a:solidFill>
                  <a:srgbClr val="1C1C1C"/>
                </a:solidFill>
                <a:latin typeface="Poppins"/>
                <a:sym typeface="Poppins"/>
              </a:rPr>
              <a:t>качества исходных данных</a:t>
            </a:r>
            <a:endParaRPr lang="ru-RU" sz="2800">
              <a:solidFill>
                <a:srgbClr val="1C1C1C"/>
              </a:solidFill>
              <a:latin typeface="Poppins"/>
              <a:sym typeface="Poppins"/>
            </a:endParaRPr>
          </a:p>
          <a:p>
            <a:pPr>
              <a:buClr>
                <a:srgbClr val="1C1C1C"/>
              </a:buClr>
              <a:buSzPts val="2800"/>
              <a:buFont typeface="Poppins"/>
              <a:buNone/>
            </a:pPr>
            <a:r>
              <a:rPr lang="en-US" sz="2800">
                <a:solidFill>
                  <a:srgbClr val="1C1C1C"/>
                </a:solidFill>
                <a:latin typeface="Poppins"/>
                <a:sym typeface="Poppins"/>
              </a:rPr>
              <a:t> для организации учебного процесса.</a:t>
            </a:r>
            <a:endParaRPr lang="ru-RU"/>
          </a:p>
        </p:txBody>
      </p:sp>
      <p:sp>
        <p:nvSpPr>
          <p:cNvPr id="16387" name="Google Shape;66;p15"/>
          <p:cNvSpPr txBox="1">
            <a:spLocks noChangeArrowheads="1"/>
          </p:cNvSpPr>
          <p:nvPr/>
        </p:nvSpPr>
        <p:spPr bwMode="auto">
          <a:xfrm>
            <a:off x="407988" y="5373688"/>
            <a:ext cx="6480175" cy="127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>
              <a:buClr>
                <a:srgbClr val="1C1C1C"/>
              </a:buClr>
              <a:buSzPts val="1600"/>
              <a:buFont typeface="Arial" charset="0"/>
              <a:buNone/>
            </a:pPr>
            <a:r>
              <a:rPr lang="en-US" sz="1600">
                <a:solidFill>
                  <a:srgbClr val="1C1C1C"/>
                </a:solidFill>
              </a:rPr>
              <a:t>Родюков Алексанр </a:t>
            </a:r>
            <a:r>
              <a:rPr lang="ru-RU" sz="1600">
                <a:solidFill>
                  <a:srgbClr val="1C1C1C"/>
                </a:solidFill>
              </a:rPr>
              <a:t>Витальевич</a:t>
            </a:r>
            <a:r>
              <a:rPr lang="en-US" sz="1600">
                <a:solidFill>
                  <a:srgbClr val="1C1C1C"/>
                </a:solidFill>
              </a:rPr>
              <a:t> </a:t>
            </a:r>
            <a:endParaRPr lang="ru-RU"/>
          </a:p>
          <a:p>
            <a:pPr>
              <a:buClr>
                <a:srgbClr val="1C1C1C"/>
              </a:buClr>
              <a:buSzPts val="1600"/>
              <a:buFont typeface="Arial" charset="0"/>
              <a:buNone/>
            </a:pPr>
            <a:r>
              <a:rPr lang="en-US" sz="1600">
                <a:solidFill>
                  <a:srgbClr val="1C1C1C"/>
                </a:solidFill>
              </a:rPr>
              <a:t>фирма «1С»</a:t>
            </a:r>
            <a:endParaRPr lang="ru-RU"/>
          </a:p>
          <a:p>
            <a:pPr>
              <a:spcBef>
                <a:spcPts val="325"/>
              </a:spcBef>
              <a:buClr>
                <a:srgbClr val="000099"/>
              </a:buClr>
              <a:buSzPts val="1600"/>
              <a:buFont typeface="Poppins"/>
              <a:buNone/>
            </a:pPr>
            <a:r>
              <a:rPr lang="en-US" sz="1600">
                <a:solidFill>
                  <a:srgbClr val="000099"/>
                </a:solidFill>
                <a:latin typeface="Poppins"/>
                <a:sym typeface="Poppins"/>
              </a:rPr>
              <a:t>моб.: +7 (</a:t>
            </a:r>
            <a:r>
              <a:rPr lang="en-US" sz="1600">
                <a:solidFill>
                  <a:srgbClr val="000099"/>
                </a:solidFill>
              </a:rPr>
              <a:t>910</a:t>
            </a:r>
            <a:r>
              <a:rPr lang="en-US" sz="1600">
                <a:solidFill>
                  <a:srgbClr val="000099"/>
                </a:solidFill>
                <a:latin typeface="Poppins"/>
                <a:sym typeface="Poppins"/>
              </a:rPr>
              <a:t>) </a:t>
            </a:r>
            <a:r>
              <a:rPr lang="en-US" sz="1600">
                <a:solidFill>
                  <a:srgbClr val="000099"/>
                </a:solidFill>
              </a:rPr>
              <a:t>240</a:t>
            </a:r>
            <a:r>
              <a:rPr lang="en-US" sz="1600">
                <a:solidFill>
                  <a:srgbClr val="000099"/>
                </a:solidFill>
                <a:latin typeface="Poppins"/>
                <a:sym typeface="Poppins"/>
              </a:rPr>
              <a:t>-</a:t>
            </a:r>
            <a:r>
              <a:rPr lang="en-US" sz="1600">
                <a:solidFill>
                  <a:srgbClr val="000099"/>
                </a:solidFill>
              </a:rPr>
              <a:t>95-55</a:t>
            </a:r>
            <a:r>
              <a:rPr lang="en-US" sz="1600">
                <a:solidFill>
                  <a:srgbClr val="000099"/>
                </a:solidFill>
                <a:latin typeface="Poppins"/>
                <a:sym typeface="Poppins"/>
              </a:rPr>
              <a:t/>
            </a:r>
            <a:br>
              <a:rPr lang="en-US" sz="1600">
                <a:solidFill>
                  <a:srgbClr val="000099"/>
                </a:solidFill>
                <a:latin typeface="Poppins"/>
                <a:sym typeface="Poppins"/>
              </a:rPr>
            </a:br>
            <a:r>
              <a:rPr lang="en-US" sz="1600">
                <a:solidFill>
                  <a:srgbClr val="000099"/>
                </a:solidFill>
                <a:latin typeface="Poppins"/>
                <a:sym typeface="Poppins"/>
              </a:rPr>
              <a:t>email: </a:t>
            </a:r>
            <a:r>
              <a:rPr lang="en-US" sz="1600" u="sng">
                <a:solidFill>
                  <a:schemeClr val="hlink"/>
                </a:solidFill>
                <a:hlinkClick r:id="rId3"/>
              </a:rPr>
              <a:t>roda@1c.ru</a:t>
            </a:r>
            <a:endParaRPr lang="ru-RU"/>
          </a:p>
        </p:txBody>
      </p:sp>
      <p:sp>
        <p:nvSpPr>
          <p:cNvPr id="16388" name="Google Shape;68;p15"/>
          <p:cNvSpPr>
            <a:spLocks noGrp="1"/>
          </p:cNvSpPr>
          <p:nvPr>
            <p:ph type="sldNum" sz="quarter" idx="13"/>
          </p:nvPr>
        </p:nvSpPr>
        <p:spPr>
          <a:xfrm>
            <a:off x="10799763" y="6332538"/>
            <a:ext cx="731837" cy="525462"/>
          </a:xfrm>
          <a:noFill/>
        </p:spPr>
        <p:txBody>
          <a:bodyPr/>
          <a:lstStyle/>
          <a:p>
            <a:fld id="{4EC3EA95-DF98-4C9F-8961-FC3DB4385314}" type="slidenum">
              <a:rPr lang="en-US" smtClean="0">
                <a:latin typeface="Poppins"/>
                <a:sym typeface="Poppins"/>
              </a:rPr>
              <a:pPr/>
              <a:t>1</a:t>
            </a:fld>
            <a:endParaRPr lang="ru-RU" smtClean="0">
              <a:latin typeface="Poppins"/>
              <a:sym typeface="Poppin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ru-RU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1. Заполнение справочников</a:t>
            </a:r>
          </a:p>
        </p:txBody>
      </p:sp>
      <p:sp>
        <p:nvSpPr>
          <p:cNvPr id="33794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296EA95-3319-45C5-B2DA-AE9E6B761107}" type="slidenum">
              <a:rPr lang="ru-RU" b="1">
                <a:solidFill>
                  <a:srgbClr val="5B0917"/>
                </a:solidFill>
              </a:rPr>
              <a:pPr algn="r"/>
              <a:t>10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44463" y="1268413"/>
            <a:ext cx="3070225" cy="172878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Группы студентов </a:t>
            </a:r>
            <a:r>
              <a:rPr lang="ru-RU" sz="1600">
                <a:solidFill>
                  <a:schemeClr val="tx1"/>
                </a:solidFill>
                <a:cs typeface="Arial" charset="0"/>
              </a:rPr>
              <a:t>(справочник):</a:t>
            </a: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размер группы</a:t>
            </a: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максимальная </a:t>
            </a: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нагрузка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3408363" y="1268413"/>
            <a:ext cx="2782887" cy="172878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Преподаватели</a:t>
            </a:r>
          </a:p>
          <a:p>
            <a:pPr algn="ctr"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(справочник):</a:t>
            </a:r>
          </a:p>
          <a:p>
            <a:pPr algn="ctr" eaLnBrk="0" hangingPunct="0">
              <a:defRPr/>
            </a:pPr>
            <a:endParaRPr lang="ru-RU" sz="160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максимальная нагрузка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351588" y="1268413"/>
            <a:ext cx="2784475" cy="172878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Дисциплины</a:t>
            </a:r>
          </a:p>
          <a:p>
            <a:pPr algn="ctr"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(справочник):</a:t>
            </a:r>
          </a:p>
          <a:p>
            <a:pPr algn="ctr" eaLnBrk="0" hangingPunct="0">
              <a:defRPr/>
            </a:pPr>
            <a:endParaRPr lang="ru-RU" sz="160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подходящее помещение</a:t>
            </a: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(тип помещения)</a:t>
            </a:r>
            <a:endParaRPr lang="ru-RU" sz="2000">
              <a:solidFill>
                <a:schemeClr val="tx1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264650" y="1268413"/>
            <a:ext cx="2782888" cy="1728787"/>
          </a:xfrm>
          <a:prstGeom prst="rec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 eaLnBrk="0" hangingPunct="0">
              <a:defRPr/>
            </a:pPr>
            <a:r>
              <a:rPr lang="ru-RU" sz="2000">
                <a:solidFill>
                  <a:schemeClr val="tx1"/>
                </a:solidFill>
                <a:cs typeface="Arial" charset="0"/>
              </a:rPr>
              <a:t>Помещения</a:t>
            </a:r>
          </a:p>
          <a:p>
            <a:pPr algn="ctr"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(справочник):</a:t>
            </a:r>
          </a:p>
          <a:p>
            <a:pPr algn="ctr" eaLnBrk="0" hangingPunct="0">
              <a:defRPr/>
            </a:pPr>
            <a:endParaRPr lang="ru-RU" sz="1600">
              <a:solidFill>
                <a:schemeClr val="tx1"/>
              </a:solidFill>
              <a:cs typeface="Arial" charset="0"/>
            </a:endParaRP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здание</a:t>
            </a: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тип помещения</a:t>
            </a:r>
          </a:p>
          <a:p>
            <a:pPr eaLnBrk="0" hangingPunct="0">
              <a:defRPr/>
            </a:pPr>
            <a:r>
              <a:rPr lang="ru-RU" sz="1600">
                <a:solidFill>
                  <a:schemeClr val="tx1"/>
                </a:solidFill>
                <a:cs typeface="Arial" charset="0"/>
              </a:rPr>
              <a:t>вместимость</a:t>
            </a:r>
          </a:p>
        </p:txBody>
      </p:sp>
      <p:sp>
        <p:nvSpPr>
          <p:cNvPr id="33799" name="Прямоугольник 13"/>
          <p:cNvSpPr>
            <a:spLocks noChangeArrowheads="1"/>
          </p:cNvSpPr>
          <p:nvPr/>
        </p:nvSpPr>
        <p:spPr bwMode="auto">
          <a:xfrm>
            <a:off x="0" y="6215063"/>
            <a:ext cx="8520113" cy="37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</a:rPr>
              <a:t>Загрузка справочников из 1С или </a:t>
            </a:r>
            <a:r>
              <a:rPr lang="de-DE" sz="1800">
                <a:solidFill>
                  <a:schemeClr val="tx1"/>
                </a:solidFill>
              </a:rPr>
              <a:t>Excel</a:t>
            </a:r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33800" name="Picture 1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000375"/>
            <a:ext cx="6667500" cy="32289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ru-RU" sz="3200" smtClean="0">
                <a:solidFill>
                  <a:srgbClr val="003399"/>
                </a:solidFill>
                <a:latin typeface="Arial" charset="0"/>
                <a:cs typeface="Arial" charset="0"/>
              </a:rPr>
              <a:t>Группы</a:t>
            </a:r>
          </a:p>
        </p:txBody>
      </p:sp>
      <p:sp>
        <p:nvSpPr>
          <p:cNvPr id="34818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09570DA-5DF0-4CF2-A182-7AAC918DCC44}" type="slidenum">
              <a:rPr lang="ru-RU" b="1">
                <a:solidFill>
                  <a:srgbClr val="5B0917"/>
                </a:solidFill>
              </a:rPr>
              <a:pPr algn="r"/>
              <a:t>11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34819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7543800" cy="31051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34820" name="Picture 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0" y="3714750"/>
            <a:ext cx="6053138" cy="286226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10228262" cy="955675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Группы</a:t>
            </a:r>
            <a:b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ru-RU" sz="1800" b="1" i="1" smtClean="0">
                <a:solidFill>
                  <a:srgbClr val="003399"/>
                </a:solidFill>
                <a:latin typeface="Arial" charset="0"/>
                <a:cs typeface="Arial" charset="0"/>
              </a:rPr>
              <a:t>График Учебно-производственного процесса </a:t>
            </a:r>
          </a:p>
        </p:txBody>
      </p:sp>
      <p:sp>
        <p:nvSpPr>
          <p:cNvPr id="35842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5C580E1-253B-463C-826C-C5458D5A8CF0}" type="slidenum">
              <a:rPr lang="ru-RU" b="1">
                <a:solidFill>
                  <a:srgbClr val="5B0917"/>
                </a:solidFill>
              </a:rPr>
              <a:pPr algn="r"/>
              <a:t>12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35843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285875"/>
            <a:ext cx="6870700" cy="33337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35844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57750" y="3786188"/>
            <a:ext cx="6686550" cy="26320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cxnSp>
        <p:nvCxnSpPr>
          <p:cNvPr id="9" name="Прямая со стрелкой 8"/>
          <p:cNvCxnSpPr/>
          <p:nvPr/>
        </p:nvCxnSpPr>
        <p:spPr bwMode="auto">
          <a:xfrm rot="16200000" flipH="1">
            <a:off x="4286250" y="2286000"/>
            <a:ext cx="2000250" cy="1143000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19050" cap="flat" cmpd="sng" algn="ctr">
            <a:solidFill>
              <a:schemeClr val="tx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ru-RU" sz="28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Помещения</a:t>
            </a:r>
          </a:p>
        </p:txBody>
      </p:sp>
      <p:sp>
        <p:nvSpPr>
          <p:cNvPr id="36866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AFA8109-448A-4EB0-82F8-5924E846D70B}" type="slidenum">
              <a:rPr lang="ru-RU" b="1">
                <a:solidFill>
                  <a:srgbClr val="5B0917"/>
                </a:solidFill>
              </a:rPr>
              <a:pPr algn="r"/>
              <a:t>13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3686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6250" y="1285875"/>
            <a:ext cx="5905500" cy="31956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36868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3233738"/>
            <a:ext cx="6286500" cy="32670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Преподаватели</a:t>
            </a:r>
          </a:p>
        </p:txBody>
      </p:sp>
      <p:sp>
        <p:nvSpPr>
          <p:cNvPr id="37890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26C2034-601F-4EDF-B15E-50F4D1F40ECE}" type="slidenum">
              <a:rPr lang="ru-RU" b="1">
                <a:solidFill>
                  <a:srgbClr val="5B0917"/>
                </a:solidFill>
              </a:rPr>
              <a:pPr algn="r"/>
              <a:t>14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37891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214438"/>
            <a:ext cx="6330950" cy="37719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37892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10100" y="4506913"/>
            <a:ext cx="7200900" cy="19939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28775" y="44450"/>
            <a:ext cx="11137900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18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2. Ввод учебного плана с распределенной нагрузкой</a:t>
            </a:r>
            <a:br>
              <a:rPr lang="ru-RU" sz="1800" b="1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ru-RU" b="1" i="1" smtClean="0">
                <a:solidFill>
                  <a:srgbClr val="003399"/>
                </a:solidFill>
                <a:latin typeface="Arial" charset="0"/>
                <a:cs typeface="Arial" charset="0"/>
              </a:rPr>
              <a:t>Сценарий планирования</a:t>
            </a:r>
          </a:p>
        </p:txBody>
      </p:sp>
      <p:sp>
        <p:nvSpPr>
          <p:cNvPr id="38914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DF6C28A-4ED1-49B4-83F9-6A2E83C801DF}" type="slidenum">
              <a:rPr lang="ru-RU" b="1">
                <a:solidFill>
                  <a:srgbClr val="5B0917"/>
                </a:solidFill>
              </a:rPr>
              <a:pPr algn="r"/>
              <a:t>15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38915" name="TextBox 6"/>
          <p:cNvSpPr txBox="1">
            <a:spLocks noChangeArrowheads="1"/>
          </p:cNvSpPr>
          <p:nvPr/>
        </p:nvSpPr>
        <p:spPr bwMode="auto">
          <a:xfrm>
            <a:off x="7334250" y="1233488"/>
            <a:ext cx="4667250" cy="1287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В сценарии планирования основного режима указывается расписание звонков</a:t>
            </a:r>
          </a:p>
        </p:txBody>
      </p:sp>
      <p:sp>
        <p:nvSpPr>
          <p:cNvPr id="38916" name="Прямоугольник 1"/>
          <p:cNvSpPr>
            <a:spLocks noChangeArrowheads="1"/>
          </p:cNvSpPr>
          <p:nvPr/>
        </p:nvSpPr>
        <p:spPr bwMode="auto">
          <a:xfrm>
            <a:off x="190500" y="5187950"/>
            <a:ext cx="5334000" cy="128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В сценарии планирования режима без сетки звонков указывается только шаг шахматки</a:t>
            </a:r>
          </a:p>
        </p:txBody>
      </p:sp>
      <p:pic>
        <p:nvPicPr>
          <p:cNvPr id="3891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143000"/>
            <a:ext cx="6819900" cy="36766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38918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19750" y="3000375"/>
            <a:ext cx="6286500" cy="34099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517650" y="44450"/>
            <a:ext cx="11137900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2. Ввод учебного плана с распределенной нагрузкой</a:t>
            </a:r>
          </a:p>
        </p:txBody>
      </p:sp>
      <p:sp>
        <p:nvSpPr>
          <p:cNvPr id="39938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9F9FA6-F4EF-4F66-82D0-99620A54D903}" type="slidenum">
              <a:rPr lang="ru-RU" b="1">
                <a:solidFill>
                  <a:srgbClr val="5B0917"/>
                </a:solidFill>
              </a:rPr>
              <a:pPr algn="r"/>
              <a:t>16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39939" name="TextBox 6"/>
          <p:cNvSpPr txBox="1">
            <a:spLocks noChangeArrowheads="1"/>
          </p:cNvSpPr>
          <p:nvPr/>
        </p:nvSpPr>
        <p:spPr bwMode="auto">
          <a:xfrm>
            <a:off x="8572500" y="1233488"/>
            <a:ext cx="367030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Группа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Дисциплина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Преподаватель</a:t>
            </a:r>
          </a:p>
          <a:p>
            <a:pPr marL="342900" indent="-34290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Количество занятий</a:t>
            </a:r>
          </a:p>
        </p:txBody>
      </p:sp>
      <p:sp>
        <p:nvSpPr>
          <p:cNvPr id="39940" name="Прямоугольник 1"/>
          <p:cNvSpPr>
            <a:spLocks noChangeArrowheads="1"/>
          </p:cNvSpPr>
          <p:nvPr/>
        </p:nvSpPr>
        <p:spPr bwMode="auto">
          <a:xfrm>
            <a:off x="863600" y="5500688"/>
            <a:ext cx="108521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загрузка из 1С, </a:t>
            </a:r>
            <a:r>
              <a:rPr lang="de-DE" sz="1800">
                <a:solidFill>
                  <a:schemeClr val="tx1"/>
                </a:solidFill>
              </a:rPr>
              <a:t>EXCEL, XML (</a:t>
            </a:r>
            <a:r>
              <a:rPr lang="ru-RU" sz="1800">
                <a:solidFill>
                  <a:schemeClr val="tx1"/>
                </a:solidFill>
              </a:rPr>
              <a:t>«Шахтинская программа»);</a:t>
            </a:r>
          </a:p>
          <a:p>
            <a:pPr indent="180975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потоковые лекции;                              разделение на подгруппы (ин.яз);</a:t>
            </a:r>
          </a:p>
          <a:p>
            <a:pPr indent="180975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количество занятий подряд;              минимальный перерыв в днях;</a:t>
            </a:r>
          </a:p>
        </p:txBody>
      </p:sp>
      <p:pic>
        <p:nvPicPr>
          <p:cNvPr id="39941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85875"/>
            <a:ext cx="8389938" cy="407193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439863" y="115888"/>
            <a:ext cx="10512425" cy="1081087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2. Ввод учебного плана с распределенной нагрузкой</a:t>
            </a:r>
          </a:p>
        </p:txBody>
      </p:sp>
      <p:sp>
        <p:nvSpPr>
          <p:cNvPr id="40962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2848341-1380-4C7C-8ACF-F58F6ADB72EF}" type="slidenum">
              <a:rPr lang="ru-RU" b="1">
                <a:solidFill>
                  <a:srgbClr val="5B0917"/>
                </a:solidFill>
              </a:rPr>
              <a:pPr algn="r"/>
              <a:t>17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40963" name="Прямоугольник 1"/>
          <p:cNvSpPr>
            <a:spLocks noChangeArrowheads="1"/>
          </p:cNvSpPr>
          <p:nvPr/>
        </p:nvSpPr>
        <p:spPr bwMode="auto">
          <a:xfrm>
            <a:off x="196850" y="5589588"/>
            <a:ext cx="120507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indent="180975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загрузка из</a:t>
            </a:r>
            <a:r>
              <a:rPr lang="de-DE" sz="1800">
                <a:solidFill>
                  <a:schemeClr val="tx1"/>
                </a:solidFill>
              </a:rPr>
              <a:t> XML (</a:t>
            </a:r>
            <a:r>
              <a:rPr lang="ru-RU" sz="1800">
                <a:solidFill>
                  <a:schemeClr val="tx1"/>
                </a:solidFill>
              </a:rPr>
              <a:t>«Шахтинская программа»);</a:t>
            </a:r>
          </a:p>
        </p:txBody>
      </p:sp>
      <p:pic>
        <p:nvPicPr>
          <p:cNvPr id="40964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577975"/>
            <a:ext cx="9980613" cy="36576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2446338" y="285750"/>
            <a:ext cx="9410700" cy="642938"/>
          </a:xfrm>
        </p:spPr>
        <p:txBody>
          <a:bodyPr lIns="91440" tIns="45720" rIns="91440" bIns="45720"/>
          <a:lstStyle/>
          <a:p>
            <a:pPr eaLnBrk="1" hangingPunct="1">
              <a:lnSpc>
                <a:spcPts val="1500"/>
              </a:lnSpc>
            </a:pPr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2. Карточка занятия</a:t>
            </a:r>
            <a:endParaRPr lang="ru-RU" sz="2000" b="1" i="1" smtClean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41986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EC438DB-6D99-441E-9117-29B9E15A3D6C}" type="slidenum">
              <a:rPr lang="ru-RU" b="1">
                <a:solidFill>
                  <a:srgbClr val="5B0917"/>
                </a:solidFill>
              </a:rPr>
              <a:pPr algn="r"/>
              <a:t>18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41987" name="Прямоугольник 1"/>
          <p:cNvSpPr>
            <a:spLocks noChangeArrowheads="1"/>
          </p:cNvSpPr>
          <p:nvPr/>
        </p:nvSpPr>
        <p:spPr bwMode="auto">
          <a:xfrm>
            <a:off x="8001000" y="1816100"/>
            <a:ext cx="4191000" cy="3970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60363" indent="-179388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количество занятий подряд;  </a:t>
            </a:r>
          </a:p>
          <a:p>
            <a:pPr marL="360363" indent="-179388" eaLnBrk="0" hangingPunct="0">
              <a:buFont typeface="Arial" charset="0"/>
              <a:buChar char="•"/>
            </a:pPr>
            <a:r>
              <a:rPr lang="ru-RU" sz="1800">
                <a:solidFill>
                  <a:schemeClr val="bg2"/>
                </a:solidFill>
              </a:rPr>
              <a:t>минимальный перерыв в днях;</a:t>
            </a:r>
          </a:p>
          <a:p>
            <a:pPr marL="360363" indent="-179388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допустимые помещения;</a:t>
            </a:r>
          </a:p>
          <a:p>
            <a:pPr marL="360363" indent="-179388" eaLnBrk="0" hangingPunct="0">
              <a:buFont typeface="Arial" charset="0"/>
              <a:buChar char="•"/>
            </a:pPr>
            <a:r>
              <a:rPr lang="ru-RU" sz="1800">
                <a:solidFill>
                  <a:schemeClr val="bg2"/>
                </a:solidFill>
              </a:rPr>
              <a:t>потоковые лекции;    </a:t>
            </a:r>
          </a:p>
          <a:p>
            <a:pPr marL="360363" indent="-179388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разделение на подгруппы с указанием количества студентов; </a:t>
            </a:r>
          </a:p>
          <a:p>
            <a:pPr marL="360363" indent="-179388" eaLnBrk="0" hangingPunct="0">
              <a:buFont typeface="Arial" charset="0"/>
              <a:buChar char="•"/>
            </a:pPr>
            <a:r>
              <a:rPr lang="ru-RU" sz="1800">
                <a:solidFill>
                  <a:schemeClr val="bg2"/>
                </a:solidFill>
              </a:rPr>
              <a:t>допустимый период проведения;</a:t>
            </a:r>
          </a:p>
          <a:p>
            <a:pPr marL="360363" indent="-179388" eaLnBrk="0" hangingPunct="0">
              <a:buFont typeface="Arial" charset="0"/>
              <a:buChar char="•"/>
            </a:pPr>
            <a:endParaRPr lang="ru-RU" sz="1800">
              <a:solidFill>
                <a:schemeClr val="tx1"/>
              </a:solidFill>
            </a:endParaRPr>
          </a:p>
          <a:p>
            <a:pPr marL="360363" indent="-179388" eaLnBrk="0" hangingPunct="0">
              <a:buFont typeface="Arial" charset="0"/>
              <a:buChar char="•"/>
            </a:pPr>
            <a:endParaRPr lang="ru-RU" sz="1800">
              <a:solidFill>
                <a:schemeClr val="tx1"/>
              </a:solidFill>
            </a:endParaRPr>
          </a:p>
        </p:txBody>
      </p:sp>
      <p:pic>
        <p:nvPicPr>
          <p:cNvPr id="41988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500" y="1285875"/>
            <a:ext cx="7334250" cy="52212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19250" y="142875"/>
            <a:ext cx="7491413" cy="857250"/>
          </a:xfrm>
        </p:spPr>
        <p:txBody>
          <a:bodyPr lIns="91440" tIns="45720" rIns="91440" bIns="45720"/>
          <a:lstStyle/>
          <a:p>
            <a:pPr eaLnBrk="1" hangingPunct="1">
              <a:lnSpc>
                <a:spcPts val="1500"/>
              </a:lnSpc>
            </a:pPr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2. Карточка занятия</a:t>
            </a:r>
            <a:endParaRPr lang="ru-RU" sz="2000" b="1" i="1" smtClean="0">
              <a:solidFill>
                <a:srgbClr val="003399"/>
              </a:solidFill>
              <a:latin typeface="Arial" charset="0"/>
              <a:cs typeface="Arial" charset="0"/>
            </a:endParaRPr>
          </a:p>
        </p:txBody>
      </p:sp>
      <p:sp>
        <p:nvSpPr>
          <p:cNvPr id="43010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5C38CA6B-C52D-4D55-8907-C12BB975B555}" type="slidenum">
              <a:rPr lang="ru-RU" b="1">
                <a:solidFill>
                  <a:srgbClr val="5B0917"/>
                </a:solidFill>
              </a:rPr>
              <a:pPr algn="r"/>
              <a:t>19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17412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00" y="1357313"/>
            <a:ext cx="5619750" cy="14287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3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5250" y="2857500"/>
            <a:ext cx="5822950" cy="11430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4" name="Picture 1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90500" y="1357313"/>
            <a:ext cx="6000750" cy="11334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43014" name="Picture 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00750" y="3357563"/>
            <a:ext cx="5975350" cy="292100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43015" name="Picture 9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1000" y="4857750"/>
            <a:ext cx="5549900" cy="14287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cxnSp>
        <p:nvCxnSpPr>
          <p:cNvPr id="11" name="Прямая со стрелкой 10"/>
          <p:cNvCxnSpPr/>
          <p:nvPr/>
        </p:nvCxnSpPr>
        <p:spPr bwMode="auto">
          <a:xfrm rot="10800000" flipV="1">
            <a:off x="2286000" y="4000500"/>
            <a:ext cx="3857625" cy="928688"/>
          </a:xfrm>
          <a:prstGeom prst="straightConnector1">
            <a:avLst/>
          </a:prstGeom>
          <a:solidFill>
            <a:srgbClr val="F9E383">
              <a:alpha val="50000"/>
            </a:srgbClr>
          </a:solidFill>
          <a:ln w="28575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/>
          </a:extLst>
        </p:spPr>
      </p:cxnSp>
      <p:cxnSp>
        <p:nvCxnSpPr>
          <p:cNvPr id="43017" name="Прямая со стрелкой 15"/>
          <p:cNvCxnSpPr>
            <a:cxnSpLocks noChangeShapeType="1"/>
          </p:cNvCxnSpPr>
          <p:nvPr/>
        </p:nvCxnSpPr>
        <p:spPr bwMode="auto">
          <a:xfrm rot="10800000" flipV="1">
            <a:off x="644525" y="1143000"/>
            <a:ext cx="284163" cy="214313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arrow" w="med" len="med"/>
          </a:ln>
        </p:spPr>
      </p:cxnSp>
      <p:cxnSp>
        <p:nvCxnSpPr>
          <p:cNvPr id="43018" name="Прямая со стрелкой 17"/>
          <p:cNvCxnSpPr>
            <a:cxnSpLocks noChangeShapeType="1"/>
          </p:cNvCxnSpPr>
          <p:nvPr/>
        </p:nvCxnSpPr>
        <p:spPr bwMode="auto">
          <a:xfrm rot="10800000" flipV="1">
            <a:off x="6286500" y="1143000"/>
            <a:ext cx="284163" cy="214313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arrow" w="med" len="med"/>
          </a:ln>
        </p:spPr>
      </p:cxnSp>
      <p:cxnSp>
        <p:nvCxnSpPr>
          <p:cNvPr id="43019" name="Прямая со стрелкой 18"/>
          <p:cNvCxnSpPr>
            <a:cxnSpLocks noChangeShapeType="1"/>
          </p:cNvCxnSpPr>
          <p:nvPr/>
        </p:nvCxnSpPr>
        <p:spPr bwMode="auto">
          <a:xfrm rot="10800000" flipV="1">
            <a:off x="2857500" y="2643188"/>
            <a:ext cx="284163" cy="214312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arrow" w="med" len="med"/>
          </a:ln>
        </p:spPr>
      </p:cxnSp>
      <p:cxnSp>
        <p:nvCxnSpPr>
          <p:cNvPr id="43020" name="Прямая со стрелкой 19"/>
          <p:cNvCxnSpPr>
            <a:cxnSpLocks noChangeShapeType="1"/>
          </p:cNvCxnSpPr>
          <p:nvPr/>
        </p:nvCxnSpPr>
        <p:spPr bwMode="auto">
          <a:xfrm rot="10800000" flipV="1">
            <a:off x="7429500" y="3571875"/>
            <a:ext cx="284163" cy="214313"/>
          </a:xfrm>
          <a:prstGeom prst="straightConnector1">
            <a:avLst/>
          </a:prstGeom>
          <a:noFill/>
          <a:ln w="25400" algn="ctr">
            <a:solidFill>
              <a:srgbClr val="CC3300"/>
            </a:solidFill>
            <a:round/>
            <a:headEnd/>
            <a:tailEnd type="arrow" w="med" len="med"/>
          </a:ln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Google Shape;73;p1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5413" y="58738"/>
            <a:ext cx="7727950" cy="677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5" name="Google Shape;74;p16" descr="C:\Users\taranov.a\Downloads\Новый документ 2019-10-14 13.18.53_2.jpg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760663" y="0"/>
            <a:ext cx="9431337" cy="6754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Google Shape;75;p16"/>
          <p:cNvSpPr txBox="1">
            <a:spLocks noChangeArrowheads="1"/>
          </p:cNvSpPr>
          <p:nvPr/>
        </p:nvSpPr>
        <p:spPr bwMode="auto">
          <a:xfrm>
            <a:off x="11507788" y="62801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FFF9BA76-D1BF-409D-B2E2-527170FB35A0}" type="slidenum">
              <a:rPr lang="en-US" sz="1500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2</a:t>
            </a:fld>
            <a:endParaRPr lang="ru-RU" sz="150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Прямоугольник 1"/>
          <p:cNvSpPr>
            <a:spLocks noChangeArrowheads="1"/>
          </p:cNvSpPr>
          <p:nvPr/>
        </p:nvSpPr>
        <p:spPr bwMode="auto">
          <a:xfrm>
            <a:off x="7440613" y="1700213"/>
            <a:ext cx="4606925" cy="411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altLang="ru-RU" sz="1800">
                <a:solidFill>
                  <a:srgbClr val="292929"/>
                </a:solidFill>
              </a:rPr>
              <a:t>указание своей продолжительности для каждого занятия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altLang="ru-RU" sz="1800">
                <a:solidFill>
                  <a:srgbClr val="292929"/>
                </a:solidFill>
              </a:rPr>
              <a:t>потоковые занятия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altLang="ru-RU" sz="1800">
                <a:solidFill>
                  <a:srgbClr val="292929"/>
                </a:solidFill>
              </a:rPr>
              <a:t>разделение на подгруппы с указанием количества обучающихся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altLang="ru-RU" sz="1800">
                <a:solidFill>
                  <a:srgbClr val="292929"/>
                </a:solidFill>
              </a:rPr>
              <a:t>количество занятий подряд  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altLang="ru-RU" sz="1800">
                <a:solidFill>
                  <a:srgbClr val="292929"/>
                </a:solidFill>
              </a:rPr>
              <a:t>минимальный перерыв в днях</a:t>
            </a:r>
          </a:p>
          <a:p>
            <a:pPr marL="285750" indent="-285750"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altLang="ru-RU" sz="1800">
                <a:solidFill>
                  <a:srgbClr val="292929"/>
                </a:solidFill>
              </a:rPr>
              <a:t>допустимые помещения</a:t>
            </a:r>
          </a:p>
        </p:txBody>
      </p:sp>
      <p:sp>
        <p:nvSpPr>
          <p:cNvPr id="44034" name="Заголовок 1"/>
          <p:cNvSpPr txBox="1">
            <a:spLocks/>
          </p:cNvSpPr>
          <p:nvPr/>
        </p:nvSpPr>
        <p:spPr bwMode="auto">
          <a:xfrm>
            <a:off x="1677988" y="44450"/>
            <a:ext cx="10133012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>
              <a:lnSpc>
                <a:spcPts val="1500"/>
              </a:lnSpc>
            </a:pPr>
            <a:r>
              <a:rPr lang="ru-RU" sz="2300" b="1">
                <a:solidFill>
                  <a:srgbClr val="003399"/>
                </a:solidFill>
              </a:rPr>
              <a:t>Шаг 2. Карточка занятия</a:t>
            </a:r>
            <a:br>
              <a:rPr lang="ru-RU" sz="2300" b="1">
                <a:solidFill>
                  <a:srgbClr val="003399"/>
                </a:solidFill>
              </a:rPr>
            </a:br>
            <a:r>
              <a:rPr lang="ru-RU" sz="2300" b="1" i="1">
                <a:solidFill>
                  <a:srgbClr val="003399"/>
                </a:solidFill>
              </a:rPr>
              <a:t/>
            </a:r>
            <a:br>
              <a:rPr lang="ru-RU" sz="2300" b="1" i="1">
                <a:solidFill>
                  <a:srgbClr val="003399"/>
                </a:solidFill>
              </a:rPr>
            </a:br>
            <a:r>
              <a:rPr lang="ru-RU" sz="2000" b="1" i="1">
                <a:solidFill>
                  <a:srgbClr val="003399"/>
                </a:solidFill>
              </a:rPr>
              <a:t>Режим  Без фиксированной сетки звонков</a:t>
            </a:r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" y="1357313"/>
            <a:ext cx="6953250" cy="49815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9986962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3. Ввод предпочтений преподавателей / групп / помещений</a:t>
            </a:r>
          </a:p>
        </p:txBody>
      </p:sp>
      <p:sp>
        <p:nvSpPr>
          <p:cNvPr id="46082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7FAC9552-00C7-4F46-A066-B1B3273A8694}" type="slidenum">
              <a:rPr lang="ru-RU" b="1">
                <a:solidFill>
                  <a:srgbClr val="5B0917"/>
                </a:solidFill>
              </a:rPr>
              <a:pPr algn="r"/>
              <a:t>21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4608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463" y="1700213"/>
            <a:ext cx="2198687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Овальная выноска 6"/>
          <p:cNvSpPr/>
          <p:nvPr/>
        </p:nvSpPr>
        <p:spPr>
          <a:xfrm>
            <a:off x="814388" y="1268413"/>
            <a:ext cx="2976562" cy="792162"/>
          </a:xfrm>
          <a:prstGeom prst="wedgeEllipseCallout">
            <a:avLst/>
          </a:prstGeom>
          <a:ln/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0" hangingPunct="0">
              <a:lnSpc>
                <a:spcPct val="110000"/>
              </a:lnSpc>
              <a:spcBef>
                <a:spcPct val="50000"/>
              </a:spcBef>
              <a:defRPr/>
            </a:pPr>
            <a:r>
              <a:rPr lang="ru-RU" sz="1600">
                <a:solidFill>
                  <a:srgbClr val="800000"/>
                </a:solidFill>
                <a:cs typeface="Arial" charset="0"/>
              </a:rPr>
              <a:t>Во вторник и среду не могу</a:t>
            </a:r>
          </a:p>
        </p:txBody>
      </p:sp>
      <p:sp>
        <p:nvSpPr>
          <p:cNvPr id="46085" name="Прямоугольник 1"/>
          <p:cNvSpPr>
            <a:spLocks noChangeArrowheads="1"/>
          </p:cNvSpPr>
          <p:nvPr/>
        </p:nvSpPr>
        <p:spPr bwMode="auto">
          <a:xfrm>
            <a:off x="3944938" y="1312863"/>
            <a:ext cx="7815262" cy="1630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chemeClr val="tx1"/>
                </a:solidFill>
              </a:rPr>
              <a:t>В какие дни/часы преподаватель </a:t>
            </a:r>
          </a:p>
          <a:p>
            <a:pPr eaLnBrk="0" hangingPunct="0"/>
            <a:r>
              <a:rPr lang="ru-RU" sz="2000">
                <a:solidFill>
                  <a:schemeClr val="tx1"/>
                </a:solidFill>
              </a:rPr>
              <a:t>МОЖЕТ или ПРЕДПОЧИТАЕТ вести занятия.</a:t>
            </a:r>
          </a:p>
          <a:p>
            <a:pPr eaLnBrk="0" hangingPunct="0"/>
            <a:endParaRPr lang="ru-RU" sz="2000">
              <a:solidFill>
                <a:schemeClr val="tx1"/>
              </a:solidFill>
            </a:endParaRPr>
          </a:p>
          <a:p>
            <a:pPr eaLnBrk="0" hangingPunct="0"/>
            <a:r>
              <a:rPr lang="ru-RU" sz="2000">
                <a:solidFill>
                  <a:schemeClr val="tx1"/>
                </a:solidFill>
              </a:rPr>
              <a:t>Аналогично для групп или помещений.</a:t>
            </a:r>
          </a:p>
          <a:p>
            <a:pPr eaLnBrk="0" hangingPunct="0"/>
            <a:r>
              <a:rPr lang="ru-RU" sz="2000" i="1">
                <a:solidFill>
                  <a:schemeClr val="tx1"/>
                </a:solidFill>
              </a:rPr>
              <a:t>1ая или 2ая смена.           Военная кафедра.</a:t>
            </a:r>
          </a:p>
        </p:txBody>
      </p:sp>
      <p:pic>
        <p:nvPicPr>
          <p:cNvPr id="46086" name="Picture 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9000" y="3071813"/>
            <a:ext cx="8208963" cy="33575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9986962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3. Ввод предпочтений преподавателей / групп / помещений</a:t>
            </a:r>
          </a:p>
        </p:txBody>
      </p:sp>
      <p:sp>
        <p:nvSpPr>
          <p:cNvPr id="47106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53ECF86-195C-45A6-A8E0-DA27FBBC21AF}" type="slidenum">
              <a:rPr lang="ru-RU" b="1">
                <a:solidFill>
                  <a:srgbClr val="5B0917"/>
                </a:solidFill>
              </a:rPr>
              <a:pPr algn="r"/>
              <a:t>22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47107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7162800" cy="31146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pic>
        <p:nvPicPr>
          <p:cNvPr id="4710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62500" y="3429000"/>
            <a:ext cx="7099300" cy="3067050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9505950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4. Составление учебного расписания</a:t>
            </a:r>
          </a:p>
        </p:txBody>
      </p:sp>
      <p:sp>
        <p:nvSpPr>
          <p:cNvPr id="48130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D167746C-7430-4952-AC04-7963EA37AE4F}" type="slidenum">
              <a:rPr lang="ru-RU" b="1">
                <a:solidFill>
                  <a:srgbClr val="5B0917"/>
                </a:solidFill>
              </a:rPr>
              <a:pPr algn="r"/>
              <a:t>23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48131" name="AutoShape 39"/>
          <p:cNvSpPr>
            <a:spLocks noChangeArrowheads="1"/>
          </p:cNvSpPr>
          <p:nvPr/>
        </p:nvSpPr>
        <p:spPr bwMode="auto">
          <a:xfrm>
            <a:off x="814388" y="1484313"/>
            <a:ext cx="10274300" cy="3603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3300"/>
              </a:gs>
              <a:gs pos="100000">
                <a:schemeClr val="folHlink"/>
              </a:gs>
            </a:gsLst>
            <a:lin ang="5400000" scaled="1"/>
          </a:gradFill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ru-RU" sz="1800">
                <a:solidFill>
                  <a:schemeClr val="bg1"/>
                </a:solidFill>
              </a:rPr>
              <a:t>Ручной, автоматический и смешанный режим</a:t>
            </a:r>
            <a:endParaRPr lang="ru-RU" sz="1800" b="1">
              <a:solidFill>
                <a:schemeClr val="bg1"/>
              </a:solidFill>
            </a:endParaRPr>
          </a:p>
        </p:txBody>
      </p:sp>
      <p:sp>
        <p:nvSpPr>
          <p:cNvPr id="48132" name="Прямоугольник 1"/>
          <p:cNvSpPr>
            <a:spLocks noChangeArrowheads="1"/>
          </p:cNvSpPr>
          <p:nvPr/>
        </p:nvSpPr>
        <p:spPr bwMode="auto">
          <a:xfrm>
            <a:off x="144463" y="2205038"/>
            <a:ext cx="12047537" cy="455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7B0000"/>
                </a:solidFill>
              </a:rPr>
              <a:t>Возможности:</a:t>
            </a:r>
          </a:p>
          <a:p>
            <a:pPr eaLnBrk="0" hangingPunct="0"/>
            <a:endParaRPr lang="ru-RU" sz="2000">
              <a:solidFill>
                <a:srgbClr val="7B0000"/>
              </a:solidFill>
            </a:endParaRP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7B0000"/>
                </a:solidFill>
              </a:rPr>
              <a:t>Автоматическая проверка расписания на ошибки. Удобное устранение ошибок.</a:t>
            </a: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7B0000"/>
                </a:solidFill>
              </a:rPr>
              <a:t>Компоновка расписаний по кафедрам в общее расписание.</a:t>
            </a: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7B0000"/>
                </a:solidFill>
              </a:rPr>
              <a:t>Циклическое расписание на 1 или 2 недели (произвольная продолжительность).</a:t>
            </a: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7B0000"/>
                </a:solidFill>
              </a:rPr>
              <a:t>Расписание на фиксированный период (сессия).</a:t>
            </a: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7B0000"/>
                </a:solidFill>
              </a:rPr>
              <a:t>Сценарии: пессимистичный / оптимистичный.</a:t>
            </a: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7B0000"/>
                </a:solidFill>
              </a:rPr>
              <a:t>Можно составить несколько расписаний и выбрать лучшее.</a:t>
            </a: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7B0000"/>
                </a:solidFill>
              </a:rPr>
              <a:t>Расписание - это «документ». Можно редактировать/копировать.</a:t>
            </a: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7B0000"/>
                </a:solidFill>
              </a:rPr>
              <a:t>Шаблонное расписание, измененное расписание «на текущую неделю».</a:t>
            </a: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r>
              <a:rPr lang="ru-RU" sz="1800">
                <a:solidFill>
                  <a:srgbClr val="7B0000"/>
                </a:solidFill>
              </a:rPr>
              <a:t>Замена занятия или преподавателя.</a:t>
            </a:r>
          </a:p>
          <a:p>
            <a:pPr eaLnBrk="0" hangingPunct="0">
              <a:spcAft>
                <a:spcPts val="600"/>
              </a:spcAft>
              <a:buFont typeface="Arial" charset="0"/>
              <a:buChar char="•"/>
            </a:pPr>
            <a:endParaRPr lang="ru-RU" sz="1800">
              <a:solidFill>
                <a:srgbClr val="7B0000"/>
              </a:solidFill>
            </a:endParaRPr>
          </a:p>
          <a:p>
            <a:pPr eaLnBrk="0" hangingPunct="0">
              <a:buFont typeface="Arial" charset="0"/>
              <a:buChar char="•"/>
            </a:pPr>
            <a:endParaRPr lang="ru-RU" sz="2000">
              <a:solidFill>
                <a:srgbClr val="7B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9601200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4. Составление учебного расписания</a:t>
            </a:r>
            <a:br>
              <a:rPr lang="ru-RU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ru-RU" sz="2000" b="1" i="1" smtClean="0">
                <a:solidFill>
                  <a:srgbClr val="003399"/>
                </a:solidFill>
                <a:latin typeface="Arial" charset="0"/>
                <a:cs typeface="Arial" charset="0"/>
              </a:rPr>
              <a:t>По помещениям</a:t>
            </a:r>
          </a:p>
        </p:txBody>
      </p:sp>
      <p:sp>
        <p:nvSpPr>
          <p:cNvPr id="49154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3CFADF4-8A5E-48EB-86CD-4B8ABDD53848}" type="slidenum">
              <a:rPr lang="ru-RU" b="1">
                <a:solidFill>
                  <a:srgbClr val="5B0917"/>
                </a:solidFill>
              </a:rPr>
              <a:pPr algn="r"/>
              <a:t>24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49155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" y="1143000"/>
            <a:ext cx="11811000" cy="528637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1214438"/>
            <a:ext cx="11666538" cy="5291137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50178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10514012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4. Составление учебного расписания </a:t>
            </a:r>
            <a:r>
              <a:rPr lang="en-US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/>
            </a:r>
            <a:br>
              <a:rPr lang="en-US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ru-RU" sz="2000" b="1" i="1" smtClean="0">
                <a:solidFill>
                  <a:srgbClr val="003399"/>
                </a:solidFill>
                <a:latin typeface="Arial" charset="0"/>
                <a:cs typeface="Arial" charset="0"/>
              </a:rPr>
              <a:t>По участникам</a:t>
            </a:r>
          </a:p>
        </p:txBody>
      </p:sp>
      <p:sp>
        <p:nvSpPr>
          <p:cNvPr id="50179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252BEB75-504C-4DAF-AD02-52780BA30CB8}" type="slidenum">
              <a:rPr lang="ru-RU" b="1">
                <a:solidFill>
                  <a:srgbClr val="5B0917"/>
                </a:solidFill>
              </a:rPr>
              <a:pPr algn="r"/>
              <a:t>25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50180" name="TextBox 5"/>
          <p:cNvSpPr txBox="1">
            <a:spLocks noChangeArrowheads="1"/>
          </p:cNvSpPr>
          <p:nvPr/>
        </p:nvSpPr>
        <p:spPr bwMode="auto">
          <a:xfrm>
            <a:off x="5429250" y="2286000"/>
            <a:ext cx="6096000" cy="677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  <a:buFont typeface="Arial" charset="0"/>
              <a:buChar char="•"/>
            </a:pPr>
            <a:r>
              <a:rPr lang="ru-RU" sz="1800">
                <a:solidFill>
                  <a:srgbClr val="404040"/>
                </a:solidFill>
              </a:rPr>
              <a:t>Настройка отображаемых данных на шахматке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762000" y="1214438"/>
            <a:ext cx="10001250" cy="5143500"/>
          </a:xfrm>
        </p:spPr>
      </p:pic>
      <p:sp>
        <p:nvSpPr>
          <p:cNvPr id="51202" name="Номер слайда 4"/>
          <p:cNvSpPr txBox="1">
            <a:spLocks noGrp="1"/>
          </p:cNvSpPr>
          <p:nvPr/>
        </p:nvSpPr>
        <p:spPr bwMode="auto">
          <a:xfrm>
            <a:off x="111696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/>
          <a:lstStyle/>
          <a:p>
            <a:pPr algn="ctr"/>
            <a:fld id="{3765A17D-7F9F-49AB-9F2F-B640C73D7AA2}" type="slidenum">
              <a:rPr lang="ru-RU" altLang="ru-RU">
                <a:solidFill>
                  <a:srgbClr val="5B0917"/>
                </a:solidFill>
              </a:rPr>
              <a:pPr algn="ctr"/>
              <a:t>26</a:t>
            </a:fld>
            <a:endParaRPr lang="ru-RU" altLang="ru-RU">
              <a:solidFill>
                <a:srgbClr val="5B0917"/>
              </a:solidFill>
            </a:endParaRPr>
          </a:p>
        </p:txBody>
      </p:sp>
      <p:sp>
        <p:nvSpPr>
          <p:cNvPr id="5120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9986962" cy="955675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4. Составление расписания</a:t>
            </a:r>
            <a:br>
              <a:rPr lang="ru-RU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ru-RU" sz="2000" b="1" i="1" smtClean="0">
                <a:solidFill>
                  <a:srgbClr val="003399"/>
                </a:solidFill>
                <a:latin typeface="Arial" charset="0"/>
                <a:cs typeface="Arial" charset="0"/>
              </a:rPr>
              <a:t>Режим Без фиксированной сетки звонков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9601200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4. Составление учебного расписания</a:t>
            </a:r>
          </a:p>
        </p:txBody>
      </p:sp>
      <p:sp>
        <p:nvSpPr>
          <p:cNvPr id="53250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14303B8-1DF2-4FB5-B989-C385805B44F7}" type="slidenum">
              <a:rPr lang="ru-RU" b="1">
                <a:solidFill>
                  <a:srgbClr val="5B0917"/>
                </a:solidFill>
              </a:rPr>
              <a:pPr algn="r"/>
              <a:t>27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53251" name="Прямоугольник 6"/>
          <p:cNvSpPr>
            <a:spLocks noChangeArrowheads="1"/>
          </p:cNvSpPr>
          <p:nvPr/>
        </p:nvSpPr>
        <p:spPr bwMode="auto">
          <a:xfrm>
            <a:off x="6667500" y="2214563"/>
            <a:ext cx="52387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eaLnBrk="0" hangingPunct="0"/>
            <a:r>
              <a:rPr lang="ru-RU" sz="1800">
                <a:solidFill>
                  <a:schemeClr val="tx1"/>
                </a:solidFill>
              </a:rPr>
              <a:t>Поиск и устранение ошибок</a:t>
            </a:r>
          </a:p>
        </p:txBody>
      </p:sp>
      <p:pic>
        <p:nvPicPr>
          <p:cNvPr id="245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7050" y="1341438"/>
            <a:ext cx="2603500" cy="1152525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3253" name="Прямоугольник 8"/>
          <p:cNvSpPr>
            <a:spLocks noChangeArrowheads="1"/>
          </p:cNvSpPr>
          <p:nvPr/>
        </p:nvSpPr>
        <p:spPr bwMode="auto">
          <a:xfrm>
            <a:off x="3408363" y="1363663"/>
            <a:ext cx="2974975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eaLnBrk="0" hangingPunct="0"/>
            <a:r>
              <a:rPr lang="ru-RU" sz="1800">
                <a:solidFill>
                  <a:schemeClr val="tx1"/>
                </a:solidFill>
              </a:rPr>
              <a:t>Цвета подсказок</a:t>
            </a:r>
          </a:p>
        </p:txBody>
      </p:sp>
      <p:pic>
        <p:nvPicPr>
          <p:cNvPr id="53254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2714625"/>
            <a:ext cx="11658600" cy="3643313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10514012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4. Составление учебного расписания </a:t>
            </a:r>
            <a:r>
              <a:rPr lang="en-US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/>
            </a:r>
            <a:br>
              <a:rPr lang="en-US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ru-RU" sz="2000" b="1" i="1" smtClean="0">
                <a:solidFill>
                  <a:srgbClr val="003399"/>
                </a:solidFill>
                <a:latin typeface="Arial" charset="0"/>
                <a:cs typeface="Arial" charset="0"/>
              </a:rPr>
              <a:t>Управляемая форма</a:t>
            </a:r>
          </a:p>
        </p:txBody>
      </p:sp>
      <p:sp>
        <p:nvSpPr>
          <p:cNvPr id="54274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44053909-A53C-44FF-BED4-AB4C0233BBE6}" type="slidenum">
              <a:rPr lang="ru-RU" b="1">
                <a:solidFill>
                  <a:srgbClr val="5B0917"/>
                </a:solidFill>
              </a:rPr>
              <a:pPr algn="r"/>
              <a:t>28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192" y="1229955"/>
            <a:ext cx="11431113" cy="3127739"/>
          </a:xfrm>
          <a:prstGeom prst="flowChartDocumen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pic>
        <p:nvPicPr>
          <p:cNvPr id="522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66726" y="4451569"/>
            <a:ext cx="6668562" cy="2049265"/>
          </a:xfrm>
          <a:prstGeom prst="flowChartDocument">
            <a:avLst/>
          </a:prstGeom>
          <a:noFill/>
          <a:ln w="44450" cap="flat" cmpd="sng" algn="ctr">
            <a:solidFill>
              <a:schemeClr val="accent1"/>
            </a:solidFill>
            <a:prstDash val="solid"/>
            <a:miter lim="800000"/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524000" y="288925"/>
            <a:ext cx="10191750" cy="655638"/>
          </a:xfrm>
        </p:spPr>
        <p:txBody>
          <a:bodyPr lIns="91440" tIns="45720" rIns="91440" bIns="45720" anchor="b"/>
          <a:lstStyle/>
          <a:p>
            <a:pPr eaLnBrk="1" hangingPunct="1"/>
            <a:r>
              <a:rPr lang="ru-RU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4. Составление учебного расписания </a:t>
            </a:r>
            <a:r>
              <a:rPr lang="en-US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  <a:t/>
            </a:r>
            <a:br>
              <a:rPr lang="en-US" sz="2400" b="1" smtClean="0">
                <a:solidFill>
                  <a:srgbClr val="003399"/>
                </a:solidFill>
                <a:latin typeface="Arial" charset="0"/>
                <a:cs typeface="Arial" charset="0"/>
              </a:rPr>
            </a:br>
            <a:r>
              <a:rPr lang="ru-RU" sz="2000" b="1" i="1" smtClean="0">
                <a:solidFill>
                  <a:srgbClr val="003399"/>
                </a:solidFill>
                <a:latin typeface="Arial" charset="0"/>
                <a:cs typeface="Arial" charset="0"/>
              </a:rPr>
              <a:t>Управляемая форма</a:t>
            </a:r>
          </a:p>
        </p:txBody>
      </p:sp>
      <p:sp>
        <p:nvSpPr>
          <p:cNvPr id="55298" name="Содержимое 5"/>
          <p:cNvSpPr txBox="1">
            <a:spLocks noGrp="1"/>
          </p:cNvSpPr>
          <p:nvPr>
            <p:ph idx="4294967295"/>
          </p:nvPr>
        </p:nvSpPr>
        <p:spPr>
          <a:xfrm>
            <a:off x="982663" y="2227263"/>
            <a:ext cx="10550525" cy="2066925"/>
          </a:xfrm>
        </p:spPr>
        <p:txBody>
          <a:bodyPr lIns="91440" tIns="45720" rIns="91440" bIns="45720"/>
          <a:lstStyle/>
          <a:p>
            <a:endParaRPr lang="ru-RU" sz="1800" smtClean="0">
              <a:latin typeface="Arial" charset="0"/>
              <a:cs typeface="Arial" charset="0"/>
            </a:endParaRPr>
          </a:p>
        </p:txBody>
      </p:sp>
      <p:sp>
        <p:nvSpPr>
          <p:cNvPr id="55299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FBA83A9E-6CE3-4186-A5DD-3056517DF19F}" type="slidenum">
              <a:rPr lang="ru-RU" b="1">
                <a:solidFill>
                  <a:srgbClr val="5B0917"/>
                </a:solidFill>
              </a:rPr>
              <a:pPr algn="r"/>
              <a:t>29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55300" name="Прямоугольник 6"/>
          <p:cNvSpPr>
            <a:spLocks noChangeArrowheads="1"/>
          </p:cNvSpPr>
          <p:nvPr/>
        </p:nvSpPr>
        <p:spPr bwMode="auto">
          <a:xfrm>
            <a:off x="571500" y="1285875"/>
            <a:ext cx="11425238" cy="37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10000"/>
              </a:lnSpc>
              <a:spcBef>
                <a:spcPct val="50000"/>
              </a:spcBef>
            </a:pPr>
            <a:r>
              <a:rPr lang="ru-RU" sz="1800">
                <a:solidFill>
                  <a:schemeClr val="tx1"/>
                </a:solidFill>
              </a:rPr>
              <a:t>Поиск и Автозамена окон в расписании</a:t>
            </a:r>
          </a:p>
        </p:txBody>
      </p:sp>
      <p:pic>
        <p:nvPicPr>
          <p:cNvPr id="55301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413" y="1857375"/>
            <a:ext cx="11876087" cy="43576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Google Shape;81;p17"/>
          <p:cNvSpPr txBox="1">
            <a:spLocks noGrp="1"/>
          </p:cNvSpPr>
          <p:nvPr>
            <p:ph type="body" idx="4294967295"/>
          </p:nvPr>
        </p:nvSpPr>
        <p:spPr>
          <a:xfrm>
            <a:off x="531813" y="1747838"/>
            <a:ext cx="11201400" cy="4857750"/>
          </a:xfrm>
        </p:spPr>
        <p:txBody>
          <a:bodyPr/>
          <a:lstStyle/>
          <a:p>
            <a:pPr marL="342900" eaLnBrk="1" hangingPunct="1">
              <a:buClr>
                <a:srgbClr val="CC0000"/>
              </a:buClr>
              <a:buSzPts val="2000"/>
              <a:buFont typeface="Poppins"/>
              <a:buNone/>
            </a:pPr>
            <a:endParaRPr lang="ru-RU" sz="22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363"/>
              </a:spcBef>
              <a:buClr>
                <a:srgbClr val="CC0000"/>
              </a:buClr>
              <a:buSzPts val="2200"/>
              <a:buFont typeface="Poppins"/>
              <a:buChar char="•"/>
            </a:pPr>
            <a:r>
              <a:rPr lang="en-US" sz="2200" smtClean="0">
                <a:latin typeface="Poppins"/>
                <a:cs typeface="Arial" charset="0"/>
                <a:sym typeface="Poppins"/>
              </a:rPr>
              <a:t>Приказ Минобрнауки России от 22.12.2014 № 1601 («О продолжительности рабочего времени педагогических работников и о порядке определения учебной нагрузки педагогических работников, оговариваемой в трудовом договоре»; </a:t>
            </a:r>
            <a:endParaRPr lang="ru-RU" sz="22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363"/>
              </a:spcBef>
              <a:buClr>
                <a:srgbClr val="CC0000"/>
              </a:buClr>
              <a:buSzPts val="2000"/>
              <a:buFont typeface="Poppins"/>
              <a:buNone/>
            </a:pPr>
            <a:endParaRPr lang="ru-RU" sz="22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363"/>
              </a:spcBef>
              <a:buClr>
                <a:srgbClr val="CC0000"/>
              </a:buClr>
              <a:buSzPts val="2200"/>
              <a:buFont typeface="Poppins"/>
              <a:buChar char="•"/>
            </a:pPr>
            <a:r>
              <a:rPr lang="en-US" sz="2200" smtClean="0">
                <a:latin typeface="Poppins"/>
                <a:cs typeface="Arial" charset="0"/>
                <a:sym typeface="Poppins"/>
              </a:rPr>
              <a:t>Приказ Минобрнауки России от 11.05.2016 № 536 «Об утверждении </a:t>
            </a:r>
            <a:r>
              <a:rPr lang="en-US" sz="2200" b="1" smtClean="0">
                <a:latin typeface="Poppins"/>
                <a:cs typeface="Arial" charset="0"/>
                <a:sym typeface="Poppins"/>
              </a:rPr>
              <a:t>Особенностей режима рабочего времени и времени отдыха педагогических</a:t>
            </a:r>
            <a:r>
              <a:rPr lang="en-US" sz="2200" smtClean="0">
                <a:latin typeface="Poppins"/>
                <a:cs typeface="Arial" charset="0"/>
                <a:sym typeface="Poppins"/>
              </a:rPr>
              <a:t> и иных работников организаций, осуществляющих образовательную деятельность»</a:t>
            </a:r>
            <a:endParaRPr lang="ru-RU" sz="22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20483" name="Google Shape;82;p17"/>
          <p:cNvSpPr txBox="1">
            <a:spLocks noChangeArrowheads="1"/>
          </p:cNvSpPr>
          <p:nvPr/>
        </p:nvSpPr>
        <p:spPr bwMode="auto">
          <a:xfrm>
            <a:off x="1919288" y="188913"/>
            <a:ext cx="9356725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lnSpc>
                <a:spcPct val="80000"/>
              </a:lnSpc>
              <a:buClr>
                <a:srgbClr val="C0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C00000"/>
                </a:solidFill>
              </a:rPr>
              <a:t>Требования законодательства РФ в части </a:t>
            </a:r>
            <a:endParaRPr lang="ru-RU"/>
          </a:p>
          <a:p>
            <a:pPr>
              <a:lnSpc>
                <a:spcPct val="80000"/>
              </a:lnSpc>
              <a:buClr>
                <a:srgbClr val="C0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C00000"/>
                </a:solidFill>
              </a:rPr>
              <a:t>расписания учебных занятий</a:t>
            </a:r>
            <a:endParaRPr lang="ru-RU"/>
          </a:p>
        </p:txBody>
      </p:sp>
      <p:sp>
        <p:nvSpPr>
          <p:cNvPr id="20484" name="Google Shape;83;p17"/>
          <p:cNvSpPr txBox="1">
            <a:spLocks noChangeArrowheads="1"/>
          </p:cNvSpPr>
          <p:nvPr/>
        </p:nvSpPr>
        <p:spPr bwMode="auto">
          <a:xfrm>
            <a:off x="115839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7589D059-FB2B-4DC1-B797-385B9013E92B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3</a:t>
            </a:fld>
            <a:endParaRPr lang="ru-RU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44450"/>
            <a:ext cx="10037762" cy="955675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Шаг 4. Составление учебного расписания </a:t>
            </a:r>
          </a:p>
        </p:txBody>
      </p:sp>
      <p:sp>
        <p:nvSpPr>
          <p:cNvPr id="56322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CDAA6FF3-8083-4F00-A19E-101238A7AD35}" type="slidenum">
              <a:rPr lang="ru-RU" b="1">
                <a:solidFill>
                  <a:srgbClr val="5B0917"/>
                </a:solidFill>
              </a:rPr>
              <a:pPr algn="r"/>
              <a:t>30</a:t>
            </a:fld>
            <a:endParaRPr lang="ru-RU" b="1">
              <a:solidFill>
                <a:srgbClr val="5B0917"/>
              </a:solidFill>
            </a:endParaRPr>
          </a:p>
        </p:txBody>
      </p:sp>
      <p:sp>
        <p:nvSpPr>
          <p:cNvPr id="56323" name="Прямоугольник 1"/>
          <p:cNvSpPr>
            <a:spLocks noChangeArrowheads="1"/>
          </p:cNvSpPr>
          <p:nvPr/>
        </p:nvSpPr>
        <p:spPr bwMode="auto">
          <a:xfrm>
            <a:off x="623888" y="1339850"/>
            <a:ext cx="114236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269875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Замена преподавателя или занятия</a:t>
            </a:r>
          </a:p>
        </p:txBody>
      </p:sp>
      <p:pic>
        <p:nvPicPr>
          <p:cNvPr id="56324" name="Picture 7"/>
          <p:cNvPicPr preferRelativeResize="0"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6538" y="2000250"/>
            <a:ext cx="11574462" cy="3500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ru-RU" sz="2000" smtClean="0">
                <a:solidFill>
                  <a:srgbClr val="003399"/>
                </a:solidFill>
                <a:latin typeface="Arial" charset="0"/>
                <a:cs typeface="Arial" charset="0"/>
              </a:rPr>
              <a:t>Дополнительные возможности</a:t>
            </a:r>
          </a:p>
        </p:txBody>
      </p:sp>
      <p:sp>
        <p:nvSpPr>
          <p:cNvPr id="57346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16453D13-76E4-4041-86FA-2DEF519DE68C}" type="slidenum">
              <a:rPr lang="ru-RU" b="1">
                <a:solidFill>
                  <a:srgbClr val="5B0917"/>
                </a:solidFill>
              </a:rPr>
              <a:pPr algn="r"/>
              <a:t>31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50" y="2924175"/>
            <a:ext cx="11620500" cy="3582988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57348" name="Прямоугольник 1"/>
          <p:cNvSpPr>
            <a:spLocks noChangeArrowheads="1"/>
          </p:cNvSpPr>
          <p:nvPr/>
        </p:nvSpPr>
        <p:spPr bwMode="auto">
          <a:xfrm>
            <a:off x="0" y="1339850"/>
            <a:ext cx="12047538" cy="150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0850" indent="-269875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АРМ "управление помещениями" - для оперативного бронирования помещений под мероприятия (например, совещания и т.п.);</a:t>
            </a:r>
          </a:p>
          <a:p>
            <a:pPr marL="450850" indent="-269875" eaLnBrk="0" hangingPunct="0">
              <a:buFont typeface="Arial" charset="0"/>
              <a:buChar char="•"/>
            </a:pPr>
            <a:r>
              <a:rPr lang="ru-RU" sz="1800">
                <a:solidFill>
                  <a:schemeClr val="tx1"/>
                </a:solidFill>
              </a:rPr>
              <a:t>уведомления об изменении расписаний по </a:t>
            </a:r>
            <a:r>
              <a:rPr lang="de-DE" sz="1800">
                <a:solidFill>
                  <a:schemeClr val="tx1"/>
                </a:solidFill>
              </a:rPr>
              <a:t>email</a:t>
            </a:r>
            <a:r>
              <a:rPr lang="ru-RU" sz="1800">
                <a:solidFill>
                  <a:schemeClr val="tx1"/>
                </a:solidFill>
              </a:rPr>
              <a:t> для студентов и преподавателей;</a:t>
            </a:r>
          </a:p>
          <a:p>
            <a:pPr marL="450850" indent="-269875" eaLnBrk="0" hangingPunct="0">
              <a:buFont typeface="Arial" charset="0"/>
              <a:buChar char="•"/>
            </a:pPr>
            <a:r>
              <a:rPr lang="de-DE" sz="1800">
                <a:solidFill>
                  <a:schemeClr val="tx1"/>
                </a:solidFill>
              </a:rPr>
              <a:t>web</a:t>
            </a:r>
            <a:r>
              <a:rPr lang="ru-RU" sz="1800">
                <a:solidFill>
                  <a:schemeClr val="tx1"/>
                </a:solidFill>
              </a:rPr>
              <a:t>-интерфейсы и многое другое.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Заголовок 1"/>
          <p:cNvSpPr txBox="1">
            <a:spLocks noGrp="1"/>
          </p:cNvSpPr>
          <p:nvPr>
            <p:ph type="title" idx="4294967295"/>
          </p:nvPr>
        </p:nvSpPr>
        <p:spPr>
          <a:xfrm>
            <a:off x="1677988" y="92075"/>
            <a:ext cx="9601200" cy="1081088"/>
          </a:xfrm>
        </p:spPr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Статистика использования помещений</a:t>
            </a:r>
          </a:p>
        </p:txBody>
      </p:sp>
      <p:sp>
        <p:nvSpPr>
          <p:cNvPr id="58370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8B5C1B1D-B71C-4C14-A36F-9F728C4687CA}" type="slidenum">
              <a:rPr lang="ru-RU" b="1">
                <a:solidFill>
                  <a:srgbClr val="5B0917"/>
                </a:solidFill>
              </a:rPr>
              <a:pPr algn="r"/>
              <a:t>32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58371" name="Picture 2" descr="C:\Work\1С_SCHEDULING\Занятость помещени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412875"/>
            <a:ext cx="11804650" cy="4662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Заголовок 1"/>
          <p:cNvSpPr txBox="1">
            <a:spLocks noGrp="1"/>
          </p:cNvSpPr>
          <p:nvPr>
            <p:ph type="title" idx="4294967295"/>
          </p:nvPr>
        </p:nvSpPr>
        <p:spPr/>
        <p:txBody>
          <a:bodyPr lIns="91440" tIns="45720" rIns="91440" bIns="45720"/>
          <a:lstStyle/>
          <a:p>
            <a:pPr eaLnBrk="1" hangingPunct="1"/>
            <a:r>
              <a:rPr lang="ru-RU" sz="2000" b="1" smtClean="0">
                <a:solidFill>
                  <a:srgbClr val="003399"/>
                </a:solidFill>
                <a:latin typeface="Arial" charset="0"/>
                <a:cs typeface="Arial" charset="0"/>
              </a:rPr>
              <a:t>Отчет о проведенных занятиях</a:t>
            </a:r>
          </a:p>
        </p:txBody>
      </p:sp>
      <p:sp>
        <p:nvSpPr>
          <p:cNvPr id="59394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99BB7E0B-9015-474D-A5AD-BD01CA550FBC}" type="slidenum">
              <a:rPr lang="ru-RU" b="1">
                <a:solidFill>
                  <a:srgbClr val="5B0917"/>
                </a:solidFill>
              </a:rPr>
              <a:pPr algn="r"/>
              <a:t>33</a:t>
            </a:fld>
            <a:endParaRPr lang="ru-RU" b="1">
              <a:solidFill>
                <a:srgbClr val="5B0917"/>
              </a:solidFill>
            </a:endParaRPr>
          </a:p>
        </p:txBody>
      </p:sp>
      <p:pic>
        <p:nvPicPr>
          <p:cNvPr id="59395" name="Picture 2" descr="C:\Work\1С_SCHEDULING\Отчет о проведенных занятиях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39713" y="1412875"/>
            <a:ext cx="11845925" cy="465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Google Shape;156;p24"/>
          <p:cNvSpPr txBox="1">
            <a:spLocks noGrp="1"/>
          </p:cNvSpPr>
          <p:nvPr>
            <p:ph type="body" idx="4294967295"/>
          </p:nvPr>
        </p:nvSpPr>
        <p:spPr>
          <a:xfrm>
            <a:off x="334963" y="2420938"/>
            <a:ext cx="10972800" cy="3789362"/>
          </a:xfrm>
        </p:spPr>
        <p:txBody>
          <a:bodyPr/>
          <a:lstStyle/>
          <a:p>
            <a:pPr marL="365125" indent="-254000" eaLnBrk="1" hangingPunct="1">
              <a:lnSpc>
                <a:spcPct val="90000"/>
              </a:lnSpc>
              <a:buClr>
                <a:srgbClr val="CC0000"/>
              </a:buClr>
              <a:buSzPts val="2000"/>
              <a:buFont typeface="Poppins"/>
              <a:buNone/>
            </a:pPr>
            <a:r>
              <a:rPr lang="en-US" sz="2000" smtClean="0">
                <a:latin typeface="Arial" charset="0"/>
                <a:cs typeface="Arial" charset="0"/>
              </a:rPr>
              <a:t>Множество показателей, учтенных при составлении расписании – </a:t>
            </a:r>
            <a:endParaRPr lang="ru-RU" sz="2000" smtClean="0">
              <a:latin typeface="Arial" charset="0"/>
              <a:cs typeface="Arial" charset="0"/>
            </a:endParaRPr>
          </a:p>
          <a:p>
            <a:pPr marL="365125" indent="-254000" eaLnBrk="1" hangingPunct="1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ts val="2000"/>
            </a:pPr>
            <a:r>
              <a:rPr lang="en-US" sz="2000" smtClean="0">
                <a:latin typeface="Arial" charset="0"/>
                <a:cs typeface="Arial" charset="0"/>
              </a:rPr>
              <a:t>это </a:t>
            </a:r>
            <a: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предмет внутреннего и внешнего аудита.</a:t>
            </a:r>
            <a:endParaRPr lang="ru-RU" sz="2000" b="1" smtClean="0">
              <a:solidFill>
                <a:srgbClr val="0000FF"/>
              </a:solidFill>
              <a:latin typeface="Arial" charset="0"/>
              <a:cs typeface="Arial" charset="0"/>
            </a:endParaRPr>
          </a:p>
          <a:p>
            <a:pPr marL="365125" indent="-254000" eaLnBrk="1" hangingPunct="1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marL="365125" indent="-254000" eaLnBrk="1" hangingPunct="1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None/>
            </a:pPr>
            <a:r>
              <a:rPr lang="en-US" sz="2000" smtClean="0">
                <a:latin typeface="Arial" charset="0"/>
                <a:cs typeface="Arial" charset="0"/>
              </a:rPr>
              <a:t>Автоматизация расписания – </a:t>
            </a:r>
            <a:r>
              <a:rPr lang="en-US" sz="20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высокий уровень автоматизации</a:t>
            </a:r>
            <a:r>
              <a:rPr lang="en-US" sz="2000" smtClean="0">
                <a:latin typeface="Arial" charset="0"/>
                <a:cs typeface="Arial" charset="0"/>
              </a:rPr>
              <a:t> и зрелости ОО.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365125" indent="-254000" eaLnBrk="1" hangingPunct="1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None/>
            </a:pPr>
            <a:endParaRPr lang="ru-RU" sz="2000" smtClean="0">
              <a:latin typeface="Arial" charset="0"/>
              <a:cs typeface="Arial" charset="0"/>
            </a:endParaRPr>
          </a:p>
          <a:p>
            <a:pPr marL="365125" indent="-254000" eaLnBrk="1" hangingPunct="1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ts val="2000"/>
            </a:pPr>
            <a:r>
              <a:rPr lang="en-US" sz="2000" smtClean="0">
                <a:latin typeface="Arial" charset="0"/>
                <a:cs typeface="Arial" charset="0"/>
              </a:rPr>
              <a:t>Требуется значительная по объему предварительно выполненная работа: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ts val="2000"/>
              <a:buFont typeface="Arial" charset="0"/>
              <a:buChar char="-"/>
            </a:pPr>
            <a:r>
              <a:rPr lang="en-US" sz="2000" smtClean="0">
                <a:latin typeface="Arial" charset="0"/>
                <a:cs typeface="Arial" charset="0"/>
              </a:rPr>
              <a:t>распределена учебная нагрузка;</a:t>
            </a:r>
            <a:endParaRPr lang="ru-RU" sz="18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ts val="2000"/>
              <a:buFont typeface="Arial" charset="0"/>
              <a:buChar char="-"/>
            </a:pPr>
            <a:r>
              <a:rPr lang="en-US" sz="2000" smtClean="0">
                <a:latin typeface="Arial" charset="0"/>
                <a:cs typeface="Arial" charset="0"/>
              </a:rPr>
              <a:t>инвентаризация аудиторного фонда + оборудование;</a:t>
            </a:r>
            <a:endParaRPr lang="ru-RU" sz="18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ts val="400"/>
              </a:spcBef>
              <a:buClr>
                <a:srgbClr val="CC0000"/>
              </a:buClr>
              <a:buSzPts val="2000"/>
              <a:buFont typeface="Arial" charset="0"/>
              <a:buChar char="-"/>
            </a:pPr>
            <a:r>
              <a:rPr lang="en-US" sz="2000" smtClean="0">
                <a:latin typeface="Arial" charset="0"/>
                <a:cs typeface="Arial" charset="0"/>
              </a:rPr>
              <a:t>контингент студентов (особо актуально для индивидуальных траекторий обучения).</a:t>
            </a:r>
            <a:endParaRPr lang="ru-RU" sz="1800" smtClean="0">
              <a:latin typeface="Poppins"/>
              <a:cs typeface="Arial" charset="0"/>
              <a:sym typeface="Poppins"/>
            </a:endParaRPr>
          </a:p>
          <a:p>
            <a:pPr marL="365125" indent="-254000" eaLnBrk="1" hangingPunct="1"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None/>
            </a:pPr>
            <a:endParaRPr lang="ru-RU" sz="2000" smtClean="0">
              <a:latin typeface="Arial" charset="0"/>
              <a:cs typeface="Arial" charset="0"/>
            </a:endParaRPr>
          </a:p>
        </p:txBody>
      </p:sp>
      <p:sp>
        <p:nvSpPr>
          <p:cNvPr id="60419" name="Google Shape;157;p24"/>
          <p:cNvSpPr txBox="1">
            <a:spLocks noChangeArrowheads="1"/>
          </p:cNvSpPr>
          <p:nvPr/>
        </p:nvSpPr>
        <p:spPr bwMode="auto">
          <a:xfrm>
            <a:off x="-39688" y="1258888"/>
            <a:ext cx="9355138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 algn="ctr">
              <a:buClr>
                <a:srgbClr val="C0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C00000"/>
                </a:solidFill>
              </a:rPr>
              <a:t>Расписание занятий – инструмент многомерной </a:t>
            </a:r>
            <a:endParaRPr lang="ru-RU" sz="2400" b="1">
              <a:solidFill>
                <a:srgbClr val="C00000"/>
              </a:solidFill>
            </a:endParaRPr>
          </a:p>
          <a:p>
            <a:pPr algn="ctr">
              <a:buClr>
                <a:srgbClr val="C0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C00000"/>
                </a:solidFill>
              </a:rPr>
              <a:t>оценки показателей фиксации учебного процесса.</a:t>
            </a:r>
            <a:endParaRPr lang="ru-RU"/>
          </a:p>
        </p:txBody>
      </p:sp>
      <p:sp>
        <p:nvSpPr>
          <p:cNvPr id="60420" name="Google Shape;158;p24"/>
          <p:cNvSpPr txBox="1">
            <a:spLocks noChangeArrowheads="1"/>
          </p:cNvSpPr>
          <p:nvPr/>
        </p:nvSpPr>
        <p:spPr bwMode="auto">
          <a:xfrm>
            <a:off x="112791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93DB6107-3909-4279-BDC0-DA3732BFAEC9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34</a:t>
            </a:fld>
            <a:endParaRPr lang="ru-RU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Google Shape;172;p26"/>
          <p:cNvSpPr txBox="1">
            <a:spLocks noGrp="1"/>
          </p:cNvSpPr>
          <p:nvPr>
            <p:ph type="title"/>
          </p:nvPr>
        </p:nvSpPr>
        <p:spPr>
          <a:xfrm>
            <a:off x="1703388" y="252413"/>
            <a:ext cx="6337300" cy="1081087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2200"/>
            </a:pPr>
            <a:r>
              <a:rPr lang="en-US" sz="2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Последовательность ввода данных </a:t>
            </a:r>
            <a:br>
              <a:rPr lang="en-US" sz="22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2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в «1С:</a:t>
            </a:r>
            <a:r>
              <a:rPr lang="ru-RU" sz="2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Колледж</a:t>
            </a:r>
            <a:r>
              <a:rPr lang="en-US" sz="2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»,  необходимых для </a:t>
            </a:r>
            <a:br>
              <a:rPr lang="en-US" sz="2200" b="1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22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составления расписания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62467" name="Google Shape;173;p26"/>
          <p:cNvSpPr txBox="1">
            <a:spLocks noGrp="1"/>
          </p:cNvSpPr>
          <p:nvPr>
            <p:ph type="body" idx="1"/>
          </p:nvPr>
        </p:nvSpPr>
        <p:spPr>
          <a:xfrm>
            <a:off x="287338" y="1916113"/>
            <a:ext cx="11569700" cy="3168650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ts val="2000"/>
            </a:pPr>
            <a:r>
              <a:rPr lang="en-US" sz="2000" smtClean="0">
                <a:latin typeface="Arial" charset="0"/>
                <a:cs typeface="Arial" charset="0"/>
              </a:rPr>
              <a:t>Шаг 1 – заполнение справочников 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(виды нагрузки, нормы, правила расчёта, аудитории и т.д..)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</a:pPr>
            <a:r>
              <a:rPr lang="en-US" sz="2000" smtClean="0">
                <a:latin typeface="Arial" charset="0"/>
                <a:cs typeface="Arial" charset="0"/>
              </a:rPr>
              <a:t>Шаг 2 – ввод учебных планов.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</a:pPr>
            <a:r>
              <a:rPr lang="en-US" sz="2000" smtClean="0">
                <a:latin typeface="Arial" charset="0"/>
                <a:cs typeface="Arial" charset="0"/>
              </a:rPr>
              <a:t>Шаг 3 – ввод данных об обучающихся.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</a:pPr>
            <a:r>
              <a:rPr lang="en-US" sz="2000" smtClean="0">
                <a:latin typeface="Arial" charset="0"/>
                <a:cs typeface="Arial" charset="0"/>
              </a:rPr>
              <a:t>Шаг 4 – формирование контингента </a:t>
            </a:r>
            <a:br>
              <a:rPr lang="en-US" sz="2000" smtClean="0">
                <a:latin typeface="Arial" charset="0"/>
                <a:cs typeface="Arial" charset="0"/>
              </a:rPr>
            </a:br>
            <a:r>
              <a:rPr lang="en-US" sz="2000" smtClean="0">
                <a:latin typeface="Arial" charset="0"/>
                <a:cs typeface="Arial" charset="0"/>
              </a:rPr>
              <a:t>(данные для расчета нагрузки – потоки, подгруппы, дополнительная нагрузка  и т.д.).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</a:pPr>
            <a:r>
              <a:rPr lang="en-US" sz="2000" smtClean="0">
                <a:latin typeface="Arial" charset="0"/>
                <a:cs typeface="Arial" charset="0"/>
              </a:rPr>
              <a:t>Шаг 5 – распределение поручений (нагрузки) по преподавателям.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</a:pPr>
            <a:r>
              <a:rPr lang="en-US" sz="2000" b="1" smtClean="0">
                <a:latin typeface="Arial" charset="0"/>
                <a:cs typeface="Arial" charset="0"/>
              </a:rPr>
              <a:t>Шаг 6 - интеграция с 1С:АСР.</a:t>
            </a:r>
            <a:r>
              <a:rPr lang="ru-RU" sz="2000" b="1" smtClean="0">
                <a:latin typeface="Arial" charset="0"/>
                <a:cs typeface="Arial" charset="0"/>
              </a:rPr>
              <a:t>Колледж</a:t>
            </a:r>
            <a:r>
              <a:rPr lang="en-US" sz="2000" b="1" smtClean="0">
                <a:latin typeface="Arial" charset="0"/>
                <a:cs typeface="Arial" charset="0"/>
              </a:rPr>
              <a:t> в части выгрузки справочников и распределенных занятий</a:t>
            </a:r>
            <a:endParaRPr lang="ru-RU" sz="20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62468" name="Google Shape;175;p26"/>
          <p:cNvSpPr txBox="1">
            <a:spLocks noChangeArrowheads="1"/>
          </p:cNvSpPr>
          <p:nvPr/>
        </p:nvSpPr>
        <p:spPr bwMode="auto">
          <a:xfrm>
            <a:off x="112791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0B941580-03DE-448D-99D5-710CD4050431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35</a:t>
            </a:fld>
            <a:endParaRPr lang="ru-RU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Google Shape;181;p27"/>
          <p:cNvSpPr txBox="1">
            <a:spLocks noGrp="1"/>
          </p:cNvSpPr>
          <p:nvPr>
            <p:ph type="title"/>
          </p:nvPr>
        </p:nvSpPr>
        <p:spPr>
          <a:xfrm>
            <a:off x="1992313" y="260350"/>
            <a:ext cx="9410700" cy="1081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2400"/>
            </a:pP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«Обратная связь»: </a:t>
            </a:r>
            <a:b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изменение исходных данных </a:t>
            </a:r>
            <a:b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</a:br>
            <a:r>
              <a:rPr lang="en-US" sz="2400" b="1" smtClean="0">
                <a:solidFill>
                  <a:srgbClr val="FF0000"/>
                </a:solidFill>
                <a:latin typeface="Arial" charset="0"/>
                <a:cs typeface="Arial" charset="0"/>
              </a:rPr>
              <a:t>по организации учебного процесса.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64515" name="Google Shape;182;p27"/>
          <p:cNvSpPr txBox="1">
            <a:spLocks noGrp="1"/>
          </p:cNvSpPr>
          <p:nvPr>
            <p:ph type="body" idx="1"/>
          </p:nvPr>
        </p:nvSpPr>
        <p:spPr>
          <a:xfrm>
            <a:off x="287338" y="2276475"/>
            <a:ext cx="11569700" cy="3168650"/>
          </a:xfrm>
        </p:spPr>
        <p:txBody>
          <a:bodyPr/>
          <a:lstStyle/>
          <a:p>
            <a:pPr marL="342900" eaLnBrk="1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Arial" charset="0"/>
              <a:buNone/>
            </a:pPr>
            <a:r>
              <a:rPr lang="en-US" sz="2100" smtClean="0">
                <a:latin typeface="Arial" charset="0"/>
                <a:cs typeface="Arial" charset="0"/>
              </a:rPr>
              <a:t>По итогам импорта в ходе проверки исходных данных часто бывают ошибки:</a:t>
            </a:r>
            <a:endParaRPr lang="ru-RU" sz="21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Arial" charset="0"/>
              <a:buNone/>
            </a:pPr>
            <a:r>
              <a:rPr lang="en-US" sz="2100" smtClean="0">
                <a:latin typeface="Arial" charset="0"/>
                <a:cs typeface="Arial" charset="0"/>
              </a:rPr>
              <a:t>1. Учебный план (дисциплина - вид нагрузки - часы).</a:t>
            </a:r>
            <a:endParaRPr lang="ru-RU" sz="21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Arial" charset="0"/>
              <a:buNone/>
            </a:pPr>
            <a:r>
              <a:rPr lang="en-US" sz="2100" smtClean="0">
                <a:latin typeface="Arial" charset="0"/>
                <a:cs typeface="Arial" charset="0"/>
              </a:rPr>
              <a:t>2. Нагрузка</a:t>
            </a:r>
            <a:endParaRPr lang="ru-RU" sz="21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Arial" charset="0"/>
              <a:buNone/>
            </a:pPr>
            <a:r>
              <a:rPr lang="en-US" sz="2100" smtClean="0">
                <a:latin typeface="Arial" charset="0"/>
                <a:cs typeface="Arial" charset="0"/>
              </a:rPr>
              <a:t>    2.1. Превышение нагрузки по преподавателям.</a:t>
            </a:r>
            <a:endParaRPr lang="ru-RU" sz="21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Arial" charset="0"/>
              <a:buNone/>
            </a:pPr>
            <a:r>
              <a:rPr lang="en-US" sz="2100" smtClean="0">
                <a:latin typeface="Arial" charset="0"/>
                <a:cs typeface="Arial" charset="0"/>
              </a:rPr>
              <a:t>    2.2. Превышение нагрузки на группу.</a:t>
            </a:r>
            <a:endParaRPr lang="ru-RU" sz="2100" smtClean="0">
              <a:latin typeface="Poppins"/>
              <a:cs typeface="Arial" charset="0"/>
              <a:sym typeface="Poppins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Arial" charset="0"/>
              <a:buNone/>
            </a:pPr>
            <a:r>
              <a:rPr lang="en-US" sz="2100" smtClean="0">
                <a:latin typeface="Arial" charset="0"/>
                <a:cs typeface="Arial" charset="0"/>
              </a:rPr>
              <a:t>3. Несоблюдение ограничений и предпочтений для преподавателей/групп.</a:t>
            </a:r>
            <a:endParaRPr lang="ru-RU" sz="21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Arial" charset="0"/>
              <a:buNone/>
            </a:pPr>
            <a:r>
              <a:rPr lang="en-US" sz="2100" smtClean="0">
                <a:latin typeface="Arial" charset="0"/>
                <a:cs typeface="Arial" charset="0"/>
              </a:rPr>
              <a:t>4. Неэффективное использование аудиторного фонда.</a:t>
            </a:r>
            <a:endParaRPr lang="ru-RU" sz="2100" smtClean="0">
              <a:latin typeface="Arial" charset="0"/>
              <a:cs typeface="Arial" charset="0"/>
            </a:endParaRPr>
          </a:p>
          <a:p>
            <a:pPr marL="342900" eaLnBrk="1" hangingPunct="1"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Arial" charset="0"/>
              <a:buNone/>
            </a:pPr>
            <a:endParaRPr lang="ru-RU" sz="2100" smtClean="0">
              <a:latin typeface="Arial" charset="0"/>
              <a:cs typeface="Arial" charset="0"/>
            </a:endParaRPr>
          </a:p>
        </p:txBody>
      </p:sp>
      <p:sp>
        <p:nvSpPr>
          <p:cNvPr id="64516" name="Google Shape;183;p27"/>
          <p:cNvSpPr txBox="1">
            <a:spLocks noChangeArrowheads="1"/>
          </p:cNvSpPr>
          <p:nvPr/>
        </p:nvSpPr>
        <p:spPr bwMode="auto">
          <a:xfrm>
            <a:off x="112791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B12B697F-E858-4E1B-895C-F1AFD0C28096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36</a:t>
            </a:fld>
            <a:endParaRPr lang="ru-RU"/>
          </a:p>
        </p:txBody>
      </p:sp>
      <p:sp>
        <p:nvSpPr>
          <p:cNvPr id="64517" name="Google Shape;184;p27"/>
          <p:cNvSpPr txBox="1">
            <a:spLocks noChangeArrowheads="1"/>
          </p:cNvSpPr>
          <p:nvPr/>
        </p:nvSpPr>
        <p:spPr bwMode="auto">
          <a:xfrm>
            <a:off x="9307513" y="239713"/>
            <a:ext cx="2967037" cy="1674812"/>
          </a:xfrm>
          <a:prstGeom prst="rect">
            <a:avLst/>
          </a:prstGeom>
          <a:solidFill>
            <a:schemeClr val="bg1"/>
          </a:solidFill>
          <a:ln w="254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buClr>
                <a:srgbClr val="000000"/>
              </a:buClr>
              <a:buFont typeface="Arial" charset="0"/>
              <a:buNone/>
            </a:pPr>
            <a:endParaRPr lang="ru-RU" sz="1800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Google Shape;189;p28"/>
          <p:cNvSpPr txBox="1">
            <a:spLocks noGrp="1"/>
          </p:cNvSpPr>
          <p:nvPr>
            <p:ph type="title"/>
          </p:nvPr>
        </p:nvSpPr>
        <p:spPr>
          <a:xfrm>
            <a:off x="1774825" y="187325"/>
            <a:ext cx="9410700" cy="1081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ts val="2800"/>
            </a:pPr>
            <a:r>
              <a:rPr lang="en-US" sz="2800" b="1" smtClean="0">
                <a:solidFill>
                  <a:srgbClr val="CC0000"/>
                </a:solidFill>
                <a:latin typeface="Arial" charset="0"/>
                <a:cs typeface="Arial" charset="0"/>
              </a:rPr>
              <a:t>Нормализация данных.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66563" name="Google Shape;190;p28"/>
          <p:cNvSpPr txBox="1">
            <a:spLocks noGrp="1"/>
          </p:cNvSpPr>
          <p:nvPr>
            <p:ph type="body" idx="1"/>
          </p:nvPr>
        </p:nvSpPr>
        <p:spPr>
          <a:xfrm>
            <a:off x="287338" y="2081213"/>
            <a:ext cx="11569700" cy="3168650"/>
          </a:xfrm>
        </p:spPr>
        <p:txBody>
          <a:bodyPr/>
          <a:lstStyle/>
          <a:p>
            <a:pPr marL="342900" indent="-355600" eaLnBrk="1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SzPts val="2200"/>
            </a:pPr>
            <a:r>
              <a:rPr lang="en-US" sz="2200" smtClean="0">
                <a:latin typeface="Arial" charset="0"/>
                <a:cs typeface="Arial" charset="0"/>
              </a:rPr>
              <a:t>Нормализация справочников - помещений, преподавателей, групп, дисциплин.</a:t>
            </a:r>
            <a:endParaRPr lang="ru-RU" sz="2200" smtClean="0">
              <a:latin typeface="Poppins"/>
              <a:cs typeface="Arial" charset="0"/>
              <a:sym typeface="Poppins"/>
            </a:endParaRPr>
          </a:p>
          <a:p>
            <a:pPr marL="342900" indent="-3556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Poppins"/>
              <a:buNone/>
            </a:pPr>
            <a:endParaRPr lang="ru-RU" sz="2200" smtClean="0">
              <a:latin typeface="Arial" charset="0"/>
              <a:cs typeface="Arial" charset="0"/>
            </a:endParaRPr>
          </a:p>
          <a:p>
            <a:pPr marL="342900" indent="-3556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200"/>
            </a:pPr>
            <a:r>
              <a:rPr lang="en-US" sz="2200" smtClean="0">
                <a:latin typeface="Arial" charset="0"/>
                <a:cs typeface="Arial" charset="0"/>
              </a:rPr>
              <a:t>Нормализация распределенной нагрузки (часто загружают из xls) - можно построить отчеты и проверить, правильно ли внесена нагрузка, нет ли превышения по объемам для преподавателей или групп</a:t>
            </a:r>
            <a:endParaRPr lang="ru-RU" sz="2200" smtClean="0">
              <a:latin typeface="Poppins"/>
              <a:cs typeface="Arial" charset="0"/>
              <a:sym typeface="Poppins"/>
            </a:endParaRPr>
          </a:p>
          <a:p>
            <a:pPr marL="342900" indent="-3556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Poppins"/>
              <a:buNone/>
            </a:pPr>
            <a:endParaRPr lang="ru-RU" sz="2200" smtClean="0">
              <a:latin typeface="Arial" charset="0"/>
              <a:cs typeface="Arial" charset="0"/>
            </a:endParaRPr>
          </a:p>
          <a:p>
            <a:pPr marL="342900" indent="-355600" eaLnBrk="1" hangingPunct="1">
              <a:lnSpc>
                <a:spcPct val="90000"/>
              </a:lnSpc>
              <a:spcBef>
                <a:spcPts val="400"/>
              </a:spcBef>
              <a:spcAft>
                <a:spcPct val="0"/>
              </a:spcAft>
              <a:buClr>
                <a:srgbClr val="CC0000"/>
              </a:buClr>
              <a:buSzPts val="2200"/>
            </a:pPr>
            <a:r>
              <a:rPr lang="en-US" sz="2200" smtClean="0">
                <a:latin typeface="Arial" charset="0"/>
                <a:cs typeface="Arial" charset="0"/>
              </a:rPr>
              <a:t>Проверка расписаний:</a:t>
            </a:r>
            <a:endParaRPr lang="ru-RU" sz="22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- на окна;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- на частоту использования помещений/простой;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lnSpc>
                <a:spcPct val="90000"/>
              </a:lnSpc>
              <a:spcBef>
                <a:spcPts val="363"/>
              </a:spcBef>
              <a:spcAft>
                <a:spcPct val="0"/>
              </a:spcAft>
              <a:buClr>
                <a:srgbClr val="CC0000"/>
              </a:buClr>
              <a:buFont typeface="Arial" charset="0"/>
              <a:buNone/>
            </a:pPr>
            <a:r>
              <a:rPr lang="en-US" sz="2000" smtClean="0">
                <a:latin typeface="Arial" charset="0"/>
                <a:cs typeface="Arial" charset="0"/>
              </a:rPr>
              <a:t>- на частоту использования помещений с учетом их площади.</a:t>
            </a:r>
            <a:endParaRPr lang="ru-RU" sz="20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66564" name="Google Shape;191;p28"/>
          <p:cNvSpPr txBox="1">
            <a:spLocks noChangeArrowheads="1"/>
          </p:cNvSpPr>
          <p:nvPr/>
        </p:nvSpPr>
        <p:spPr bwMode="auto">
          <a:xfrm>
            <a:off x="112791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A0BE841F-9634-4BC4-8585-09569DFB9910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37</a:t>
            </a:fld>
            <a:endParaRPr lang="ru-RU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Google Shape;197;p29"/>
          <p:cNvSpPr txBox="1">
            <a:spLocks noChangeArrowheads="1"/>
          </p:cNvSpPr>
          <p:nvPr/>
        </p:nvSpPr>
        <p:spPr bwMode="auto">
          <a:xfrm>
            <a:off x="1992313" y="188913"/>
            <a:ext cx="6989762" cy="941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lnSpc>
                <a:spcPct val="80000"/>
              </a:lnSpc>
              <a:buClr>
                <a:srgbClr val="FF0000"/>
              </a:buClr>
              <a:buSzPts val="2400"/>
              <a:buFont typeface="Arial" charset="0"/>
              <a:buNone/>
            </a:pPr>
            <a:r>
              <a:rPr lang="en-US" sz="2400" b="1">
                <a:solidFill>
                  <a:srgbClr val="FF0000"/>
                </a:solidFill>
              </a:rPr>
              <a:t>Рекомендуемые фазы проекта: 3-6 месяцев</a:t>
            </a:r>
            <a:endParaRPr lang="ru-RU" sz="2400" b="1">
              <a:solidFill>
                <a:srgbClr val="FF0000"/>
              </a:solidFill>
            </a:endParaRPr>
          </a:p>
        </p:txBody>
      </p:sp>
      <p:graphicFrame>
        <p:nvGraphicFramePr>
          <p:cNvPr id="198" name="Google Shape;198;p29"/>
          <p:cNvGraphicFramePr>
            <a:graphicFrameLocks noGrp="1"/>
          </p:cNvGraphicFramePr>
          <p:nvPr/>
        </p:nvGraphicFramePr>
        <p:xfrm>
          <a:off x="192088" y="1557338"/>
          <a:ext cx="11017250" cy="5157787"/>
        </p:xfrm>
        <a:graphic>
          <a:graphicData uri="http://schemas.openxmlformats.org/drawingml/2006/table">
            <a:tbl>
              <a:tblPr/>
              <a:tblGrid>
                <a:gridCol w="11017250"/>
              </a:tblGrid>
              <a:tr h="244475">
                <a:tc>
                  <a:txBody>
                    <a:bodyPr/>
                    <a:lstStyle/>
                    <a:p>
                      <a:pPr marL="19050" marR="0" lvl="0" indent="-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Фаза 1. Подготовка проекта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D6"/>
                    </a:solidFill>
                  </a:tcPr>
                </a:tc>
              </a:tr>
              <a:tr h="581025">
                <a:tc>
                  <a:txBody>
                    <a:bodyPr/>
                    <a:lstStyle/>
                    <a:p>
                      <a:pPr marL="457200" marR="0" lvl="1" indent="-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Обследование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" charset="0"/>
                          <a:sym typeface="Arial" charset="0"/>
                        </a:rPr>
                        <a:t>:</a:t>
                      </a:r>
                      <a:r>
                        <a:rPr kumimoji="0" lang="en-US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 </a:t>
                      </a: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сбор функциональных требований к пользовательскому </a:t>
                      </a:r>
                      <a:endParaRPr kumimoji="0" lang="ru-RU" sz="16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Poppins" charset="0"/>
                        <a:cs typeface="Arial" charset="0"/>
                        <a:sym typeface="Poppins" charset="0"/>
                      </a:endParaRPr>
                    </a:p>
                    <a:p>
                      <a:pPr marL="457200" marR="0" lvl="1" indent="-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интерфейсу, интеграции, печатным формам 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Фаза 2. Проектирование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D6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Разработка частного технического задания на доработку системы и интеграций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Фаза 3. Реализация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D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Разработка требуемых печатных форм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433388">
                <a:tc>
                  <a:txBody>
                    <a:bodyPr/>
                    <a:lstStyle/>
                    <a:p>
                      <a:pPr marL="457200" marR="0" lvl="1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Доработка механизмов переноса исходных данных из информационных систем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Фаза 4. Подготовка к опытной эксплуатации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D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Установка программы и подключение пользователей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Настройка интеграции с информационными системами и перенос данных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Обучение пользователей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531813">
                <a:tc>
                  <a:txBody>
                    <a:bodyPr/>
                    <a:lstStyle/>
                    <a:p>
                      <a:pPr marL="457200" marR="0" lvl="1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Ввод специализированной НСИ (сценарии, периоды планирования, типы помещений, здания)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Фаза 5. Опытная эксплуатация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D6D6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76250" marR="0" lvl="1" indent="-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Составление/внесение осеннего расписания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76250" marR="0" lvl="1" indent="-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Тестирование авторасчета расписания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76250" marR="0" lvl="1" indent="-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Доработка системы по результатам опытной эксплуатации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44475">
                <a:tc>
                  <a:txBody>
                    <a:bodyPr/>
                    <a:lstStyle/>
                    <a:p>
                      <a:pPr marL="476250" marR="0" lvl="1" indent="-190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ts val="1600"/>
                        <a:buFont typeface="Poppins" charset="0"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Poppins" charset="0"/>
                          <a:cs typeface="Arial" charset="0"/>
                          <a:sym typeface="Poppins" charset="0"/>
                        </a:rPr>
                        <a:t>Консультирование пользователей</a:t>
                      </a:r>
                      <a:endParaRPr kumimoji="0" 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" charset="0"/>
                        <a:sym typeface="Arial" charset="0"/>
                      </a:endParaRPr>
                    </a:p>
                  </a:txBody>
                  <a:tcPr marL="51825" marR="51825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8649" name="Google Shape;199;p29"/>
          <p:cNvSpPr txBox="1">
            <a:spLocks noChangeArrowheads="1"/>
          </p:cNvSpPr>
          <p:nvPr/>
        </p:nvSpPr>
        <p:spPr bwMode="auto">
          <a:xfrm>
            <a:off x="113553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AC09DEE4-7AB3-4649-A620-E43EC4F1CA1B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38</a:t>
            </a:fld>
            <a:endParaRPr lang="ru-RU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Google Shape;226;p32"/>
          <p:cNvSpPr txBox="1">
            <a:spLocks noGrp="1"/>
          </p:cNvSpPr>
          <p:nvPr>
            <p:ph type="title" idx="4294967295"/>
          </p:nvPr>
        </p:nvSpPr>
        <p:spPr>
          <a:xfrm>
            <a:off x="1847850" y="44450"/>
            <a:ext cx="9456738" cy="110648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SzPts val="2800"/>
            </a:pPr>
            <a:r>
              <a:rPr lang="en-US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Разработка специализированной </a:t>
            </a:r>
            <a:br>
              <a:rPr lang="en-US" sz="28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печатной формы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pic>
        <p:nvPicPr>
          <p:cNvPr id="70659" name="Google Shape;227;p32" descr="C:\Users\Sony\Desktop\image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0863" y="1557338"/>
            <a:ext cx="10225087" cy="5149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0" name="Google Shape;228;p32"/>
          <p:cNvSpPr txBox="1">
            <a:spLocks noChangeArrowheads="1"/>
          </p:cNvSpPr>
          <p:nvPr/>
        </p:nvSpPr>
        <p:spPr bwMode="auto">
          <a:xfrm>
            <a:off x="112791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584B005B-0DCE-4E7A-BEC9-D8162B4DDA6E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39</a:t>
            </a:fld>
            <a:endParaRPr lang="ru-RU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Google Shape;97;p19"/>
          <p:cNvSpPr txBox="1">
            <a:spLocks noGrp="1"/>
          </p:cNvSpPr>
          <p:nvPr>
            <p:ph type="title"/>
          </p:nvPr>
        </p:nvSpPr>
        <p:spPr>
          <a:xfrm>
            <a:off x="1631950" y="260350"/>
            <a:ext cx="6102350" cy="10810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buClr>
                <a:srgbClr val="C00000"/>
              </a:buClr>
              <a:buSzPts val="2400"/>
            </a:pPr>
            <a:r>
              <a:rPr lang="en-US" sz="2500" b="1" smtClean="0">
                <a:solidFill>
                  <a:srgbClr val="C00000"/>
                </a:solidFill>
                <a:latin typeface="Arial" charset="0"/>
                <a:cs typeface="Arial" charset="0"/>
              </a:rPr>
              <a:t>Индивидуальные особенности:</a:t>
            </a:r>
            <a:endParaRPr lang="ru-RU" sz="29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22531" name="Google Shape;98;p19"/>
          <p:cNvSpPr txBox="1">
            <a:spLocks noGrp="1"/>
          </p:cNvSpPr>
          <p:nvPr>
            <p:ph type="body" idx="1"/>
          </p:nvPr>
        </p:nvSpPr>
        <p:spPr>
          <a:xfrm>
            <a:off x="311150" y="1643063"/>
            <a:ext cx="11569700" cy="4929187"/>
          </a:xfrm>
        </p:spPr>
        <p:txBody>
          <a:bodyPr/>
          <a:lstStyle/>
          <a:p>
            <a:pPr marL="0" indent="0" eaLnBrk="1" hangingPunct="1">
              <a:spcBef>
                <a:spcPct val="0"/>
              </a:spcBef>
              <a:spcAft>
                <a:spcPct val="0"/>
              </a:spcAft>
              <a:buClr>
                <a:srgbClr val="CC0000"/>
              </a:buClr>
              <a:buFont typeface="Poppins"/>
              <a:buNone/>
            </a:pPr>
            <a:endParaRPr lang="ru-RU" sz="2800" smtClean="0">
              <a:latin typeface="Poppins"/>
              <a:cs typeface="Arial" charset="0"/>
              <a:sym typeface="Poppins"/>
            </a:endParaRPr>
          </a:p>
          <a:p>
            <a:pPr marL="742950" lvl="1" indent="-336550" eaLnBrk="1" hangingPunct="1">
              <a:spcBef>
                <a:spcPts val="363"/>
              </a:spcBef>
              <a:spcAft>
                <a:spcPct val="0"/>
              </a:spcAft>
              <a:buClr>
                <a:srgbClr val="CC0000"/>
              </a:buClr>
              <a:buSzPts val="2600"/>
            </a:pPr>
            <a:r>
              <a:rPr lang="en-US" sz="2600" smtClean="0">
                <a:latin typeface="Arial" charset="0"/>
                <a:cs typeface="Arial" charset="0"/>
              </a:rPr>
              <a:t>Наличие потоков - лекционные занятия.</a:t>
            </a:r>
            <a:endParaRPr lang="ru-RU" sz="2600" smtClean="0">
              <a:latin typeface="Arial" charset="0"/>
              <a:cs typeface="Arial" charset="0"/>
            </a:endParaRPr>
          </a:p>
          <a:p>
            <a:pPr marL="742950" lvl="1" indent="-336550" eaLnBrk="1" hangingPunct="1">
              <a:spcBef>
                <a:spcPts val="363"/>
              </a:spcBef>
              <a:spcAft>
                <a:spcPct val="0"/>
              </a:spcAft>
              <a:buClr>
                <a:srgbClr val="CC0000"/>
              </a:buClr>
              <a:buSzPts val="2600"/>
            </a:pPr>
            <a:r>
              <a:rPr lang="en-US" sz="2600" smtClean="0">
                <a:latin typeface="Arial" charset="0"/>
                <a:cs typeface="Arial" charset="0"/>
              </a:rPr>
              <a:t>Исторически сложившиеся закрепление аудиторий.</a:t>
            </a:r>
            <a:endParaRPr lang="ru-RU" sz="2600" smtClean="0">
              <a:latin typeface="Arial" charset="0"/>
              <a:cs typeface="Arial" charset="0"/>
            </a:endParaRPr>
          </a:p>
          <a:p>
            <a:pPr marL="742950" lvl="1" indent="-336550" eaLnBrk="1" hangingPunct="1">
              <a:spcBef>
                <a:spcPts val="363"/>
              </a:spcBef>
              <a:spcAft>
                <a:spcPct val="0"/>
              </a:spcAft>
              <a:buClr>
                <a:srgbClr val="CC0000"/>
              </a:buClr>
              <a:buSzPts val="2600"/>
            </a:pPr>
            <a:r>
              <a:rPr lang="en-US" sz="2600" smtClean="0">
                <a:latin typeface="Arial" charset="0"/>
                <a:cs typeface="Arial" charset="0"/>
              </a:rPr>
              <a:t>Недостаточное количество больших лекционных аудиторий.</a:t>
            </a:r>
            <a:endParaRPr lang="ru-RU" sz="2600" smtClean="0">
              <a:latin typeface="Arial" charset="0"/>
              <a:cs typeface="Arial" charset="0"/>
            </a:endParaRPr>
          </a:p>
          <a:p>
            <a:pPr marL="742950" lvl="1" indent="-336550" eaLnBrk="1" hangingPunct="1">
              <a:spcBef>
                <a:spcPts val="363"/>
              </a:spcBef>
              <a:spcAft>
                <a:spcPct val="0"/>
              </a:spcAft>
              <a:buClr>
                <a:srgbClr val="CC0000"/>
              </a:buClr>
              <a:buSzPts val="2600"/>
            </a:pPr>
            <a:r>
              <a:rPr lang="en-US" sz="2600" smtClean="0">
                <a:latin typeface="Arial" charset="0"/>
                <a:cs typeface="Arial" charset="0"/>
              </a:rPr>
              <a:t>Отсутствие централизованного расписания </a:t>
            </a:r>
            <a:r>
              <a:rPr lang="ru-RU" sz="2600" smtClean="0">
                <a:latin typeface="Arial" charset="0"/>
                <a:cs typeface="Arial" charset="0"/>
              </a:rPr>
              <a:t>подразделения</a:t>
            </a:r>
            <a:r>
              <a:rPr lang="en-US" sz="2600" smtClean="0">
                <a:latin typeface="Arial" charset="0"/>
                <a:cs typeface="Arial" charset="0"/>
              </a:rPr>
              <a:t> ДПО.</a:t>
            </a:r>
            <a:endParaRPr lang="ru-RU" sz="2600" smtClean="0">
              <a:latin typeface="Arial" charset="0"/>
              <a:cs typeface="Arial" charset="0"/>
            </a:endParaRPr>
          </a:p>
          <a:p>
            <a:pPr marL="742950" lvl="1" indent="-336550" eaLnBrk="1" hangingPunct="1">
              <a:spcBef>
                <a:spcPts val="900"/>
              </a:spcBef>
              <a:spcAft>
                <a:spcPct val="0"/>
              </a:spcAft>
              <a:buClr>
                <a:srgbClr val="CC0000"/>
              </a:buClr>
              <a:buSzPts val="2000"/>
              <a:buFont typeface="Poppins"/>
              <a:buChar char="•"/>
            </a:pPr>
            <a:r>
              <a:rPr lang="en-US" sz="2600" smtClean="0">
                <a:latin typeface="Arial" charset="0"/>
                <a:cs typeface="Arial" charset="0"/>
              </a:rPr>
              <a:t>Учет времени перехода и переезда из корпуса в корпус.</a:t>
            </a:r>
            <a:endParaRPr lang="ru-RU" sz="2600" smtClean="0">
              <a:latin typeface="Arial" charset="0"/>
              <a:cs typeface="Arial" charset="0"/>
            </a:endParaRPr>
          </a:p>
          <a:p>
            <a:pPr marL="742950" lvl="1" indent="-336550" eaLnBrk="1" hangingPunct="1">
              <a:spcBef>
                <a:spcPts val="363"/>
              </a:spcBef>
              <a:spcAft>
                <a:spcPct val="0"/>
              </a:spcAft>
              <a:buClr>
                <a:srgbClr val="CC0000"/>
              </a:buClr>
              <a:buSzPts val="2500"/>
            </a:pPr>
            <a:r>
              <a:rPr lang="en-US" sz="2600" smtClean="0">
                <a:latin typeface="Arial" charset="0"/>
                <a:cs typeface="Arial" charset="0"/>
              </a:rPr>
              <a:t>Индивидуальная загрузка отдельных лиц преподавательского состава (преподаватели-совместители и преподаватели с высокой занятостью).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22532" name="Google Shape;99;p19"/>
          <p:cNvSpPr txBox="1">
            <a:spLocks noChangeArrowheads="1"/>
          </p:cNvSpPr>
          <p:nvPr/>
        </p:nvSpPr>
        <p:spPr bwMode="auto">
          <a:xfrm>
            <a:off x="115839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801A74D4-ADB8-4DCA-A594-A82EE53477D1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4</a:t>
            </a:fld>
            <a:endParaRPr lang="ru-RU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Google Shape;234;p33"/>
          <p:cNvSpPr txBox="1">
            <a:spLocks noGrp="1"/>
          </p:cNvSpPr>
          <p:nvPr>
            <p:ph type="title" idx="4294967295"/>
          </p:nvPr>
        </p:nvSpPr>
        <p:spPr>
          <a:xfrm>
            <a:off x="1992313" y="44450"/>
            <a:ext cx="9456737" cy="110648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SzPts val="2800"/>
            </a:pPr>
            <a:r>
              <a:rPr lang="en-US" sz="2800" smtClean="0">
                <a:solidFill>
                  <a:srgbClr val="C00000"/>
                </a:solidFill>
                <a:latin typeface="Arial" charset="0"/>
                <a:cs typeface="Arial" charset="0"/>
              </a:rPr>
              <a:t>Интеграционные работы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72707" name="Google Shape;235;p33"/>
          <p:cNvSpPr>
            <a:spLocks noChangeArrowheads="1"/>
          </p:cNvSpPr>
          <p:nvPr/>
        </p:nvSpPr>
        <p:spPr bwMode="auto">
          <a:xfrm>
            <a:off x="1439863" y="5216525"/>
            <a:ext cx="2857500" cy="1331913"/>
          </a:xfrm>
          <a:prstGeom prst="flowChartMagneticDisk">
            <a:avLst/>
          </a:prstGeom>
          <a:solidFill>
            <a:srgbClr val="F9E383">
              <a:alpha val="49803"/>
            </a:srgbClr>
          </a:solidFill>
          <a:ln w="444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lnSpc>
                <a:spcPct val="110000"/>
              </a:lnSpc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Личный кабинет</a:t>
            </a:r>
            <a:endParaRPr lang="ru-RU"/>
          </a:p>
          <a:p>
            <a:pPr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Студент/преподаватель</a:t>
            </a:r>
            <a:endParaRPr lang="ru-RU"/>
          </a:p>
        </p:txBody>
      </p:sp>
      <p:sp>
        <p:nvSpPr>
          <p:cNvPr id="72708" name="Google Shape;236;p33"/>
          <p:cNvSpPr>
            <a:spLocks noChangeArrowheads="1"/>
          </p:cNvSpPr>
          <p:nvPr/>
        </p:nvSpPr>
        <p:spPr bwMode="auto">
          <a:xfrm>
            <a:off x="1395413" y="3640138"/>
            <a:ext cx="9240837" cy="649287"/>
          </a:xfrm>
          <a:prstGeom prst="flowChartProcess">
            <a:avLst/>
          </a:prstGeom>
          <a:solidFill>
            <a:srgbClr val="FBEFC1"/>
          </a:solidFill>
          <a:ln w="25400">
            <a:solidFill>
              <a:srgbClr val="B9B08D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b="1"/>
              <a:t>1С:Авто составление расписания</a:t>
            </a:r>
            <a:endParaRPr lang="ru-RU"/>
          </a:p>
        </p:txBody>
      </p:sp>
      <p:sp>
        <p:nvSpPr>
          <p:cNvPr id="72709" name="Google Shape;237;p33"/>
          <p:cNvSpPr>
            <a:spLocks noChangeArrowheads="1"/>
          </p:cNvSpPr>
          <p:nvPr/>
        </p:nvSpPr>
        <p:spPr bwMode="auto">
          <a:xfrm>
            <a:off x="8024813" y="5216525"/>
            <a:ext cx="2520950" cy="1331913"/>
          </a:xfrm>
          <a:prstGeom prst="flowChartMagneticDisk">
            <a:avLst/>
          </a:prstGeom>
          <a:solidFill>
            <a:srgbClr val="F9E383">
              <a:alpha val="49803"/>
            </a:srgbClr>
          </a:solidFill>
          <a:ln w="444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1С:ЗКГУ</a:t>
            </a:r>
            <a:endParaRPr lang="ru-RU"/>
          </a:p>
          <a:p>
            <a:pPr algn="ctr">
              <a:lnSpc>
                <a:spcPct val="110000"/>
              </a:lnSpc>
              <a:spcBef>
                <a:spcPts val="800"/>
              </a:spcBef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СКУД</a:t>
            </a:r>
            <a:endParaRPr lang="ru-RU"/>
          </a:p>
        </p:txBody>
      </p:sp>
      <p:sp>
        <p:nvSpPr>
          <p:cNvPr id="72710" name="Google Shape;238;p33"/>
          <p:cNvSpPr>
            <a:spLocks noChangeArrowheads="1"/>
          </p:cNvSpPr>
          <p:nvPr/>
        </p:nvSpPr>
        <p:spPr bwMode="auto">
          <a:xfrm>
            <a:off x="4730750" y="5216525"/>
            <a:ext cx="2520950" cy="1331913"/>
          </a:xfrm>
          <a:prstGeom prst="flowChartMagneticDisk">
            <a:avLst/>
          </a:prstGeom>
          <a:solidFill>
            <a:srgbClr val="F9E383">
              <a:alpha val="49803"/>
            </a:srgbClr>
          </a:solidFill>
          <a:ln w="444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>
              <a:lnSpc>
                <a:spcPct val="110000"/>
              </a:lnSpc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1С:Университет</a:t>
            </a:r>
            <a:endParaRPr lang="ru-RU"/>
          </a:p>
        </p:txBody>
      </p:sp>
      <p:sp>
        <p:nvSpPr>
          <p:cNvPr id="72711" name="Google Shape;239;p33"/>
          <p:cNvSpPr>
            <a:spLocks noChangeArrowheads="1"/>
          </p:cNvSpPr>
          <p:nvPr/>
        </p:nvSpPr>
        <p:spPr bwMode="auto">
          <a:xfrm>
            <a:off x="1487488" y="1376363"/>
            <a:ext cx="2519362" cy="1331912"/>
          </a:xfrm>
          <a:prstGeom prst="flowChartMagneticDisk">
            <a:avLst/>
          </a:prstGeom>
          <a:solidFill>
            <a:srgbClr val="F9E383">
              <a:alpha val="49803"/>
            </a:srgbClr>
          </a:solidFill>
          <a:ln w="4445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lIns="91425" tIns="45700" rIns="91425" bIns="45700" anchor="ctr"/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1600"/>
              <a:buFont typeface="Arial" charset="0"/>
              <a:buNone/>
            </a:pPr>
            <a:r>
              <a:rPr lang="en-US" sz="1600" b="1"/>
              <a:t>Сайт</a:t>
            </a:r>
            <a:endParaRPr lang="ru-RU"/>
          </a:p>
        </p:txBody>
      </p:sp>
      <p:sp>
        <p:nvSpPr>
          <p:cNvPr id="72712" name="Google Shape;240;p33"/>
          <p:cNvSpPr txBox="1">
            <a:spLocks noChangeArrowheads="1"/>
          </p:cNvSpPr>
          <p:nvPr/>
        </p:nvSpPr>
        <p:spPr bwMode="auto">
          <a:xfrm>
            <a:off x="4843463" y="1700213"/>
            <a:ext cx="5575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Сервис: информирование </a:t>
            </a:r>
            <a:endParaRPr lang="ru-RU"/>
          </a:p>
          <a:p>
            <a:pPr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 b="1"/>
              <a:t>об изменениях в расписании</a:t>
            </a:r>
            <a:endParaRPr lang="ru-RU"/>
          </a:p>
        </p:txBody>
      </p:sp>
      <p:cxnSp>
        <p:nvCxnSpPr>
          <p:cNvPr id="72713" name="Google Shape;241;p33"/>
          <p:cNvCxnSpPr>
            <a:cxnSpLocks noChangeShapeType="1"/>
          </p:cNvCxnSpPr>
          <p:nvPr/>
        </p:nvCxnSpPr>
        <p:spPr bwMode="auto">
          <a:xfrm rot="10800000" flipH="1">
            <a:off x="5213350" y="2713038"/>
            <a:ext cx="19050" cy="927100"/>
          </a:xfrm>
          <a:prstGeom prst="straightConnector1">
            <a:avLst/>
          </a:prstGeom>
          <a:noFill/>
          <a:ln w="44450">
            <a:solidFill>
              <a:schemeClr val="tx2"/>
            </a:solidFill>
            <a:miter lim="800000"/>
            <a:headEnd/>
            <a:tailEnd type="stealth" w="med" len="med"/>
          </a:ln>
        </p:spPr>
      </p:cxnSp>
      <p:cxnSp>
        <p:nvCxnSpPr>
          <p:cNvPr id="72714" name="Google Shape;242;p33"/>
          <p:cNvCxnSpPr>
            <a:cxnSpLocks noChangeShapeType="1"/>
          </p:cNvCxnSpPr>
          <p:nvPr/>
        </p:nvCxnSpPr>
        <p:spPr bwMode="auto">
          <a:xfrm flipH="1">
            <a:off x="2693988" y="2708275"/>
            <a:ext cx="17462" cy="931863"/>
          </a:xfrm>
          <a:prstGeom prst="straightConnector1">
            <a:avLst/>
          </a:prstGeom>
          <a:noFill/>
          <a:ln w="4445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</p:cxnSp>
      <p:cxnSp>
        <p:nvCxnSpPr>
          <p:cNvPr id="72715" name="Google Shape;243;p33"/>
          <p:cNvCxnSpPr>
            <a:cxnSpLocks noChangeShapeType="1"/>
          </p:cNvCxnSpPr>
          <p:nvPr/>
        </p:nvCxnSpPr>
        <p:spPr bwMode="auto">
          <a:xfrm flipH="1">
            <a:off x="9318625" y="4321175"/>
            <a:ext cx="17463" cy="931863"/>
          </a:xfrm>
          <a:prstGeom prst="straightConnector1">
            <a:avLst/>
          </a:prstGeom>
          <a:noFill/>
          <a:ln w="4445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</p:cxnSp>
      <p:cxnSp>
        <p:nvCxnSpPr>
          <p:cNvPr id="72716" name="Google Shape;244;p33"/>
          <p:cNvCxnSpPr>
            <a:cxnSpLocks noChangeShapeType="1"/>
          </p:cNvCxnSpPr>
          <p:nvPr/>
        </p:nvCxnSpPr>
        <p:spPr bwMode="auto">
          <a:xfrm flipH="1">
            <a:off x="2693988" y="4292600"/>
            <a:ext cx="17462" cy="933450"/>
          </a:xfrm>
          <a:prstGeom prst="straightConnector1">
            <a:avLst/>
          </a:prstGeom>
          <a:noFill/>
          <a:ln w="44450">
            <a:solidFill>
              <a:schemeClr val="tx2"/>
            </a:solidFill>
            <a:miter lim="800000"/>
            <a:headEnd/>
            <a:tailEnd type="stealth" w="med" len="med"/>
          </a:ln>
        </p:spPr>
      </p:cxnSp>
      <p:cxnSp>
        <p:nvCxnSpPr>
          <p:cNvPr id="72717" name="Google Shape;245;p33"/>
          <p:cNvCxnSpPr>
            <a:cxnSpLocks noChangeShapeType="1"/>
          </p:cNvCxnSpPr>
          <p:nvPr/>
        </p:nvCxnSpPr>
        <p:spPr bwMode="auto">
          <a:xfrm flipH="1">
            <a:off x="5718175" y="4365625"/>
            <a:ext cx="17463" cy="931863"/>
          </a:xfrm>
          <a:prstGeom prst="straightConnector1">
            <a:avLst/>
          </a:prstGeom>
          <a:noFill/>
          <a:ln w="44450">
            <a:solidFill>
              <a:schemeClr val="tx1"/>
            </a:solidFill>
            <a:miter lim="800000"/>
            <a:headEnd type="stealth" w="med" len="med"/>
            <a:tailEnd type="stealth" w="med" len="med"/>
          </a:ln>
        </p:spPr>
      </p:cxnSp>
      <p:sp>
        <p:nvSpPr>
          <p:cNvPr id="72718" name="Google Shape;246;p33"/>
          <p:cNvSpPr txBox="1">
            <a:spLocks noChangeArrowheads="1"/>
          </p:cNvSpPr>
          <p:nvPr/>
        </p:nvSpPr>
        <p:spPr bwMode="auto">
          <a:xfrm>
            <a:off x="112791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C53CA6EB-76DC-44AE-ADE4-F16E60C906E2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40</a:t>
            </a:fld>
            <a:endParaRPr lang="ru-RU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Google Shape;303;p37" descr="C:\Users\alex\Desktop\Снимок2.PNG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5" y="1704975"/>
            <a:ext cx="10887075" cy="4975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5" name="Google Shape;304;p37"/>
          <p:cNvSpPr txBox="1">
            <a:spLocks noGrp="1"/>
          </p:cNvSpPr>
          <p:nvPr>
            <p:ph type="title" idx="4294967295"/>
          </p:nvPr>
        </p:nvSpPr>
        <p:spPr>
          <a:xfrm>
            <a:off x="1847850" y="44450"/>
            <a:ext cx="9456738" cy="1106488"/>
          </a:xfrm>
        </p:spPr>
        <p:txBody>
          <a:bodyPr/>
          <a:lstStyle/>
          <a:p>
            <a:pPr eaLnBrk="1" hangingPunct="1">
              <a:buClr>
                <a:srgbClr val="C00000"/>
              </a:buClr>
              <a:buSzPts val="2400"/>
            </a:pPr>
            <a:r>
              <a:rPr lang="en-US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Разработка специализированной </a:t>
            </a:r>
            <a:br>
              <a:rPr lang="en-US" sz="2400" smtClean="0">
                <a:solidFill>
                  <a:srgbClr val="C00000"/>
                </a:solidFill>
                <a:latin typeface="Arial" charset="0"/>
                <a:cs typeface="Arial" charset="0"/>
              </a:rPr>
            </a:br>
            <a:r>
              <a:rPr lang="en-US" sz="2400" smtClean="0">
                <a:solidFill>
                  <a:srgbClr val="C00000"/>
                </a:solidFill>
                <a:latin typeface="Arial" charset="0"/>
                <a:cs typeface="Arial" charset="0"/>
              </a:rPr>
              <a:t>печатной формы: </a:t>
            </a:r>
            <a:r>
              <a:rPr lang="en-US" sz="2400" b="1" smtClean="0">
                <a:solidFill>
                  <a:srgbClr val="0000FF"/>
                </a:solidFill>
                <a:latin typeface="Arial" charset="0"/>
                <a:cs typeface="Arial" charset="0"/>
              </a:rPr>
              <a:t>расписание группы на неделю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74756" name="Google Shape;305;p37"/>
          <p:cNvSpPr txBox="1">
            <a:spLocks noChangeArrowheads="1"/>
          </p:cNvSpPr>
          <p:nvPr/>
        </p:nvSpPr>
        <p:spPr bwMode="auto">
          <a:xfrm>
            <a:off x="112791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4E99BABC-FF10-438D-8E9E-4A68F9FB46D7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41</a:t>
            </a:fld>
            <a:endParaRPr lang="ru-RU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Google Shape;319;p39"/>
          <p:cNvSpPr txBox="1">
            <a:spLocks noGrp="1"/>
          </p:cNvSpPr>
          <p:nvPr>
            <p:ph type="title"/>
          </p:nvPr>
        </p:nvSpPr>
        <p:spPr>
          <a:xfrm>
            <a:off x="2063750" y="260350"/>
            <a:ext cx="9410700" cy="1081088"/>
          </a:xfrm>
        </p:spPr>
        <p:txBody>
          <a:bodyPr/>
          <a:lstStyle/>
          <a:p>
            <a:pPr eaLnBrk="1" hangingPunct="1">
              <a:spcBef>
                <a:spcPct val="0"/>
              </a:spcBef>
              <a:spcAft>
                <a:spcPct val="0"/>
              </a:spcAft>
              <a:buClr>
                <a:srgbClr val="FF0000"/>
              </a:buClr>
              <a:buSzPts val="2800"/>
              <a:buFont typeface="Poppins"/>
              <a:buNone/>
            </a:pPr>
            <a:r>
              <a:rPr lang="en-US" sz="2800" b="1" smtClean="0">
                <a:solidFill>
                  <a:srgbClr val="FF0000"/>
                </a:solidFill>
                <a:latin typeface="Poppins"/>
                <a:cs typeface="Arial" charset="0"/>
                <a:sym typeface="Poppins"/>
              </a:rPr>
              <a:t>Методические материалы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pic>
        <p:nvPicPr>
          <p:cNvPr id="76803" name="Google Shape;320;p39"/>
          <p:cNvPicPr preferRelativeResize="0">
            <a:picLocks noChangeAspect="1" noChangeArrowheads="1"/>
          </p:cNvPicPr>
          <p:nvPr/>
        </p:nvPicPr>
        <p:blipFill>
          <a:blip r:embed="rId3"/>
          <a:srcRect b="23010"/>
          <a:stretch>
            <a:fillRect/>
          </a:stretch>
        </p:blipFill>
        <p:spPr bwMode="auto">
          <a:xfrm>
            <a:off x="4935538" y="1976438"/>
            <a:ext cx="7056437" cy="2579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4" name="Google Shape;321;p39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625" y="3503613"/>
            <a:ext cx="4464050" cy="1398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6805" name="Google Shape;322;p39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6225" y="5013325"/>
            <a:ext cx="11755438" cy="904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6" name="Google Shape;323;p39"/>
          <p:cNvSpPr txBox="1">
            <a:spLocks noChangeArrowheads="1"/>
          </p:cNvSpPr>
          <p:nvPr/>
        </p:nvSpPr>
        <p:spPr bwMode="auto">
          <a:xfrm>
            <a:off x="11126788" y="62039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D72EEA1A-BD04-4BD3-89C8-571D192AAA69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42</a:t>
            </a:fld>
            <a:endParaRPr lang="ru-RU"/>
          </a:p>
        </p:txBody>
      </p:sp>
      <p:sp>
        <p:nvSpPr>
          <p:cNvPr id="76807" name="Google Shape;325;p39"/>
          <p:cNvSpPr txBox="1">
            <a:spLocks noChangeArrowheads="1"/>
          </p:cNvSpPr>
          <p:nvPr/>
        </p:nvSpPr>
        <p:spPr bwMode="auto">
          <a:xfrm>
            <a:off x="33338" y="6076950"/>
            <a:ext cx="7472362" cy="871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91425" rIns="91425" bIns="91425" anchor="ctr"/>
          <a:lstStyle/>
          <a:p>
            <a:pPr>
              <a:buClr>
                <a:srgbClr val="FF0000"/>
              </a:buClr>
              <a:buSzPts val="2800"/>
              <a:buFont typeface="Poppins"/>
              <a:buNone/>
            </a:pPr>
            <a:r>
              <a:rPr lang="en-US" sz="2100" b="1">
                <a:solidFill>
                  <a:srgbClr val="0000FF"/>
                </a:solidFill>
                <a:latin typeface="Poppins"/>
                <a:sym typeface="Poppins"/>
              </a:rPr>
              <a:t>Запуск: от простого к сложному</a:t>
            </a:r>
            <a:r>
              <a:rPr lang="en-US">
                <a:latin typeface="Poppins"/>
                <a:sym typeface="Poppins"/>
              </a:rPr>
              <a:t>.</a:t>
            </a:r>
            <a:endParaRPr lang="ru-RU">
              <a:latin typeface="Poppins"/>
              <a:sym typeface="Poppins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Google Shape;340;p41"/>
          <p:cNvSpPr txBox="1">
            <a:spLocks noGrp="1"/>
          </p:cNvSpPr>
          <p:nvPr>
            <p:ph type="body" idx="4294967295"/>
          </p:nvPr>
        </p:nvSpPr>
        <p:spPr>
          <a:xfrm>
            <a:off x="712788" y="3775075"/>
            <a:ext cx="6088062" cy="2693988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150000"/>
              </a:lnSpc>
              <a:buClr>
                <a:srgbClr val="CC0000"/>
              </a:buClr>
              <a:buSzPts val="2000"/>
              <a:buFont typeface="Poppins"/>
              <a:buNone/>
            </a:pPr>
            <a:r>
              <a:rPr lang="en-US" sz="2200" b="1" smtClean="0">
                <a:latin typeface="Poppins"/>
                <a:cs typeface="Arial" charset="0"/>
                <a:sym typeface="Poppins"/>
              </a:rPr>
              <a:t>    Линия консультаций</a:t>
            </a:r>
            <a:endParaRPr lang="ru-RU" sz="2200" b="1" smtClean="0">
              <a:latin typeface="Poppins"/>
              <a:cs typeface="Arial" charset="0"/>
              <a:sym typeface="Poppins"/>
            </a:endParaRPr>
          </a:p>
          <a:p>
            <a:pPr marL="1143000" lvl="2" indent="-266700" eaLnBrk="1" hangingPunct="1">
              <a:lnSpc>
                <a:spcPct val="150000"/>
              </a:lnSpc>
              <a:buClr>
                <a:srgbClr val="CC0000"/>
              </a:buClr>
              <a:buSzPts val="2200"/>
              <a:buFont typeface="Poppins"/>
              <a:buChar char="•"/>
            </a:pPr>
            <a:r>
              <a:rPr lang="en-US" sz="2200" smtClean="0">
                <a:latin typeface="Poppins"/>
                <a:cs typeface="Arial" charset="0"/>
                <a:sym typeface="Poppins"/>
              </a:rPr>
              <a:t>Разработчик: Большие числа ООО</a:t>
            </a:r>
            <a:endParaRPr lang="ru-RU" sz="2200" smtClean="0">
              <a:latin typeface="Poppins"/>
              <a:cs typeface="Arial" charset="0"/>
              <a:sym typeface="Poppins"/>
            </a:endParaRPr>
          </a:p>
          <a:p>
            <a:pPr marL="1143000" lvl="2" indent="-266700" eaLnBrk="1" hangingPunct="1">
              <a:lnSpc>
                <a:spcPct val="150000"/>
              </a:lnSpc>
              <a:buClr>
                <a:srgbClr val="CC0000"/>
              </a:buClr>
              <a:buSzPts val="2200"/>
              <a:buFont typeface="Poppins"/>
              <a:buChar char="•"/>
            </a:pPr>
            <a:r>
              <a:rPr lang="en-US" sz="2200" u="sng" smtClean="0">
                <a:solidFill>
                  <a:schemeClr val="hlink"/>
                </a:solidFill>
                <a:latin typeface="Poppins"/>
                <a:cs typeface="Arial" charset="0"/>
                <a:sym typeface="Poppins"/>
                <a:hlinkClick r:id="rId3"/>
              </a:rPr>
              <a:t>asr@largenumbers.ru</a:t>
            </a:r>
            <a:endParaRPr lang="ru-RU" sz="2200" smtClean="0">
              <a:latin typeface="Arial" charset="0"/>
              <a:cs typeface="Arial" charset="0"/>
            </a:endParaRPr>
          </a:p>
          <a:p>
            <a:pPr marL="1143000" lvl="2" indent="-266700" eaLnBrk="1" hangingPunct="1">
              <a:lnSpc>
                <a:spcPct val="150000"/>
              </a:lnSpc>
              <a:buClr>
                <a:srgbClr val="CC0000"/>
              </a:buClr>
              <a:buSzPts val="2200"/>
              <a:buFont typeface="Poppins"/>
              <a:buChar char="•"/>
            </a:pPr>
            <a:r>
              <a:rPr lang="en-US" sz="2200" smtClean="0">
                <a:latin typeface="Arial" charset="0"/>
                <a:cs typeface="Arial" charset="0"/>
              </a:rPr>
              <a:t>т</a:t>
            </a:r>
            <a:r>
              <a:rPr lang="en-US" sz="2200" smtClean="0">
                <a:latin typeface="Poppins"/>
                <a:cs typeface="Arial" charset="0"/>
                <a:sym typeface="Poppins"/>
              </a:rPr>
              <a:t>ел. (495) 005 24 96</a:t>
            </a:r>
            <a:endParaRPr lang="ru-RU" sz="2200" smtClean="0">
              <a:latin typeface="Arial" charset="0"/>
              <a:cs typeface="Arial" charset="0"/>
            </a:endParaRPr>
          </a:p>
          <a:p>
            <a:pPr eaLnBrk="1" hangingPunct="1">
              <a:spcBef>
                <a:spcPts val="438"/>
              </a:spcBef>
              <a:buClr>
                <a:srgbClr val="CC0000"/>
              </a:buClr>
              <a:buSzPts val="2200"/>
              <a:buFont typeface="Poppins"/>
              <a:buNone/>
            </a:pPr>
            <a:endParaRPr lang="ru-RU" sz="2200" smtClean="0">
              <a:latin typeface="Arial" charset="0"/>
              <a:cs typeface="Arial" charset="0"/>
            </a:endParaRPr>
          </a:p>
        </p:txBody>
      </p:sp>
      <p:sp>
        <p:nvSpPr>
          <p:cNvPr id="78851" name="Google Shape;341;p41"/>
          <p:cNvSpPr txBox="1">
            <a:spLocks noChangeArrowheads="1"/>
          </p:cNvSpPr>
          <p:nvPr/>
        </p:nvSpPr>
        <p:spPr bwMode="auto">
          <a:xfrm>
            <a:off x="966788" y="1554163"/>
            <a:ext cx="7000875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/>
              <a:t>1С:Автоматизированное составление расписания. Колледж</a:t>
            </a:r>
            <a:endParaRPr lang="ru-RU"/>
          </a:p>
          <a:p>
            <a:pPr>
              <a:buClr>
                <a:srgbClr val="000000"/>
              </a:buClr>
              <a:buSzPts val="1800"/>
              <a:buFont typeface="Arial" charset="0"/>
              <a:buNone/>
            </a:pPr>
            <a:r>
              <a:rPr lang="en-US" sz="1800" u="sng">
                <a:solidFill>
                  <a:schemeClr val="hlink"/>
                </a:solidFill>
                <a:hlinkClick r:id="rId4"/>
              </a:rPr>
              <a:t>https://solutions.1c.ru/catalog/asp_spo</a:t>
            </a:r>
            <a:endParaRPr lang="ru-RU" sz="1800" u="sng">
              <a:solidFill>
                <a:schemeClr val="hlink"/>
              </a:solidFill>
              <a:hlinkClick r:id="rId4"/>
            </a:endParaRPr>
          </a:p>
        </p:txBody>
      </p:sp>
      <p:sp>
        <p:nvSpPr>
          <p:cNvPr id="78852" name="Google Shape;342;p41"/>
          <p:cNvSpPr txBox="1">
            <a:spLocks noChangeArrowheads="1"/>
          </p:cNvSpPr>
          <p:nvPr/>
        </p:nvSpPr>
        <p:spPr bwMode="auto">
          <a:xfrm>
            <a:off x="112791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E5BD3425-F041-417C-9BCA-B8ED039CD520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43</a:t>
            </a:fld>
            <a:endParaRPr lang="ru-RU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Google Shape;105;p20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6838" y="1179513"/>
            <a:ext cx="815975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Google Shape;106;p20"/>
          <p:cNvSpPr txBox="1">
            <a:spLocks noChangeArrowheads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r">
              <a:buClr>
                <a:srgbClr val="5B0917"/>
              </a:buClr>
              <a:buSzPts val="1400"/>
              <a:buFont typeface="Arial" charset="0"/>
              <a:buNone/>
            </a:pPr>
            <a:fld id="{6C34E732-6190-471A-993C-ABA87C7DF1B2}" type="slidenum">
              <a:rPr lang="en-US" b="1">
                <a:solidFill>
                  <a:srgbClr val="5B0917"/>
                </a:solidFill>
              </a:rPr>
              <a:pPr algn="r">
                <a:buClr>
                  <a:srgbClr val="5B0917"/>
                </a:buClr>
                <a:buSzPts val="1400"/>
                <a:buFont typeface="Arial" charset="0"/>
                <a:buNone/>
              </a:pPr>
              <a:t>5</a:t>
            </a:fld>
            <a:endParaRPr lang="ru-RU"/>
          </a:p>
        </p:txBody>
      </p:sp>
      <p:sp>
        <p:nvSpPr>
          <p:cNvPr id="24580" name="Google Shape;107;p20"/>
          <p:cNvSpPr txBox="1">
            <a:spLocks noGrp="1"/>
          </p:cNvSpPr>
          <p:nvPr>
            <p:ph type="title" idx="4294967295"/>
          </p:nvPr>
        </p:nvSpPr>
        <p:spPr>
          <a:xfrm>
            <a:off x="1631950" y="115888"/>
            <a:ext cx="10274300" cy="1081087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ts val="2400"/>
              <a:buFont typeface="Poppins"/>
              <a:buNone/>
            </a:pPr>
            <a:r>
              <a:rPr lang="en-US" sz="2400" b="1" smtClean="0">
                <a:solidFill>
                  <a:srgbClr val="FF0000"/>
                </a:solidFill>
                <a:latin typeface="Poppins"/>
                <a:cs typeface="Arial" charset="0"/>
                <a:sym typeface="Poppins"/>
              </a:rPr>
              <a:t>Институт Проблем Управления </a:t>
            </a:r>
            <a:br>
              <a:rPr lang="en-US" sz="2400" b="1" smtClean="0">
                <a:solidFill>
                  <a:srgbClr val="FF0000"/>
                </a:solidFill>
                <a:latin typeface="Poppins"/>
                <a:cs typeface="Arial" charset="0"/>
                <a:sym typeface="Poppins"/>
              </a:rPr>
            </a:br>
            <a:r>
              <a:rPr lang="en-US" sz="2400" b="1" smtClean="0">
                <a:solidFill>
                  <a:srgbClr val="FF0000"/>
                </a:solidFill>
                <a:latin typeface="Poppins"/>
                <a:cs typeface="Arial" charset="0"/>
                <a:sym typeface="Poppins"/>
              </a:rPr>
              <a:t>им. В.А. Трапезникова. Лаборатория №68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pic>
        <p:nvPicPr>
          <p:cNvPr id="24581" name="Google Shape;108;p20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463" y="2635250"/>
            <a:ext cx="1677987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2" name="Google Shape;109;p20"/>
          <p:cNvPicPr preferRelativeResize="0"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14388" y="3716338"/>
            <a:ext cx="2392362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3" name="Google Shape;110;p20"/>
          <p:cNvSpPr txBox="1">
            <a:spLocks noChangeArrowheads="1"/>
          </p:cNvSpPr>
          <p:nvPr/>
        </p:nvSpPr>
        <p:spPr bwMode="auto">
          <a:xfrm>
            <a:off x="692150" y="1771650"/>
            <a:ext cx="27225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Механические и </a:t>
            </a:r>
            <a:endParaRPr lang="ru-RU"/>
          </a:p>
          <a:p>
            <a:pPr algn="ctr">
              <a:lnSpc>
                <a:spcPct val="110000"/>
              </a:lnSpc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технические системы</a:t>
            </a:r>
            <a:endParaRPr lang="ru-RU"/>
          </a:p>
        </p:txBody>
      </p:sp>
      <p:sp>
        <p:nvSpPr>
          <p:cNvPr id="24584" name="Google Shape;111;p20"/>
          <p:cNvSpPr txBox="1">
            <a:spLocks noChangeArrowheads="1"/>
          </p:cNvSpPr>
          <p:nvPr/>
        </p:nvSpPr>
        <p:spPr bwMode="auto">
          <a:xfrm>
            <a:off x="3983038" y="1784350"/>
            <a:ext cx="501491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Организационно-технические </a:t>
            </a:r>
            <a:endParaRPr lang="ru-RU"/>
          </a:p>
          <a:p>
            <a:pPr algn="ctr">
              <a:lnSpc>
                <a:spcPct val="110000"/>
              </a:lnSpc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 и информационные  системы</a:t>
            </a:r>
            <a:endParaRPr lang="ru-RU"/>
          </a:p>
        </p:txBody>
      </p:sp>
      <p:pic>
        <p:nvPicPr>
          <p:cNvPr id="24585" name="Google Shape;112;p20"/>
          <p:cNvPicPr preferRelativeResize="0"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232400" y="4230688"/>
            <a:ext cx="254476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6" name="Google Shape;113;p20"/>
          <p:cNvPicPr preferRelativeResize="0"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9745663" y="2603500"/>
            <a:ext cx="2206625" cy="1452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7" name="Google Shape;114;p20"/>
          <p:cNvSpPr txBox="1">
            <a:spLocks noChangeArrowheads="1"/>
          </p:cNvSpPr>
          <p:nvPr/>
        </p:nvSpPr>
        <p:spPr bwMode="auto">
          <a:xfrm>
            <a:off x="9551988" y="2165350"/>
            <a:ext cx="2400300" cy="427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algn="ctr">
              <a:lnSpc>
                <a:spcPct val="110000"/>
              </a:lnSpc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Прочие системы</a:t>
            </a:r>
            <a:endParaRPr lang="ru-RU"/>
          </a:p>
        </p:txBody>
      </p:sp>
      <p:pic>
        <p:nvPicPr>
          <p:cNvPr id="24588" name="Google Shape;115;p20"/>
          <p:cNvPicPr preferRelativeResize="0"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225088" y="4154488"/>
            <a:ext cx="1247775" cy="136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9" name="Google Shape;116;p20"/>
          <p:cNvSpPr txBox="1">
            <a:spLocks noChangeArrowheads="1"/>
          </p:cNvSpPr>
          <p:nvPr/>
        </p:nvSpPr>
        <p:spPr bwMode="auto">
          <a:xfrm>
            <a:off x="144463" y="5516563"/>
            <a:ext cx="117125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110000"/>
              </a:lnSpc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Лаборатория №68 «Теории расписаний и дискретной математики»:</a:t>
            </a:r>
            <a:endParaRPr lang="ru-RU"/>
          </a:p>
          <a:p>
            <a:pPr>
              <a:lnSpc>
                <a:spcPct val="110000"/>
              </a:lnSpc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информационные системы с математической составляющей (в т.ч. на платформе 1С). </a:t>
            </a:r>
            <a:endParaRPr lang="ru-RU"/>
          </a:p>
        </p:txBody>
      </p:sp>
      <p:pic>
        <p:nvPicPr>
          <p:cNvPr id="24590" name="Google Shape;117;p20"/>
          <p:cNvPicPr preferRelativeResize="0"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968500" y="2635250"/>
            <a:ext cx="1752600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91" name="Google Shape;118;p20"/>
          <p:cNvPicPr preferRelativeResize="0"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5232400" y="2717800"/>
            <a:ext cx="2495550" cy="139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92" name="Google Shape;119;p20"/>
          <p:cNvSpPr txBox="1">
            <a:spLocks noChangeArrowheads="1"/>
          </p:cNvSpPr>
          <p:nvPr/>
        </p:nvSpPr>
        <p:spPr bwMode="auto">
          <a:xfrm>
            <a:off x="1008063" y="1258888"/>
            <a:ext cx="7270750" cy="427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lnSpc>
                <a:spcPct val="110000"/>
              </a:lnSpc>
              <a:buClr>
                <a:srgbClr val="000000"/>
              </a:buClr>
              <a:buSzPts val="2000"/>
              <a:buFont typeface="Arial" charset="0"/>
              <a:buNone/>
            </a:pPr>
            <a:r>
              <a:rPr lang="en-US" sz="2000"/>
              <a:t>Институт Проблем Управления им. В.А. Трапезникова РАН.</a:t>
            </a:r>
            <a:endParaRPr lang="ru-RU"/>
          </a:p>
        </p:txBody>
      </p:sp>
      <p:sp>
        <p:nvSpPr>
          <p:cNvPr id="24593" name="Google Shape;120;p20"/>
          <p:cNvSpPr txBox="1">
            <a:spLocks noChangeArrowheads="1"/>
          </p:cNvSpPr>
          <p:nvPr/>
        </p:nvSpPr>
        <p:spPr bwMode="auto">
          <a:xfrm>
            <a:off x="115077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7276499B-DEC3-4D79-8AB2-1D7E44E006C5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5</a:t>
            </a:fld>
            <a:endParaRPr lang="ru-RU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Google Shape;126;p21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9200" y="2314575"/>
            <a:ext cx="9374188" cy="2544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Google Shape;127;p21"/>
          <p:cNvPicPr preferRelativeResize="0"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8000" y="5305425"/>
            <a:ext cx="11023600" cy="146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628" name="Google Shape;128;p21"/>
          <p:cNvSpPr txBox="1">
            <a:spLocks noChangeArrowheads="1"/>
          </p:cNvSpPr>
          <p:nvPr/>
        </p:nvSpPr>
        <p:spPr bwMode="auto">
          <a:xfrm>
            <a:off x="1703388" y="400050"/>
            <a:ext cx="9358312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FF0000"/>
              </a:buClr>
              <a:buSzPts val="2200"/>
              <a:buFont typeface="Poppins"/>
              <a:buNone/>
            </a:pPr>
            <a:r>
              <a:rPr lang="en-US" sz="2200" b="1">
                <a:solidFill>
                  <a:srgbClr val="FF0000"/>
                </a:solidFill>
                <a:latin typeface="Poppins"/>
                <a:sym typeface="Poppins"/>
              </a:rPr>
              <a:t>Линейка программ</a:t>
            </a:r>
            <a:endParaRPr lang="ru-RU"/>
          </a:p>
          <a:p>
            <a:pPr>
              <a:buClr>
                <a:srgbClr val="FF0000"/>
              </a:buClr>
              <a:buSzPts val="2200"/>
              <a:buFont typeface="Poppins"/>
              <a:buNone/>
            </a:pPr>
            <a:r>
              <a:rPr lang="en-US" sz="2200" b="1">
                <a:solidFill>
                  <a:srgbClr val="FF0000"/>
                </a:solidFill>
                <a:latin typeface="Poppins"/>
                <a:sym typeface="Poppins"/>
              </a:rPr>
              <a:t>1С:Автоматизированное составление  расписания. </a:t>
            </a:r>
            <a:endParaRPr lang="ru-RU"/>
          </a:p>
          <a:p>
            <a:pPr>
              <a:buClr>
                <a:srgbClr val="FF0000"/>
              </a:buClr>
              <a:buSzPts val="2200"/>
              <a:buFont typeface="Poppins"/>
              <a:buNone/>
            </a:pPr>
            <a:r>
              <a:rPr lang="en-US" sz="2200" b="1">
                <a:solidFill>
                  <a:srgbClr val="FF0000"/>
                </a:solidFill>
                <a:latin typeface="Poppins"/>
                <a:sym typeface="Poppins"/>
              </a:rPr>
              <a:t>Университет / Колледж / </a:t>
            </a:r>
            <a:r>
              <a:rPr lang="en-US" sz="2200" b="1">
                <a:solidFill>
                  <a:srgbClr val="FF0000"/>
                </a:solidFill>
              </a:rPr>
              <a:t>Школа</a:t>
            </a:r>
            <a:endParaRPr lang="ru-RU"/>
          </a:p>
        </p:txBody>
      </p:sp>
      <p:sp>
        <p:nvSpPr>
          <p:cNvPr id="26629" name="Google Shape;129;p21"/>
          <p:cNvSpPr txBox="1">
            <a:spLocks noChangeArrowheads="1"/>
          </p:cNvSpPr>
          <p:nvPr/>
        </p:nvSpPr>
        <p:spPr bwMode="auto">
          <a:xfrm>
            <a:off x="11431588" y="57467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E0B8F32A-7E2F-4290-96A8-8E0145695A33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6</a:t>
            </a:fld>
            <a:endParaRPr lang="ru-RU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Google Shape;135;p22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7788" y="3652838"/>
            <a:ext cx="8304212" cy="3205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5" name="Google Shape;136;p22"/>
          <p:cNvSpPr txBox="1">
            <a:spLocks noChangeArrowheads="1"/>
          </p:cNvSpPr>
          <p:nvPr/>
        </p:nvSpPr>
        <p:spPr bwMode="auto">
          <a:xfrm>
            <a:off x="338138" y="1665288"/>
            <a:ext cx="11760200" cy="188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 marL="342900" indent="-342900">
              <a:lnSpc>
                <a:spcPct val="110000"/>
              </a:lnSpc>
              <a:buClr>
                <a:srgbClr val="292929"/>
              </a:buClr>
              <a:buSzPts val="2000"/>
              <a:buFont typeface="Arial" charset="0"/>
              <a:buChar char="•"/>
            </a:pPr>
            <a:r>
              <a:rPr lang="en-US" sz="2000" b="1">
                <a:solidFill>
                  <a:srgbClr val="292929"/>
                </a:solidFill>
              </a:rPr>
              <a:t>систематизировать процесс составления расписания; </a:t>
            </a:r>
            <a:endParaRPr lang="ru-RU"/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Clr>
                <a:srgbClr val="292929"/>
              </a:buClr>
              <a:buSzPts val="2000"/>
              <a:buFont typeface="Arial" charset="0"/>
              <a:buChar char="•"/>
            </a:pPr>
            <a:r>
              <a:rPr lang="en-US" sz="2000" b="1">
                <a:solidFill>
                  <a:srgbClr val="292929"/>
                </a:solidFill>
              </a:rPr>
              <a:t>упростить и ускорить процесс; </a:t>
            </a:r>
            <a:endParaRPr lang="ru-RU"/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Clr>
                <a:srgbClr val="292929"/>
              </a:buClr>
              <a:buSzPts val="2000"/>
              <a:buFont typeface="Arial" charset="0"/>
              <a:buChar char="•"/>
            </a:pPr>
            <a:r>
              <a:rPr lang="en-US" sz="2000" b="1">
                <a:solidFill>
                  <a:srgbClr val="292929"/>
                </a:solidFill>
              </a:rPr>
              <a:t>строить качественные расписания;</a:t>
            </a:r>
            <a:endParaRPr lang="ru-RU"/>
          </a:p>
          <a:p>
            <a:pPr marL="342900" indent="-342900">
              <a:lnSpc>
                <a:spcPct val="110000"/>
              </a:lnSpc>
              <a:spcBef>
                <a:spcPts val="1000"/>
              </a:spcBef>
              <a:buClr>
                <a:srgbClr val="292929"/>
              </a:buClr>
              <a:buSzPts val="2000"/>
              <a:buFont typeface="Arial" charset="0"/>
              <a:buChar char="•"/>
            </a:pPr>
            <a:r>
              <a:rPr lang="en-US" sz="2000" b="1">
                <a:solidFill>
                  <a:srgbClr val="292929"/>
                </a:solidFill>
              </a:rPr>
              <a:t>эффективно использовать аудиторный фонд. </a:t>
            </a:r>
            <a:endParaRPr lang="ru-RU"/>
          </a:p>
        </p:txBody>
      </p:sp>
      <p:sp>
        <p:nvSpPr>
          <p:cNvPr id="28676" name="Google Shape;137;p22"/>
          <p:cNvSpPr txBox="1">
            <a:spLocks noChangeArrowheads="1"/>
          </p:cNvSpPr>
          <p:nvPr/>
        </p:nvSpPr>
        <p:spPr bwMode="auto">
          <a:xfrm>
            <a:off x="1631950" y="400050"/>
            <a:ext cx="9356725" cy="94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 anchor="ctr"/>
          <a:lstStyle/>
          <a:p>
            <a:pPr>
              <a:buClr>
                <a:srgbClr val="FF0000"/>
              </a:buClr>
              <a:buSzPts val="2200"/>
              <a:buFont typeface="Poppins"/>
              <a:buNone/>
            </a:pPr>
            <a:r>
              <a:rPr lang="en-US" sz="2200" b="1">
                <a:solidFill>
                  <a:srgbClr val="FF0000"/>
                </a:solidFill>
                <a:latin typeface="Poppins"/>
                <a:sym typeface="Poppins"/>
              </a:rPr>
              <a:t>1С:Автоматизированное составление  расписания. </a:t>
            </a:r>
            <a:br>
              <a:rPr lang="en-US" sz="2200" b="1">
                <a:solidFill>
                  <a:srgbClr val="FF0000"/>
                </a:solidFill>
                <a:latin typeface="Poppins"/>
                <a:sym typeface="Poppins"/>
              </a:rPr>
            </a:br>
            <a:r>
              <a:rPr lang="en-US" sz="2200" b="1">
                <a:solidFill>
                  <a:srgbClr val="FF0000"/>
                </a:solidFill>
                <a:latin typeface="Poppins"/>
                <a:sym typeface="Poppins"/>
              </a:rPr>
              <a:t>Программы позволяют</a:t>
            </a:r>
            <a:endParaRPr lang="ru-RU"/>
          </a:p>
        </p:txBody>
      </p:sp>
      <p:sp>
        <p:nvSpPr>
          <p:cNvPr id="28677" name="Google Shape;138;p22"/>
          <p:cNvSpPr txBox="1">
            <a:spLocks noChangeArrowheads="1"/>
          </p:cNvSpPr>
          <p:nvPr/>
        </p:nvSpPr>
        <p:spPr bwMode="auto">
          <a:xfrm>
            <a:off x="11583988" y="6356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A1C08B20-17C4-4E4D-A531-E0174DB81B06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7</a:t>
            </a:fld>
            <a:endParaRPr lang="ru-RU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Google Shape;144;p23"/>
          <p:cNvSpPr txBox="1">
            <a:spLocks noGrp="1"/>
          </p:cNvSpPr>
          <p:nvPr>
            <p:ph type="body" idx="4294967295"/>
          </p:nvPr>
        </p:nvSpPr>
        <p:spPr>
          <a:xfrm>
            <a:off x="287338" y="1844675"/>
            <a:ext cx="11522075" cy="3168650"/>
          </a:xfrm>
        </p:spPr>
        <p:txBody>
          <a:bodyPr/>
          <a:lstStyle/>
          <a:p>
            <a:pPr eaLnBrk="1" hangingPunct="1">
              <a:buClr>
                <a:srgbClr val="CC0000"/>
              </a:buClr>
              <a:buSzPts val="2000"/>
              <a:buFont typeface="Poppins"/>
              <a:buNone/>
            </a:pPr>
            <a:r>
              <a:rPr lang="en-US" sz="2000" b="1" smtClean="0">
                <a:solidFill>
                  <a:srgbClr val="3333FF"/>
                </a:solidFill>
                <a:latin typeface="Poppins"/>
                <a:cs typeface="Arial" charset="0"/>
                <a:sym typeface="Poppins"/>
              </a:rPr>
              <a:t>Выгоды для </a:t>
            </a:r>
            <a:r>
              <a:rPr lang="en-US" sz="2000" b="1" smtClean="0">
                <a:solidFill>
                  <a:srgbClr val="3333FF"/>
                </a:solidFill>
                <a:latin typeface="Arial" charset="0"/>
                <a:cs typeface="Arial" charset="0"/>
              </a:rPr>
              <a:t>руководства: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Char char="•"/>
            </a:pPr>
            <a:r>
              <a:rPr lang="en-US" sz="2000" smtClean="0">
                <a:latin typeface="Poppins"/>
                <a:cs typeface="Arial" charset="0"/>
                <a:sym typeface="Poppins"/>
              </a:rPr>
              <a:t>качественное расписание (нет окон, учтены ограничения/пожелания)</a:t>
            </a:r>
            <a:r>
              <a:rPr lang="en-US" sz="2000" smtClean="0">
                <a:latin typeface="Arial" charset="0"/>
                <a:cs typeface="Arial" charset="0"/>
              </a:rPr>
              <a:t>;</a:t>
            </a:r>
            <a:r>
              <a:rPr lang="en-US" sz="2000" smtClean="0">
                <a:latin typeface="Poppins"/>
                <a:cs typeface="Arial" charset="0"/>
                <a:sym typeface="Poppins"/>
              </a:rPr>
              <a:t> </a:t>
            </a:r>
            <a:endParaRPr lang="ru-RU" sz="18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Char char="•"/>
            </a:pPr>
            <a:r>
              <a:rPr lang="en-US" sz="2000" smtClean="0">
                <a:latin typeface="Poppins"/>
                <a:cs typeface="Arial" charset="0"/>
                <a:sym typeface="Poppins"/>
              </a:rPr>
              <a:t>оптимизирована загрузка помещений</a:t>
            </a:r>
            <a:r>
              <a:rPr lang="en-US" sz="2000" smtClean="0">
                <a:latin typeface="Arial" charset="0"/>
                <a:cs typeface="Arial" charset="0"/>
              </a:rPr>
              <a:t>;</a:t>
            </a:r>
            <a:endParaRPr lang="ru-RU" sz="18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Char char="•"/>
            </a:pPr>
            <a:r>
              <a:rPr lang="en-US" sz="2000" smtClean="0">
                <a:latin typeface="Poppins"/>
                <a:cs typeface="Arial" charset="0"/>
                <a:sym typeface="Poppins"/>
              </a:rPr>
              <a:t>нет незаменимого диспетчера</a:t>
            </a:r>
            <a:r>
              <a:rPr lang="en-US" sz="2000" smtClean="0">
                <a:latin typeface="Arial" charset="0"/>
                <a:cs typeface="Arial" charset="0"/>
              </a:rPr>
              <a:t>.</a:t>
            </a:r>
            <a:endParaRPr lang="ru-RU" sz="1800" smtClean="0">
              <a:latin typeface="Poppins"/>
              <a:cs typeface="Arial" charset="0"/>
              <a:sym typeface="Poppins"/>
            </a:endParaRPr>
          </a:p>
          <a:p>
            <a:pPr eaLnBrk="1" hangingPunct="1"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None/>
            </a:pP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eaLnBrk="1" hangingPunct="1"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None/>
            </a:pPr>
            <a:r>
              <a:rPr lang="en-US" sz="2000" b="1" smtClean="0">
                <a:solidFill>
                  <a:srgbClr val="3333FF"/>
                </a:solidFill>
                <a:latin typeface="Poppins"/>
                <a:cs typeface="Arial" charset="0"/>
                <a:sym typeface="Poppins"/>
              </a:rPr>
              <a:t>Выгоды для диспетчера 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spcBef>
                <a:spcPts val="400"/>
              </a:spcBef>
              <a:buClr>
                <a:srgbClr val="CC0000"/>
              </a:buClr>
              <a:buSzPts val="2000"/>
              <a:buFont typeface="Arial" charset="0"/>
              <a:buChar char="•"/>
            </a:pPr>
            <a:r>
              <a:rPr lang="en-US" sz="2000" smtClean="0">
                <a:latin typeface="Poppins"/>
                <a:cs typeface="Arial" charset="0"/>
                <a:sym typeface="Poppins"/>
              </a:rPr>
              <a:t>уменьшение времени составления расписания в 6-10 раз;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marL="742950" lvl="1" indent="-285750" eaLnBrk="1" hangingPunct="1">
              <a:spcBef>
                <a:spcPts val="400"/>
              </a:spcBef>
              <a:buClr>
                <a:srgbClr val="CC0000"/>
              </a:buClr>
              <a:buSzPts val="2000"/>
              <a:buFont typeface="Arial" charset="0"/>
              <a:buChar char="•"/>
            </a:pPr>
            <a:r>
              <a:rPr lang="en-US" sz="2000" smtClean="0">
                <a:latin typeface="Poppins"/>
                <a:cs typeface="Arial" charset="0"/>
                <a:sym typeface="Poppins"/>
              </a:rPr>
              <a:t>уменьшение времени поиска замены, до 15 раз.</a:t>
            </a:r>
            <a:endParaRPr lang="ru-RU" sz="2000" smtClean="0">
              <a:latin typeface="Poppins"/>
              <a:cs typeface="Arial" charset="0"/>
              <a:sym typeface="Poppins"/>
            </a:endParaRPr>
          </a:p>
          <a:p>
            <a:pPr eaLnBrk="1" hangingPunct="1">
              <a:spcBef>
                <a:spcPts val="400"/>
              </a:spcBef>
              <a:buClr>
                <a:srgbClr val="CC0000"/>
              </a:buClr>
              <a:buSzPts val="2000"/>
              <a:buFont typeface="Poppins"/>
              <a:buNone/>
            </a:pPr>
            <a:endParaRPr lang="ru-RU" sz="20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30723" name="Google Shape;145;p23"/>
          <p:cNvSpPr txBox="1">
            <a:spLocks noGrp="1"/>
          </p:cNvSpPr>
          <p:nvPr>
            <p:ph type="title" idx="4294967295"/>
          </p:nvPr>
        </p:nvSpPr>
        <p:spPr>
          <a:xfrm>
            <a:off x="1595438" y="314325"/>
            <a:ext cx="9456737" cy="1106488"/>
          </a:xfrm>
        </p:spPr>
        <p:txBody>
          <a:bodyPr/>
          <a:lstStyle/>
          <a:p>
            <a:pPr eaLnBrk="1" hangingPunct="1">
              <a:buClr>
                <a:srgbClr val="FF0000"/>
              </a:buClr>
              <a:buSzPts val="2200"/>
              <a:buFont typeface="Poppins"/>
              <a:buNone/>
            </a:pPr>
            <a:r>
              <a:rPr lang="en-US" sz="2200" b="1" smtClean="0">
                <a:solidFill>
                  <a:srgbClr val="FF0000"/>
                </a:solidFill>
                <a:latin typeface="Poppins"/>
                <a:cs typeface="Arial" charset="0"/>
                <a:sym typeface="Poppins"/>
              </a:rPr>
              <a:t>1С:Автоматизированное составление  расписания</a:t>
            </a:r>
            <a:br>
              <a:rPr lang="en-US" sz="2200" b="1" smtClean="0">
                <a:solidFill>
                  <a:srgbClr val="FF0000"/>
                </a:solidFill>
                <a:latin typeface="Poppins"/>
                <a:cs typeface="Arial" charset="0"/>
                <a:sym typeface="Poppins"/>
              </a:rPr>
            </a:br>
            <a:r>
              <a:rPr lang="en-US" sz="2200" b="1" smtClean="0">
                <a:solidFill>
                  <a:srgbClr val="FF0000"/>
                </a:solidFill>
                <a:latin typeface="Poppins"/>
                <a:cs typeface="Arial" charset="0"/>
                <a:sym typeface="Poppins"/>
              </a:rPr>
              <a:t>Полезность</a:t>
            </a:r>
            <a:endParaRPr lang="ru-RU" sz="2800" smtClean="0">
              <a:latin typeface="Poppins"/>
              <a:cs typeface="Arial" charset="0"/>
              <a:sym typeface="Poppins"/>
            </a:endParaRPr>
          </a:p>
        </p:txBody>
      </p:sp>
      <p:sp>
        <p:nvSpPr>
          <p:cNvPr id="30724" name="Google Shape;149;p23"/>
          <p:cNvSpPr txBox="1">
            <a:spLocks noChangeArrowheads="1"/>
          </p:cNvSpPr>
          <p:nvPr/>
        </p:nvSpPr>
        <p:spPr bwMode="auto">
          <a:xfrm>
            <a:off x="11279188" y="5975350"/>
            <a:ext cx="7620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1425" tIns="45700" rIns="91425" bIns="45700"/>
          <a:lstStyle/>
          <a:p>
            <a:pPr>
              <a:buClr>
                <a:srgbClr val="292929"/>
              </a:buClr>
              <a:buSzPts val="1400"/>
              <a:buFont typeface="Arial" charset="0"/>
              <a:buNone/>
            </a:pPr>
            <a:fld id="{4E84F7C3-3CBE-4455-98CF-E211CE4C2228}" type="slidenum">
              <a:rPr lang="en-US" b="1">
                <a:solidFill>
                  <a:srgbClr val="292929"/>
                </a:solidFill>
              </a:rPr>
              <a:pPr>
                <a:buClr>
                  <a:srgbClr val="292929"/>
                </a:buClr>
                <a:buSzPts val="1400"/>
                <a:buFont typeface="Arial" charset="0"/>
                <a:buNone/>
              </a:pPr>
              <a:t>8</a:t>
            </a:fld>
            <a:endParaRPr lang="ru-RU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6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9138" y="1268413"/>
            <a:ext cx="10582275" cy="5084762"/>
          </a:xfrm>
          <a:prstGeom prst="rect">
            <a:avLst/>
          </a:prstGeom>
          <a:noFill/>
          <a:ln w="44450" algn="ctr">
            <a:noFill/>
            <a:miter lim="800000"/>
            <a:headEnd/>
            <a:tailEnd/>
          </a:ln>
        </p:spPr>
      </p:pic>
      <p:sp>
        <p:nvSpPr>
          <p:cNvPr id="32770" name="Номер слайда 3"/>
          <p:cNvSpPr txBox="1">
            <a:spLocks noGrp="1"/>
          </p:cNvSpPr>
          <p:nvPr/>
        </p:nvSpPr>
        <p:spPr bwMode="auto">
          <a:xfrm>
            <a:off x="10991850" y="6597650"/>
            <a:ext cx="1022350" cy="260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/>
            <a:fld id="{6D670D04-9FBF-4E73-8774-C993E36DBB6E}" type="slidenum">
              <a:rPr lang="ru-RU" b="1">
                <a:solidFill>
                  <a:srgbClr val="5B0917"/>
                </a:solidFill>
              </a:rPr>
              <a:pPr algn="r"/>
              <a:t>9</a:t>
            </a:fld>
            <a:endParaRPr lang="ru-RU" b="1">
              <a:solidFill>
                <a:srgbClr val="5B091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Специальное оформление">
  <a:themeElements>
    <a:clrScheme name="Специальное оформление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1113</Words>
  <PresentationFormat>Произвольный</PresentationFormat>
  <Paragraphs>262</Paragraphs>
  <Slides>43</Slides>
  <Notes>20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3</vt:i4>
      </vt:variant>
      <vt:variant>
        <vt:lpstr>Заголовки слайдов</vt:lpstr>
      </vt:variant>
      <vt:variant>
        <vt:i4>43</vt:i4>
      </vt:variant>
    </vt:vector>
  </HeadingPairs>
  <TitlesOfParts>
    <vt:vector size="49" baseType="lpstr">
      <vt:lpstr>Arial</vt:lpstr>
      <vt:lpstr>Poppins</vt:lpstr>
      <vt:lpstr>Times New Roman</vt:lpstr>
      <vt:lpstr>1_Специальное оформление</vt:lpstr>
      <vt:lpstr>Специальное оформление</vt:lpstr>
      <vt:lpstr>Специальное оформление</vt:lpstr>
      <vt:lpstr>Слайд 1</vt:lpstr>
      <vt:lpstr>Слайд 2</vt:lpstr>
      <vt:lpstr>Слайд 3</vt:lpstr>
      <vt:lpstr>Индивидуальные особенности:</vt:lpstr>
      <vt:lpstr>Институт Проблем Управления  им. В.А. Трапезникова. Лаборатория №68</vt:lpstr>
      <vt:lpstr>Слайд 6</vt:lpstr>
      <vt:lpstr>Слайд 7</vt:lpstr>
      <vt:lpstr>1С:Автоматизированное составление  расписания Полезность</vt:lpstr>
      <vt:lpstr>Слайд 9</vt:lpstr>
      <vt:lpstr>Шаг 1. Заполнение справочников</vt:lpstr>
      <vt:lpstr>Группы</vt:lpstr>
      <vt:lpstr>Группы График Учебно-производственного процесса </vt:lpstr>
      <vt:lpstr>Помещения</vt:lpstr>
      <vt:lpstr>Преподаватели</vt:lpstr>
      <vt:lpstr>Шаг 2. Ввод учебного плана с распределенной нагрузкой Сценарий планирования</vt:lpstr>
      <vt:lpstr>Шаг 2. Ввод учебного плана с распределенной нагрузкой</vt:lpstr>
      <vt:lpstr>Шаг 2. Ввод учебного плана с распределенной нагрузкой</vt:lpstr>
      <vt:lpstr>Шаг 2. Карточка занятия</vt:lpstr>
      <vt:lpstr>Шаг 2. Карточка занятия</vt:lpstr>
      <vt:lpstr>Слайд 20</vt:lpstr>
      <vt:lpstr>Шаг 3. Ввод предпочтений преподавателей / групп / помещений</vt:lpstr>
      <vt:lpstr>Шаг 3. Ввод предпочтений преподавателей / групп / помещений</vt:lpstr>
      <vt:lpstr>Шаг 4. Составление учебного расписания</vt:lpstr>
      <vt:lpstr>Шаг 4. Составление учебного расписания По помещениям</vt:lpstr>
      <vt:lpstr>Шаг 4. Составление учебного расписания  По участникам</vt:lpstr>
      <vt:lpstr>Шаг 4. Составление расписания Режим Без фиксированной сетки звонков</vt:lpstr>
      <vt:lpstr>Шаг 4. Составление учебного расписания</vt:lpstr>
      <vt:lpstr>Шаг 4. Составление учебного расписания  Управляемая форма</vt:lpstr>
      <vt:lpstr>Шаг 4. Составление учебного расписания  Управляемая форма</vt:lpstr>
      <vt:lpstr>Шаг 4. Составление учебного расписания </vt:lpstr>
      <vt:lpstr>Дополнительные возможности</vt:lpstr>
      <vt:lpstr>Статистика использования помещений</vt:lpstr>
      <vt:lpstr>Отчет о проведенных занятиях</vt:lpstr>
      <vt:lpstr>Слайд 34</vt:lpstr>
      <vt:lpstr>Последовательность ввода данных  в «1С:Колледж»,  необходимых для  составления расписания</vt:lpstr>
      <vt:lpstr>«Обратная связь»:  изменение исходных данных  по организации учебного процесса.</vt:lpstr>
      <vt:lpstr>Нормализация данных.</vt:lpstr>
      <vt:lpstr>Слайд 38</vt:lpstr>
      <vt:lpstr>Разработка специализированной  печатной формы</vt:lpstr>
      <vt:lpstr>Интеграционные работы</vt:lpstr>
      <vt:lpstr>Разработка специализированной  печатной формы: расписание группы на неделю</vt:lpstr>
      <vt:lpstr>Методические материалы</vt:lpstr>
      <vt:lpstr>Слайд 43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Rodyukov_A</cp:lastModifiedBy>
  <cp:revision>6</cp:revision>
  <dcterms:modified xsi:type="dcterms:W3CDTF">2022-03-22T15:54:58Z</dcterms:modified>
</cp:coreProperties>
</file>