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0" r:id="rId2"/>
    <p:sldId id="460" r:id="rId3"/>
    <p:sldId id="492" r:id="rId4"/>
    <p:sldId id="493" r:id="rId5"/>
    <p:sldId id="494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431" r:id="rId18"/>
    <p:sldId id="470" r:id="rId19"/>
    <p:sldId id="518" r:id="rId20"/>
    <p:sldId id="453" r:id="rId21"/>
    <p:sldId id="469" r:id="rId22"/>
    <p:sldId id="517" r:id="rId23"/>
    <p:sldId id="464" r:id="rId24"/>
    <p:sldId id="465" r:id="rId25"/>
    <p:sldId id="466" r:id="rId26"/>
    <p:sldId id="467" r:id="rId27"/>
    <p:sldId id="468" r:id="rId28"/>
    <p:sldId id="519" r:id="rId29"/>
    <p:sldId id="448" r:id="rId30"/>
    <p:sldId id="471" r:id="rId31"/>
    <p:sldId id="472" r:id="rId32"/>
    <p:sldId id="473" r:id="rId33"/>
    <p:sldId id="506" r:id="rId34"/>
    <p:sldId id="507" r:id="rId35"/>
    <p:sldId id="490" r:id="rId36"/>
    <p:sldId id="510" r:id="rId37"/>
    <p:sldId id="508" r:id="rId38"/>
    <p:sldId id="511" r:id="rId39"/>
    <p:sldId id="512" r:id="rId40"/>
    <p:sldId id="513" r:id="rId41"/>
    <p:sldId id="514" r:id="rId42"/>
    <p:sldId id="515" r:id="rId43"/>
    <p:sldId id="516" r:id="rId44"/>
    <p:sldId id="265" r:id="rId45"/>
  </p:sldIdLst>
  <p:sldSz cx="12192000" cy="6858000"/>
  <p:notesSz cx="6815138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04CC3A2-D8E6-45E2-96FB-6E8B69D967CC}">
          <p14:sldIdLst>
            <p14:sldId id="260"/>
            <p14:sldId id="460"/>
            <p14:sldId id="464"/>
            <p14:sldId id="465"/>
            <p14:sldId id="466"/>
            <p14:sldId id="467"/>
            <p14:sldId id="468"/>
            <p14:sldId id="453"/>
            <p14:sldId id="469"/>
            <p14:sldId id="431"/>
            <p14:sldId id="470"/>
            <p14:sldId id="448"/>
            <p14:sldId id="471"/>
            <p14:sldId id="472"/>
            <p14:sldId id="473"/>
            <p14:sldId id="491"/>
            <p14:sldId id="474"/>
            <p14:sldId id="475"/>
            <p14:sldId id="477"/>
            <p14:sldId id="476"/>
            <p14:sldId id="478"/>
            <p14:sldId id="479"/>
            <p14:sldId id="480"/>
            <p14:sldId id="49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22D91"/>
    <a:srgbClr val="00FF00"/>
    <a:srgbClr val="15C2FF"/>
    <a:srgbClr val="0000FF"/>
    <a:srgbClr val="CC00FF"/>
    <a:srgbClr val="33CC33"/>
    <a:srgbClr val="FFFF99"/>
    <a:srgbClr val="66FF33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3" autoAdjust="0"/>
    <p:restoredTop sz="94643"/>
  </p:normalViewPr>
  <p:slideViewPr>
    <p:cSldViewPr>
      <p:cViewPr>
        <p:scale>
          <a:sx n="75" d="100"/>
          <a:sy n="75" d="100"/>
        </p:scale>
        <p:origin x="-1962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3969" cy="497285"/>
          </a:xfrm>
          <a:prstGeom prst="rect">
            <a:avLst/>
          </a:prstGeom>
        </p:spPr>
        <p:txBody>
          <a:bodyPr vert="horz" lIns="91913" tIns="45957" rIns="91913" bIns="459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579" y="1"/>
            <a:ext cx="2953969" cy="497285"/>
          </a:xfrm>
          <a:prstGeom prst="rect">
            <a:avLst/>
          </a:prstGeom>
        </p:spPr>
        <p:txBody>
          <a:bodyPr vert="horz" lIns="91913" tIns="45957" rIns="91913" bIns="45957" rtlCol="0"/>
          <a:lstStyle>
            <a:lvl1pPr algn="r">
              <a:defRPr sz="1200"/>
            </a:lvl1pPr>
          </a:lstStyle>
          <a:p>
            <a:fld id="{6E5903B2-B382-4B89-BC48-533212E942E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3" tIns="45957" rIns="91913" bIns="459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6" y="4725002"/>
            <a:ext cx="5452747" cy="4475559"/>
          </a:xfrm>
          <a:prstGeom prst="rect">
            <a:avLst/>
          </a:prstGeom>
        </p:spPr>
        <p:txBody>
          <a:bodyPr vert="horz" lIns="91913" tIns="45957" rIns="91913" bIns="4595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805"/>
            <a:ext cx="2953969" cy="497285"/>
          </a:xfrm>
          <a:prstGeom prst="rect">
            <a:avLst/>
          </a:prstGeom>
        </p:spPr>
        <p:txBody>
          <a:bodyPr vert="horz" lIns="91913" tIns="45957" rIns="91913" bIns="459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579" y="9446805"/>
            <a:ext cx="2953969" cy="497285"/>
          </a:xfrm>
          <a:prstGeom prst="rect">
            <a:avLst/>
          </a:prstGeom>
        </p:spPr>
        <p:txBody>
          <a:bodyPr vert="horz" lIns="91913" tIns="45957" rIns="91913" bIns="45957" rtlCol="0" anchor="b"/>
          <a:lstStyle>
            <a:lvl1pPr algn="r">
              <a:defRPr sz="1200"/>
            </a:lvl1pPr>
          </a:lstStyle>
          <a:p>
            <a:fld id="{933262B8-57F2-4446-A55C-FE04522978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73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827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549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661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418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944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535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435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8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611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126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188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172C-9D1B-41AD-A89F-BF4C43A07D1E}" type="datetimeFigureOut">
              <a:rPr lang="ru-RU" smtClean="0"/>
              <a:pPr/>
              <a:t>21.03.2022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5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pk@mtuci.r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6DCD2AA-88FA-3941-830C-604FACCF5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9" y="0"/>
            <a:ext cx="12192001" cy="6858000"/>
          </a:xfrm>
          <a:prstGeom prst="rect">
            <a:avLst/>
          </a:prstGeom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5951984" y="4979326"/>
            <a:ext cx="4890385" cy="798295"/>
          </a:xfrm>
          <a:prstGeom prst="rect">
            <a:avLst/>
          </a:prstGeom>
        </p:spPr>
        <p:txBody>
          <a:bodyPr vert="horz" wrap="square" lIns="0" tIns="5162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4065"/>
              </a:spcBef>
            </a:pPr>
            <a:endParaRPr lang="ru-RU" sz="1800" b="1" dirty="0">
              <a:solidFill>
                <a:srgbClr val="522D91"/>
              </a:solidFill>
              <a:latin typeface="Gotham Pro"/>
              <a:cs typeface="Gotham Pro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xmlns="" id="{A51DA072-85A0-A94D-834D-815B81C738C8}"/>
              </a:ext>
            </a:extLst>
          </p:cNvPr>
          <p:cNvSpPr txBox="1">
            <a:spLocks/>
          </p:cNvSpPr>
          <p:nvPr/>
        </p:nvSpPr>
        <p:spPr>
          <a:xfrm>
            <a:off x="1847528" y="333412"/>
            <a:ext cx="9066849" cy="4214615"/>
          </a:xfrm>
          <a:prstGeom prst="rect">
            <a:avLst/>
          </a:prstGeom>
        </p:spPr>
        <p:txBody>
          <a:bodyPr vert="horz" wrap="square" lIns="0" tIns="5162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4065"/>
              </a:spcBef>
            </a:pPr>
            <a:r>
              <a:rPr lang="ru-RU" sz="6000" b="1" spc="-370" dirty="0">
                <a:solidFill>
                  <a:srgbClr val="522D91"/>
                </a:solidFill>
                <a:latin typeface="Gotham Pro"/>
              </a:rPr>
              <a:t>Обзор законодательства Российской Федерации по вопросам приёма. Тонкие </a:t>
            </a:r>
            <a:r>
              <a:rPr lang="ru-RU" sz="6000" b="1" spc="-370" dirty="0" smtClean="0">
                <a:solidFill>
                  <a:srgbClr val="522D91"/>
                </a:solidFill>
                <a:latin typeface="Gotham Pro"/>
              </a:rPr>
              <a:t>моменты</a:t>
            </a:r>
            <a:endParaRPr lang="ru-RU" sz="60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17" y="5805264"/>
            <a:ext cx="1169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522D91"/>
                </a:solidFill>
                <a:ea typeface="Calibri"/>
                <a:cs typeface="Times New Roman"/>
              </a:rPr>
              <a:t>Цифровизация</a:t>
            </a:r>
            <a:r>
              <a:rPr lang="ru-RU" b="1" dirty="0">
                <a:solidFill>
                  <a:srgbClr val="522D91"/>
                </a:solidFill>
                <a:ea typeface="Calibri"/>
                <a:cs typeface="Times New Roman"/>
              </a:rPr>
              <a:t> приемной кампании </a:t>
            </a:r>
            <a:r>
              <a:rPr lang="ru-RU" b="1" dirty="0" smtClean="0">
                <a:solidFill>
                  <a:srgbClr val="522D91"/>
                </a:solidFill>
                <a:ea typeface="Calibri"/>
                <a:cs typeface="Times New Roman"/>
              </a:rPr>
              <a:t>2022. </a:t>
            </a:r>
            <a:r>
              <a:rPr lang="ru-RU" b="1" dirty="0">
                <a:solidFill>
                  <a:srgbClr val="522D91"/>
                </a:solidFill>
                <a:ea typeface="Calibri"/>
                <a:cs typeface="Times New Roman"/>
              </a:rPr>
              <a:t>Автоматизация управления учебным процессом с учетом изменений законодательства РФ</a:t>
            </a:r>
          </a:p>
          <a:p>
            <a:pPr algn="ctr"/>
            <a:r>
              <a:rPr lang="ru-RU" b="1" dirty="0">
                <a:solidFill>
                  <a:srgbClr val="522D91"/>
                </a:solidFill>
                <a:ea typeface="Calibri"/>
                <a:cs typeface="Times New Roman"/>
              </a:rPr>
              <a:t>Санкт-Петербург, </a:t>
            </a:r>
            <a:r>
              <a:rPr lang="ru-RU" b="1" dirty="0" smtClean="0">
                <a:solidFill>
                  <a:srgbClr val="522D91"/>
                </a:solidFill>
                <a:ea typeface="Calibri"/>
                <a:cs typeface="Times New Roman"/>
              </a:rPr>
              <a:t>23 </a:t>
            </a:r>
            <a:r>
              <a:rPr lang="ru-RU" b="1" dirty="0">
                <a:solidFill>
                  <a:srgbClr val="522D91"/>
                </a:solidFill>
                <a:ea typeface="Calibri"/>
                <a:cs typeface="Times New Roman"/>
              </a:rPr>
              <a:t>марта 2</a:t>
            </a:r>
            <a:r>
              <a:rPr lang="en-US" b="1" dirty="0" smtClean="0">
                <a:solidFill>
                  <a:srgbClr val="522D91"/>
                </a:solidFill>
                <a:ea typeface="Calibri"/>
                <a:cs typeface="Times New Roman"/>
              </a:rPr>
              <a:t>02</a:t>
            </a:r>
            <a:r>
              <a:rPr lang="ru-RU" b="1" dirty="0" smtClean="0">
                <a:solidFill>
                  <a:srgbClr val="522D91"/>
                </a:solidFill>
                <a:ea typeface="Calibri"/>
                <a:cs typeface="Times New Roman"/>
              </a:rPr>
              <a:t>2 </a:t>
            </a:r>
            <a:r>
              <a:rPr lang="ru-RU" b="1" dirty="0">
                <a:solidFill>
                  <a:srgbClr val="522D91"/>
                </a:solidFill>
                <a:ea typeface="Calibri"/>
                <a:cs typeface="Times New Roman"/>
              </a:rPr>
              <a:t>г.</a:t>
            </a:r>
          </a:p>
        </p:txBody>
      </p:sp>
      <p:sp>
        <p:nvSpPr>
          <p:cNvPr id="7" name="object 37"/>
          <p:cNvSpPr txBox="1"/>
          <p:nvPr/>
        </p:nvSpPr>
        <p:spPr>
          <a:xfrm>
            <a:off x="6291704" y="4348057"/>
            <a:ext cx="5492928" cy="87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b="1" spc="-10" dirty="0" smtClean="0">
                <a:solidFill>
                  <a:srgbClr val="522E91"/>
                </a:solidFill>
                <a:latin typeface="GothamPro-Light"/>
                <a:cs typeface="GothamPro-Light"/>
              </a:rPr>
              <a:t>Скородумова Елена Александровна</a:t>
            </a:r>
          </a:p>
          <a:p>
            <a:pPr marL="12700">
              <a:spcBef>
                <a:spcPts val="105"/>
              </a:spcBef>
            </a:pPr>
            <a:r>
              <a:rPr lang="ru-RU" spc="-10" dirty="0" smtClean="0">
                <a:solidFill>
                  <a:srgbClr val="522E91"/>
                </a:solidFill>
                <a:latin typeface="GothamPro-Light"/>
                <a:cs typeface="Gotham Pro"/>
              </a:rPr>
              <a:t>начальник </a:t>
            </a:r>
            <a:r>
              <a:rPr lang="ru-RU" spc="-10" dirty="0">
                <a:solidFill>
                  <a:srgbClr val="522E91"/>
                </a:solidFill>
                <a:latin typeface="GothamPro-Light"/>
                <a:cs typeface="Gotham Pro"/>
              </a:rPr>
              <a:t>отдела «Приемная комиссия» МТУСИ,</a:t>
            </a:r>
          </a:p>
          <a:p>
            <a:pPr marL="12700">
              <a:spcBef>
                <a:spcPts val="105"/>
              </a:spcBef>
            </a:pPr>
            <a:r>
              <a:rPr lang="ru-RU" spc="-10" dirty="0">
                <a:solidFill>
                  <a:srgbClr val="522E91"/>
                </a:solidFill>
                <a:latin typeface="GothamPro-Light"/>
                <a:cs typeface="Gotham Pro"/>
              </a:rPr>
              <a:t>к.ф.-м.н., доцент</a:t>
            </a:r>
          </a:p>
        </p:txBody>
      </p:sp>
    </p:spTree>
    <p:extLst>
      <p:ext uri="{BB962C8B-B14F-4D97-AF65-F5344CB8AC3E}">
        <p14:creationId xmlns="" xmlns:p14="http://schemas.microsoft.com/office/powerpoint/2010/main" val="39679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362216"/>
            <a:ext cx="9372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Вступительные испытания с использованием дистанционных технологий (возможно только с использованием ДТ) (п. 60, </a:t>
            </a:r>
            <a:r>
              <a:rPr lang="ru-RU" sz="2800" dirty="0" err="1" smtClean="0">
                <a:solidFill>
                  <a:srgbClr val="522D91"/>
                </a:solidFill>
              </a:rPr>
              <a:t>асп</a:t>
            </a:r>
            <a:r>
              <a:rPr lang="ru-RU" sz="2800" dirty="0" smtClean="0">
                <a:solidFill>
                  <a:srgbClr val="522D91"/>
                </a:solidFill>
              </a:rPr>
              <a:t>. п. 29):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Обязательна </a:t>
            </a:r>
            <a:r>
              <a:rPr lang="ru-RU" sz="2800" dirty="0" smtClean="0">
                <a:solidFill>
                  <a:srgbClr val="522D91"/>
                </a:solidFill>
              </a:rPr>
              <a:t>идентификация </a:t>
            </a:r>
            <a:r>
              <a:rPr lang="ru-RU" sz="2800" dirty="0">
                <a:solidFill>
                  <a:srgbClr val="522D91"/>
                </a:solidFill>
              </a:rPr>
              <a:t>поступающих при сдаче ими вступительных </a:t>
            </a:r>
            <a:r>
              <a:rPr lang="ru-RU" sz="2800" dirty="0" smtClean="0">
                <a:solidFill>
                  <a:srgbClr val="522D91"/>
                </a:solidFill>
              </a:rPr>
              <a:t>испытаний.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3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132856"/>
            <a:ext cx="93723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ВИ с использованием ДТ: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Подходящий формат ВИ (открытое тестирование);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Аудио-</a:t>
            </a:r>
            <a:r>
              <a:rPr lang="ru-RU" sz="2800" dirty="0" err="1" smtClean="0">
                <a:solidFill>
                  <a:srgbClr val="522D91"/>
                </a:solidFill>
              </a:rPr>
              <a:t>видеофиксация</a:t>
            </a:r>
            <a:r>
              <a:rPr lang="ru-RU" sz="2800" dirty="0">
                <a:solidFill>
                  <a:srgbClr val="522D91"/>
                </a:solidFill>
              </a:rPr>
              <a:t>;</a:t>
            </a:r>
            <a:endParaRPr lang="ru-RU" sz="2800" dirty="0" smtClean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Обязательная демонстрация рабочего стола и диспетчера задач;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522D91"/>
                </a:solidFill>
              </a:rPr>
              <a:t>Прокторинг</a:t>
            </a:r>
            <a:r>
              <a:rPr lang="ru-RU" sz="2800" dirty="0" smtClean="0">
                <a:solidFill>
                  <a:srgbClr val="522D91"/>
                </a:solidFill>
              </a:rPr>
              <a:t>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Внешняя техподдержка.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8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16832"/>
            <a:ext cx="937230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ВИ с использованием ДТ: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Недовольство отдельных абитуриентов аргументированно </a:t>
            </a:r>
            <a:r>
              <a:rPr lang="ru-RU" sz="2800" dirty="0" smtClean="0">
                <a:solidFill>
                  <a:srgbClr val="522D91"/>
                </a:solidFill>
              </a:rPr>
              <a:t>пресекается;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Недобросовестные абитуриенты отстраняются от </a:t>
            </a:r>
            <a:r>
              <a:rPr lang="ru-RU" sz="2800" dirty="0" smtClean="0">
                <a:solidFill>
                  <a:srgbClr val="522D91"/>
                </a:solidFill>
              </a:rPr>
              <a:t>экзамена;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Результаты аналогичны результатам очных вступительных </a:t>
            </a:r>
            <a:r>
              <a:rPr lang="ru-RU" sz="2800" dirty="0" smtClean="0">
                <a:solidFill>
                  <a:srgbClr val="522D91"/>
                </a:solidFill>
              </a:rPr>
              <a:t>испытаний.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4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16832"/>
            <a:ext cx="937230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Проблемы при проведении ВИ с использованием ДТ:</a:t>
            </a: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Не пришел </a:t>
            </a:r>
            <a:r>
              <a:rPr lang="ru-RU" sz="2800" dirty="0" smtClean="0">
                <a:solidFill>
                  <a:srgbClr val="522D91"/>
                </a:solidFill>
              </a:rPr>
              <a:t>логин/пароль;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Проблемы с </a:t>
            </a:r>
            <a:r>
              <a:rPr lang="ru-RU" sz="2800" dirty="0" smtClean="0">
                <a:solidFill>
                  <a:srgbClr val="522D91"/>
                </a:solidFill>
              </a:rPr>
              <a:t>Интернетом;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Проблемы с введением ответа (формат ответа</a:t>
            </a:r>
            <a:r>
              <a:rPr lang="ru-RU" sz="2800" dirty="0" smtClean="0">
                <a:solidFill>
                  <a:srgbClr val="522D91"/>
                </a:solidFill>
              </a:rPr>
              <a:t>).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4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362216"/>
            <a:ext cx="9372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Процедура зачисления (п. 81, 84):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Сроки приема согласий на зачисление;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 день завершения приема согласий на зачисление соблюдение времени завершения приема согласий.</a:t>
            </a:r>
          </a:p>
        </p:txBody>
      </p:sp>
    </p:spTree>
    <p:extLst>
      <p:ext uri="{BB962C8B-B14F-4D97-AF65-F5344CB8AC3E}">
        <p14:creationId xmlns="" xmlns:p14="http://schemas.microsoft.com/office/powerpoint/2010/main" val="8905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16832"/>
            <a:ext cx="93723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Процедура </a:t>
            </a:r>
            <a:r>
              <a:rPr lang="ru-RU" sz="2800" dirty="0" smtClean="0">
                <a:solidFill>
                  <a:srgbClr val="522D91"/>
                </a:solidFill>
              </a:rPr>
              <a:t>зачисления:</a:t>
            </a: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Ограничение </a:t>
            </a:r>
            <a:r>
              <a:rPr lang="ru-RU" sz="2800" dirty="0">
                <a:solidFill>
                  <a:srgbClr val="522D91"/>
                </a:solidFill>
              </a:rPr>
              <a:t>числа согласий на </a:t>
            </a:r>
            <a:r>
              <a:rPr lang="ru-RU" sz="2800" dirty="0" smtClean="0">
                <a:solidFill>
                  <a:srgbClr val="522D91"/>
                </a:solidFill>
              </a:rPr>
              <a:t>зачисление;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Обработка в режиме реального </a:t>
            </a:r>
            <a:r>
              <a:rPr lang="ru-RU" sz="2800" dirty="0" smtClean="0">
                <a:solidFill>
                  <a:srgbClr val="522D91"/>
                </a:solidFill>
              </a:rPr>
              <a:t>времени;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Стабильность работы </a:t>
            </a:r>
            <a:r>
              <a:rPr lang="ru-RU" sz="2800" dirty="0" smtClean="0">
                <a:solidFill>
                  <a:srgbClr val="522D91"/>
                </a:solidFill>
              </a:rPr>
              <a:t>ИС университета, ЕПГУ;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Автоматическое отключение подачи согласий в соответствии с </a:t>
            </a:r>
            <a:r>
              <a:rPr lang="ru-RU" sz="2800" dirty="0" smtClean="0">
                <a:solidFill>
                  <a:srgbClr val="522D91"/>
                </a:solidFill>
              </a:rPr>
              <a:t>законодательством.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1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16832"/>
            <a:ext cx="937230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Проблемы зачисления: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Подача нескольких согласий на зачисление подряд в день подачи заявления;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Отзыв </a:t>
            </a:r>
            <a:r>
              <a:rPr lang="ru-RU" sz="2800" dirty="0">
                <a:solidFill>
                  <a:srgbClr val="522D91"/>
                </a:solidFill>
              </a:rPr>
              <a:t>согласия, потом попытка </a:t>
            </a:r>
            <a:r>
              <a:rPr lang="ru-RU" sz="2800" dirty="0" smtClean="0">
                <a:solidFill>
                  <a:srgbClr val="522D91"/>
                </a:solidFill>
              </a:rPr>
              <a:t>откатить;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Проблемы с Интернетом при подаче </a:t>
            </a:r>
            <a:r>
              <a:rPr lang="ru-RU" sz="2800" dirty="0" smtClean="0">
                <a:solidFill>
                  <a:srgbClr val="522D91"/>
                </a:solidFill>
              </a:rPr>
              <a:t>согласия (ЕПГУ);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Кратное </a:t>
            </a:r>
            <a:r>
              <a:rPr lang="ru-RU" sz="2800" dirty="0" smtClean="0">
                <a:solidFill>
                  <a:srgbClr val="522D91"/>
                </a:solidFill>
              </a:rPr>
              <a:t>зачисление.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уперсервис «Поступление в ВУЗ онлайн»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31505" y="1878283"/>
            <a:ext cx="8992211" cy="4133376"/>
          </a:xfrm>
          <a:prstGeom prst="rect">
            <a:avLst/>
          </a:prstGeom>
        </p:spPr>
      </p:pic>
      <p:sp>
        <p:nvSpPr>
          <p:cNvPr id="10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0138" y="1030552"/>
            <a:ext cx="8853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522D91"/>
                </a:solidFill>
                <a:latin typeface="Gotham Pro"/>
              </a:rPr>
              <a:t>Суперсервис</a:t>
            </a:r>
            <a:r>
              <a:rPr lang="ru-RU" sz="3200" b="1" dirty="0">
                <a:solidFill>
                  <a:srgbClr val="522D91"/>
                </a:solidFill>
                <a:latin typeface="Gotham Pro"/>
              </a:rPr>
              <a:t> «Поступление в вуз онлайн»</a:t>
            </a:r>
          </a:p>
        </p:txBody>
      </p:sp>
    </p:spTree>
    <p:extLst>
      <p:ext uri="{BB962C8B-B14F-4D97-AF65-F5344CB8AC3E}">
        <p14:creationId xmlns="" xmlns:p14="http://schemas.microsoft.com/office/powerpoint/2010/main" val="10182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Суперсервис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«Поступление в вуз онлайн»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785926"/>
            <a:ext cx="937230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522D91"/>
                </a:solidFill>
              </a:rPr>
              <a:t>Третий этап пилотного проекта </a:t>
            </a:r>
            <a:r>
              <a:rPr lang="ru-RU" sz="2100" dirty="0">
                <a:solidFill>
                  <a:srgbClr val="522D91"/>
                </a:solidFill>
              </a:rPr>
              <a:t>в </a:t>
            </a:r>
            <a:r>
              <a:rPr lang="ru-RU" sz="2100" dirty="0" smtClean="0">
                <a:solidFill>
                  <a:srgbClr val="522D91"/>
                </a:solidFill>
              </a:rPr>
              <a:t>2022 </a:t>
            </a:r>
            <a:r>
              <a:rPr lang="ru-RU" sz="2100" dirty="0">
                <a:solidFill>
                  <a:srgbClr val="522D91"/>
                </a:solidFill>
              </a:rPr>
              <a:t>году.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>
                <a:solidFill>
                  <a:srgbClr val="522D91"/>
                </a:solidFill>
              </a:rPr>
              <a:t>Участвуют </a:t>
            </a:r>
            <a:r>
              <a:rPr lang="ru-RU" sz="2100" dirty="0" smtClean="0">
                <a:solidFill>
                  <a:srgbClr val="522D91"/>
                </a:solidFill>
              </a:rPr>
              <a:t>все </a:t>
            </a:r>
            <a:r>
              <a:rPr lang="ru-RU" sz="2100" dirty="0">
                <a:solidFill>
                  <a:srgbClr val="522D91"/>
                </a:solidFill>
              </a:rPr>
              <a:t>образовательные организации высшего </a:t>
            </a:r>
            <a:r>
              <a:rPr lang="ru-RU" sz="2100" dirty="0" smtClean="0">
                <a:solidFill>
                  <a:srgbClr val="522D91"/>
                </a:solidFill>
              </a:rPr>
              <a:t>образования, у которых есть бюджетные места на направления </a:t>
            </a:r>
            <a:r>
              <a:rPr lang="ru-RU" sz="2100" dirty="0" err="1" smtClean="0">
                <a:solidFill>
                  <a:srgbClr val="522D91"/>
                </a:solidFill>
              </a:rPr>
              <a:t>бакалавриата</a:t>
            </a:r>
            <a:r>
              <a:rPr lang="ru-RU" sz="2100" dirty="0" smtClean="0">
                <a:solidFill>
                  <a:srgbClr val="522D91"/>
                </a:solidFill>
              </a:rPr>
              <a:t> и </a:t>
            </a:r>
            <a:r>
              <a:rPr lang="ru-RU" sz="2100" dirty="0" err="1" smtClean="0">
                <a:solidFill>
                  <a:srgbClr val="522D91"/>
                </a:solidFill>
              </a:rPr>
              <a:t>специалитета</a:t>
            </a:r>
            <a:r>
              <a:rPr lang="ru-RU" sz="2100" dirty="0" smtClean="0">
                <a:solidFill>
                  <a:srgbClr val="522D91"/>
                </a:solidFill>
              </a:rPr>
              <a:t>.</a:t>
            </a:r>
            <a:endParaRPr lang="ru-RU" sz="2100" dirty="0">
              <a:solidFill>
                <a:srgbClr val="522D9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522D91"/>
                </a:solidFill>
              </a:rPr>
              <a:t>Рассматриваются </a:t>
            </a:r>
            <a:r>
              <a:rPr lang="ru-RU" sz="2100" dirty="0">
                <a:solidFill>
                  <a:srgbClr val="522D91"/>
                </a:solidFill>
              </a:rPr>
              <a:t>заявления поступающих </a:t>
            </a:r>
            <a:r>
              <a:rPr lang="ru-RU" sz="2100" dirty="0" smtClean="0">
                <a:solidFill>
                  <a:srgbClr val="522D91"/>
                </a:solidFill>
              </a:rPr>
              <a:t>на направления </a:t>
            </a:r>
            <a:r>
              <a:rPr lang="ru-RU" sz="2100" dirty="0" err="1" smtClean="0">
                <a:solidFill>
                  <a:srgbClr val="522D91"/>
                </a:solidFill>
              </a:rPr>
              <a:t>бакалавриата</a:t>
            </a:r>
            <a:r>
              <a:rPr lang="ru-RU" sz="2100" dirty="0" smtClean="0">
                <a:solidFill>
                  <a:srgbClr val="522D91"/>
                </a:solidFill>
              </a:rPr>
              <a:t> и </a:t>
            </a:r>
            <a:r>
              <a:rPr lang="ru-RU" sz="2100" dirty="0" err="1" smtClean="0">
                <a:solidFill>
                  <a:srgbClr val="522D91"/>
                </a:solidFill>
              </a:rPr>
              <a:t>специалитета</a:t>
            </a:r>
            <a:r>
              <a:rPr lang="ru-RU" sz="2100" dirty="0" smtClean="0">
                <a:solidFill>
                  <a:srgbClr val="522D91"/>
                </a:solidFill>
              </a:rPr>
              <a:t> всех форм обучения по всем условиям поступления. </a:t>
            </a:r>
            <a:endParaRPr lang="ru-RU" sz="2100" dirty="0">
              <a:solidFill>
                <a:srgbClr val="522D9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>
                <a:solidFill>
                  <a:srgbClr val="522D91"/>
                </a:solidFill>
              </a:rPr>
              <a:t>Конкурсная ситуация на ЕПГУ.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>
                <a:solidFill>
                  <a:srgbClr val="522D91"/>
                </a:solidFill>
              </a:rPr>
              <a:t>Подача согласия на зачисление на ЕПГУ</a:t>
            </a:r>
            <a:r>
              <a:rPr lang="ru-RU" sz="2100" dirty="0" smtClean="0">
                <a:solidFill>
                  <a:srgbClr val="522D91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522D91"/>
                </a:solidFill>
              </a:rPr>
              <a:t>Подача согласий на зачисление 28 июля и 3 августа заканчивается в 12:00 </a:t>
            </a:r>
            <a:r>
              <a:rPr lang="ru-RU" sz="2100" b="1" dirty="0" err="1" smtClean="0">
                <a:solidFill>
                  <a:srgbClr val="522D91"/>
                </a:solidFill>
              </a:rPr>
              <a:t>Мск</a:t>
            </a:r>
            <a:r>
              <a:rPr lang="ru-RU" sz="2100" b="1" dirty="0" smtClean="0">
                <a:solidFill>
                  <a:srgbClr val="522D91"/>
                </a:solidFill>
              </a:rPr>
              <a:t>.</a:t>
            </a:r>
            <a:endParaRPr lang="ru-RU" sz="2100" b="1" dirty="0">
              <a:solidFill>
                <a:srgbClr val="522D9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solidFill>
                  <a:srgbClr val="522D91"/>
                </a:solidFill>
              </a:rPr>
              <a:t>Проблема – отсутствие полноценной защиты от подачи двух согласий на зачисление в разные образовательные организации</a:t>
            </a:r>
            <a:r>
              <a:rPr lang="ru-RU" sz="2100" dirty="0">
                <a:solidFill>
                  <a:srgbClr val="522D91"/>
                </a:solidFill>
              </a:rPr>
              <a:t> («с кнопки» на ЕПГУ и с оригиналом «живьём</a:t>
            </a:r>
            <a:r>
              <a:rPr lang="ru-RU" sz="2100" dirty="0" smtClean="0">
                <a:solidFill>
                  <a:srgbClr val="522D91"/>
                </a:solidFill>
              </a:rPr>
              <a:t>»). Решение: «живой» оригинал имеет приоритет.</a:t>
            </a:r>
            <a:endParaRPr lang="ru-RU" sz="21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5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от 13.10.2020 N 1681 «О целевом обучении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среднего профессионального и высшего образования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(вместе с "Положением о целевом обучении по образовательным программам среднего профессионального и высшего образования", …)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9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1199456" y="2132856"/>
            <a:ext cx="5551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 «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Российской Федерации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13.10.2020 N 1681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целевом обучении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среднего профессионального и высшего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образования»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(вместе с "Положением о целевом обучении по образовательным программам среднего профессионального и высшего образования", "Правилами установления квоты приема на целевое обучение по образовательным программам высшего образования за счет бюджетных ассигнований федерального бюджета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9203" y="2091620"/>
            <a:ext cx="3937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21.08.2020 № 1076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приема на обучение по образовательным программам высшего образования - программам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магистратуры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11.06.2021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требований к составу и формату сведений, вносимых и передаваемых в процессе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репликации…»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96752"/>
            <a:ext cx="3966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Gotham Pro"/>
              </a:rPr>
              <a:t>Законодательство</a:t>
            </a:r>
            <a:endParaRPr lang="ru-RU" sz="2800" b="1" dirty="0">
              <a:solidFill>
                <a:schemeClr val="bg1"/>
              </a:solidFill>
              <a:latin typeface="Gotham Pro"/>
            </a:endParaRPr>
          </a:p>
        </p:txBody>
      </p:sp>
      <p:grpSp>
        <p:nvGrpSpPr>
          <p:cNvPr id="18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5519936" y="1181611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734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Ключевое в постановлении Правительства РФ от 13.10.2020 №1681 (целевое обучение)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348880"/>
            <a:ext cx="9372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522D91"/>
                </a:solidFill>
              </a:rPr>
              <a:t>Договор </a:t>
            </a:r>
            <a:r>
              <a:rPr lang="ru-RU" dirty="0">
                <a:solidFill>
                  <a:srgbClr val="522D91"/>
                </a:solidFill>
              </a:rPr>
              <a:t>заключается в соответствии с типовой формой (п. 4 Постановления).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В договоре должно быть предусмотрено условие поступления в пределах квоты приема на целевое обучение.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Учитываются субъекты РФ, в которых может быть трудоустроен гражданин</a:t>
            </a:r>
            <a:r>
              <a:rPr lang="ru-RU" dirty="0" smtClean="0">
                <a:solidFill>
                  <a:srgbClr val="522D91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522D91"/>
                </a:solidFill>
              </a:rPr>
              <a:t>Договор НЕ может быть расторгнут по соглашению сторон.</a:t>
            </a:r>
            <a:endParaRPr lang="ru-RU" dirty="0">
              <a:solidFill>
                <a:srgbClr val="522D9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Трудоустройство на срок не менее трех лет</a:t>
            </a:r>
            <a:r>
              <a:rPr lang="ru-RU" dirty="0" smtClean="0">
                <a:solidFill>
                  <a:srgbClr val="522D91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522D91"/>
                </a:solidFill>
              </a:rPr>
              <a:t>Заказчик ежегодно до истечения 3 лет со дня трудоустройства в письменной форме уведомляет ОО об исполнении гражданином обязательства по трудовой деятельности.</a:t>
            </a:r>
            <a:endParaRPr lang="ru-RU" dirty="0">
              <a:solidFill>
                <a:srgbClr val="522D9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Возможность заключения трехстороннего/четырехстороннего договора (заказчик-работодатель-гражданин-ОО).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Соблюдение существенных условий договора о целевом обучении (статья 56 ФЗ «Об образовании в РФ») – </a:t>
            </a:r>
            <a:r>
              <a:rPr lang="ru-RU" b="1" dirty="0" smtClean="0">
                <a:solidFill>
                  <a:srgbClr val="522D91"/>
                </a:solidFill>
              </a:rPr>
              <a:t>безусловные</a:t>
            </a:r>
            <a:r>
              <a:rPr lang="ru-RU" dirty="0" smtClean="0">
                <a:solidFill>
                  <a:srgbClr val="522D91"/>
                </a:solidFill>
              </a:rPr>
              <a:t> меры </a:t>
            </a:r>
            <a:r>
              <a:rPr lang="ru-RU" dirty="0">
                <a:solidFill>
                  <a:srgbClr val="522D91"/>
                </a:solidFill>
              </a:rPr>
              <a:t>социальной поддержки.</a:t>
            </a:r>
          </a:p>
        </p:txBody>
      </p:sp>
    </p:spTree>
    <p:extLst>
      <p:ext uri="{BB962C8B-B14F-4D97-AF65-F5344CB8AC3E}">
        <p14:creationId xmlns="" xmlns:p14="http://schemas.microsoft.com/office/powerpoint/2010/main" val="23982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Ключевое в постановлении Правительства РФ от 13.10.2020 №</a:t>
            </a:r>
            <a:r>
              <a:rPr lang="ru-RU" sz="3200" b="1" dirty="0">
                <a:solidFill>
                  <a:srgbClr val="522D91"/>
                </a:solidFill>
                <a:latin typeface="Gotham Pro"/>
              </a:rPr>
              <a:t>1681 (целевое обучение)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4256" y="2348880"/>
            <a:ext cx="9372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Возмещения расходов между заказчиком и исполнителем (меры социальной поддержки или выплаты за </a:t>
            </a:r>
            <a:r>
              <a:rPr lang="ru-RU" dirty="0" err="1">
                <a:solidFill>
                  <a:srgbClr val="522D91"/>
                </a:solidFill>
              </a:rPr>
              <a:t>нетрудоустройство</a:t>
            </a:r>
            <a:r>
              <a:rPr lang="ru-RU" dirty="0">
                <a:solidFill>
                  <a:srgbClr val="522D91"/>
                </a:solidFill>
              </a:rPr>
              <a:t>).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Штрафы за неисполнение с обеих сторон.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Договор о целевом обучении не может быть расторгнут по соглашению сторон, кроме предусмотренных в Постановлении случаев.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Выбор специальностей/направлений – Правительство РФ.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Правительство устанавливает квоту (в процентах) не позднее 1 декабря предшествующего года.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solidFill>
                  <a:srgbClr val="522D91"/>
                </a:solidFill>
              </a:rPr>
              <a:t>Абсолютную квоту устанавливает учредитель ОО или ОО самостоятельно не позднее 1 июня текущего года.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5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РОСОБРНАДЗОРА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11.06.2021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требований к составу и формату сведений, вносимых и передаваемых в процессе репликации…»</a:t>
            </a:r>
            <a:endParaRPr lang="ru-RU" sz="3200" b="1" dirty="0">
              <a:solidFill>
                <a:schemeClr val="bg1"/>
              </a:solidFill>
              <a:latin typeface="Gotham Pro"/>
            </a:endParaRPr>
          </a:p>
        </p:txBody>
      </p:sp>
      <p:grpSp>
        <p:nvGrpSpPr>
          <p:cNvPr id="2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9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7410990"/>
              </p:ext>
            </p:extLst>
          </p:nvPr>
        </p:nvGraphicFramePr>
        <p:xfrm>
          <a:off x="983432" y="1377303"/>
          <a:ext cx="10153129" cy="457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6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специальностей,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которым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объявляет прием;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и формы проведения вступительных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испытаний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1 марта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бюджетных  и платных мест по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каждой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специальности;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приема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1 июня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 поступающих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реквизиты документов, удостоверяющих личность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подачи заявления о приеме на обучение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документов, представленных поступающими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предоставления документов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вступительных испытаний (при наличии)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утверждения результатов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возврате представленных поступающими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возврата документов поступающим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лицах,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зачислении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издания приказов о зачислении на обучение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лицах, исключенных из числа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издания приказов об исключении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21.06.2021 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№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805 (СПО)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8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18803"/>
              </p:ext>
            </p:extLst>
          </p:nvPr>
        </p:nvGraphicFramePr>
        <p:xfrm>
          <a:off x="983432" y="1377303"/>
          <a:ext cx="10153129" cy="4273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4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 поступления, по которым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1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ноября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предшествующего года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бюджетных и платных 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 для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приема;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приема;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завершения приема заявлений о согласии на зачисление на каждом этапе зачисления; перечень и формы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указанием приоритетности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ранжировании списков поступающих; минимальное количество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баллов за ВИ;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особых правах и преимуществах поступающих; информация о перечне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индивидуальных достижений поступающих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учета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1 июня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поступающих; реквизиты документов, удостоверяющих личность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подачи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документов, представленных поступающими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предоставления документов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от 21.06.2021 №805 (ВО)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9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9077749"/>
              </p:ext>
            </p:extLst>
          </p:nvPr>
        </p:nvGraphicFramePr>
        <p:xfrm>
          <a:off x="983432" y="1377303"/>
          <a:ext cx="10153129" cy="374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вступительных испытаний (при наличии)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утверждения результатов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возврате представленных поступающими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документов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возврата документов поступающим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лицах,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зачислении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издания приказов 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зачислении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лицах, исключенных из числа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реквизитах приказов образовательной организации об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издания приказов об исключении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наличии индивидуальных достижений, результаты которых учитываются при приеме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предоставления информации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21.06.2021 №805 (ВО)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9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2835960"/>
              </p:ext>
            </p:extLst>
          </p:nvPr>
        </p:nvGraphicFramePr>
        <p:xfrm>
          <a:off x="983432" y="1377303"/>
          <a:ext cx="10153129" cy="408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условия поступления, по которым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проводит прием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позднее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октября предыдущего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бюджетных мест;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проведения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позднее 1 июня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перечень и формы проведения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ВИ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их приоритетность при ранжировании списков поступающих; минимальное количество баллов; информация о перечне индивидуальных достижений поступающих, учитываемых при приеме на обучение, 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порядок их учета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 позднее 1 октября предыдущего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 поступающих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; реквизиты документов, удостоверяющих личность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подачи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заявления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перечень документов, представленных поступающими в образовательную организацию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предоставления документов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21.06.2021 №805 (Аспирантура)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4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1113601"/>
              </p:ext>
            </p:extLst>
          </p:nvPr>
        </p:nvGraphicFramePr>
        <p:xfrm>
          <a:off x="983432" y="1377303"/>
          <a:ext cx="10153129" cy="348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результаты вступительных испытаний (при наличии)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утверждения результатов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возврате представленных поступающими в образовательную организацию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документов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возврата документов поступающим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лицах,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зачислении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издания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приказов о зачислении на 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лицах, исключенных из числа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издания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приказов об 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наличии индивидуальных достижений, результаты которых учитываются при приеме на обучение (при наличии) 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предоставления информации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21.06.2021 №805 (Аспирантура)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7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ПРИЕМНОЙ КОМИССИИ и личные дела абитуриентов</a:t>
            </a:r>
            <a:endParaRPr lang="ru-RU" sz="3200" b="1" dirty="0">
              <a:solidFill>
                <a:schemeClr val="bg1"/>
              </a:solidFill>
              <a:latin typeface="Gotham Pro"/>
            </a:endParaRPr>
          </a:p>
        </p:txBody>
      </p:sp>
      <p:grpSp>
        <p:nvGrpSpPr>
          <p:cNvPr id="2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9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1975" y="1066383"/>
            <a:ext cx="6814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Документы приемной комиссии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479" y="23303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22D91"/>
                </a:solidFill>
              </a:rPr>
              <a:t>Правила приема за 2 года</a:t>
            </a:r>
            <a:endParaRPr lang="ru-RU" b="1" dirty="0">
              <a:solidFill>
                <a:srgbClr val="522D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7008" y="234510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22D91"/>
                </a:solidFill>
              </a:rPr>
              <a:t>Положения о приемной комиссии, экзаменационных и апелляционных комиссиях</a:t>
            </a:r>
            <a:endParaRPr lang="ru-RU" b="1" dirty="0">
              <a:solidFill>
                <a:srgbClr val="522D9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479" y="4585771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22D91"/>
                </a:solidFill>
              </a:rPr>
              <a:t>Образцы бланков апелляций и протоколов заседания апелляционной комиссии</a:t>
            </a:r>
            <a:endParaRPr lang="ru-RU" b="1" dirty="0">
              <a:solidFill>
                <a:srgbClr val="522D9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7288" y="233031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22D91"/>
                </a:solidFill>
              </a:rPr>
              <a:t>Образцы билетов вступительных испытаний</a:t>
            </a:r>
            <a:endParaRPr lang="ru-RU" b="1" dirty="0">
              <a:solidFill>
                <a:srgbClr val="522D91"/>
              </a:solidFill>
            </a:endParaRPr>
          </a:p>
          <a:p>
            <a:endParaRPr lang="ru-RU" b="1" dirty="0">
              <a:solidFill>
                <a:srgbClr val="522D9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8348" y="458577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22D91"/>
                </a:solidFill>
              </a:rPr>
              <a:t>Личные дела </a:t>
            </a:r>
            <a:r>
              <a:rPr lang="ru-RU" b="1" dirty="0" err="1" smtClean="0">
                <a:solidFill>
                  <a:srgbClr val="522D91"/>
                </a:solidFill>
              </a:rPr>
              <a:t>непоступивших</a:t>
            </a:r>
            <a:r>
              <a:rPr lang="ru-RU" b="1" dirty="0" smtClean="0">
                <a:solidFill>
                  <a:srgbClr val="522D91"/>
                </a:solidFill>
              </a:rPr>
              <a:t> абитуриентов</a:t>
            </a:r>
            <a:endParaRPr lang="ru-RU" b="1" dirty="0">
              <a:solidFill>
                <a:srgbClr val="522D9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8348" y="400506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rgbClr val="522E91"/>
                  </a:solidFill>
                </a:ln>
                <a:noFill/>
                <a:latin typeface="Gotham Pro"/>
              </a:rPr>
              <a:t>5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19479" y="174494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rgbClr val="522E91"/>
                  </a:solidFill>
                </a:ln>
                <a:noFill/>
                <a:latin typeface="Gotham Pro"/>
              </a:rPr>
              <a:t>1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7787288" y="174494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rgbClr val="522E91"/>
                  </a:solidFill>
                </a:ln>
                <a:noFill/>
                <a:latin typeface="Gotham Pro"/>
              </a:rPr>
              <a:t>3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2019479" y="400506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rgbClr val="522E91"/>
                  </a:solidFill>
                </a:ln>
                <a:noFill/>
                <a:latin typeface="Gotham Pro"/>
              </a:rPr>
              <a:t>4</a:t>
            </a:r>
            <a:endParaRPr lang="ru-RU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10923" y="170080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rgbClr val="522E91"/>
                  </a:solidFill>
                </a:ln>
                <a:noFill/>
                <a:latin typeface="Gotham Pro"/>
              </a:rPr>
              <a:t>2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824192" y="458577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22D91"/>
                </a:solidFill>
              </a:rPr>
              <a:t>Заявления об отзыве документов</a:t>
            </a:r>
            <a:endParaRPr lang="ru-RU" b="1" dirty="0">
              <a:solidFill>
                <a:srgbClr val="522D91"/>
              </a:solidFill>
            </a:endParaRPr>
          </a:p>
          <a:p>
            <a:endParaRPr lang="ru-RU" b="1" dirty="0">
              <a:solidFill>
                <a:srgbClr val="522D9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4192" y="400506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522E91"/>
                  </a:solidFill>
                </a:ln>
                <a:noFill/>
                <a:latin typeface="Gotham Pro"/>
              </a:rPr>
              <a:t>6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8078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ПРИКАЗ МИНОБРНАУКИ РОССИИ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от </a:t>
            </a:r>
            <a:r>
              <a:rPr lang="ru-RU" sz="3200" b="1" dirty="0">
                <a:solidFill>
                  <a:schemeClr val="bg1"/>
                </a:solidFill>
                <a:latin typeface="Gotham Pro"/>
              </a:rPr>
              <a:t>21 августа 2020 г. 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№ 1076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«Об утверждении порядка приема на обучение по образовательным программам высшего образования - программам </a:t>
            </a:r>
            <a:r>
              <a:rPr lang="ru-RU" sz="3200" b="1" dirty="0" err="1" smtClean="0">
                <a:solidFill>
                  <a:schemeClr val="bg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, программам</a:t>
            </a:r>
          </a:p>
          <a:p>
            <a:r>
              <a:rPr lang="ru-RU" sz="3200" b="1" dirty="0" err="1" smtClean="0">
                <a:solidFill>
                  <a:schemeClr val="bg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, программам магистратуры»;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ПРИКАЗ МИНОБРНАУКИ РОССИИ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от 6 августа 2021 г. № 721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(Порядок приема в аспирантуру – </a:t>
            </a:r>
            <a:r>
              <a:rPr lang="ru-RU" sz="3200" b="1" dirty="0" err="1" smtClean="0">
                <a:solidFill>
                  <a:schemeClr val="bg1"/>
                </a:solidFill>
                <a:latin typeface="Gotham Pro"/>
              </a:rPr>
              <a:t>асп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.)</a:t>
            </a:r>
            <a:endParaRPr lang="ru-RU" sz="3200" b="1" dirty="0">
              <a:solidFill>
                <a:schemeClr val="bg1"/>
              </a:solidFill>
              <a:latin typeface="Gotham Pro"/>
            </a:endParaRPr>
          </a:p>
        </p:txBody>
      </p:sp>
      <p:grpSp>
        <p:nvGrpSpPr>
          <p:cNvPr id="2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9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1975" y="1066383"/>
            <a:ext cx="6814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Документы приемной комиссии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479" y="23303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22D91"/>
                </a:solidFill>
              </a:rPr>
              <a:t>Договоры о целевом обучении</a:t>
            </a:r>
            <a:endParaRPr lang="ru-RU" b="1" dirty="0">
              <a:solidFill>
                <a:srgbClr val="522D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7008" y="23451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22D91"/>
                </a:solidFill>
              </a:rPr>
              <a:t>Приказы о зачислении (соблюдение сроков издания приказов)</a:t>
            </a:r>
            <a:endParaRPr lang="ru-RU" b="1" dirty="0">
              <a:solidFill>
                <a:srgbClr val="522D9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3552" y="3715903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22D91"/>
                </a:solidFill>
              </a:rPr>
              <a:t>Сведения о контрольных цифрах приема, о целевой и особой квоте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rgbClr val="522D9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522D91"/>
                </a:solidFill>
              </a:rPr>
              <a:t>Соблюдение сроков – распределение КЦП по конкурсным группам не позднее 1 ноября года, предшествующего году приема;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522D91"/>
                </a:solidFill>
              </a:rPr>
              <a:t>соблюдение квоты – 10% особой квоты округляются в большую сторону</a:t>
            </a:r>
            <a:endParaRPr lang="ru-RU" b="1" dirty="0">
              <a:solidFill>
                <a:srgbClr val="522D91"/>
              </a:solidFill>
            </a:endParaRPr>
          </a:p>
          <a:p>
            <a:endParaRPr lang="ru-RU" b="1" dirty="0">
              <a:solidFill>
                <a:srgbClr val="522D9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9479" y="174494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rgbClr val="522E91"/>
                  </a:solidFill>
                </a:ln>
                <a:noFill/>
                <a:latin typeface="Gotham Pro"/>
              </a:rPr>
              <a:t>7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63552" y="31305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rgbClr val="522E91"/>
                  </a:solidFill>
                </a:ln>
                <a:noFill/>
                <a:latin typeface="Gotham Pro"/>
              </a:rPr>
              <a:t>9</a:t>
            </a:r>
            <a:endParaRPr lang="ru-RU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10923" y="170080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rgbClr val="522E91"/>
                  </a:solidFill>
                </a:ln>
                <a:noFill/>
                <a:latin typeface="Gotham Pro"/>
              </a:rPr>
              <a:t>8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9399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Личные дела студентов первого курса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348880"/>
            <a:ext cx="9372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Имеющих особые права (инвалиды, сироты, </a:t>
            </a:r>
            <a:r>
              <a:rPr lang="ru-RU" sz="2000" dirty="0" err="1" smtClean="0">
                <a:solidFill>
                  <a:srgbClr val="522D91"/>
                </a:solidFill>
              </a:rPr>
              <a:t>олимпиадники</a:t>
            </a:r>
            <a:r>
              <a:rPr lang="ru-RU" sz="2000" dirty="0" smtClean="0">
                <a:solidFill>
                  <a:srgbClr val="522D91"/>
                </a:solidFill>
              </a:rPr>
              <a:t>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Имеющих индивидуальные достижения;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Сдававших вступительные испытания;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С апелляциями (при наличии);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Иностранцев;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522D91"/>
                </a:solidFill>
              </a:rPr>
              <a:t>Целевиков</a:t>
            </a:r>
            <a:r>
              <a:rPr lang="ru-RU" sz="2000" dirty="0" smtClean="0">
                <a:solidFill>
                  <a:srgbClr val="522D91"/>
                </a:solidFill>
              </a:rPr>
              <a:t>.</a:t>
            </a:r>
            <a:endParaRPr lang="ru-RU" sz="20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1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Личное дело должно содержать: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348880"/>
            <a:ext cx="93723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522D91"/>
                </a:solidFill>
              </a:rPr>
              <a:t>оригинал или копия документа об образовании установленного образца,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522D91"/>
                </a:solidFill>
              </a:rPr>
              <a:t>копия документа (документов), удостоверяющего личность, гражданство,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522D91"/>
                </a:solidFill>
              </a:rPr>
              <a:t>иные документы, представленные поступающим,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522D91"/>
                </a:solidFill>
              </a:rPr>
              <a:t>материалы сдачи вступительных испытаний, в том числе документы, связанные с апелляцией, а также оригиналы и (или) копии доверенностей, представленные в организацию доверенными лицами;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522D91"/>
                </a:solidFill>
              </a:rPr>
              <a:t>документы, подтверждающие особые права;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522D91"/>
                </a:solidFill>
              </a:rPr>
              <a:t>документы, подтверждающие индивидуальные достижения;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522D91"/>
                </a:solidFill>
              </a:rPr>
              <a:t>работы студентов, сдававших вступительные испытания;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документы </a:t>
            </a:r>
            <a:r>
              <a:rPr lang="ru-RU" sz="2000" dirty="0">
                <a:solidFill>
                  <a:srgbClr val="522D91"/>
                </a:solidFill>
              </a:rPr>
              <a:t>об апелляции</a:t>
            </a:r>
            <a:r>
              <a:rPr lang="ru-RU" sz="2000" dirty="0" smtClean="0">
                <a:solidFill>
                  <a:srgbClr val="522D91"/>
                </a:solidFill>
              </a:rPr>
              <a:t>.</a:t>
            </a:r>
            <a:endParaRPr lang="ru-RU" sz="20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5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ПОСТАНОВЛЕНИЕ ПРАВИТЕЛЬСТВА РОССИЙСКОЙ ФЕДЕРАЦИИ от 14 января 2022 года №3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Об утверждении положения о государственной аккредитации…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ПРИКАЗ МИНОБРНАУКИ РОССИИ от 25 ноября 2021 года №1094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Об утверждении </a:t>
            </a:r>
            <a:r>
              <a:rPr lang="ru-RU" sz="3200" b="1" dirty="0" err="1" smtClean="0">
                <a:solidFill>
                  <a:schemeClr val="bg1"/>
                </a:solidFill>
                <a:latin typeface="Gotham Pro"/>
              </a:rPr>
              <a:t>аккредитационных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 показателей</a:t>
            </a:r>
          </a:p>
        </p:txBody>
      </p:sp>
      <p:grpSp>
        <p:nvGrpSpPr>
          <p:cNvPr id="2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9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Аккредитационные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показатели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2835960"/>
              </p:ext>
            </p:extLst>
          </p:nvPr>
        </p:nvGraphicFramePr>
        <p:xfrm>
          <a:off x="1095340" y="1874222"/>
          <a:ext cx="10358510" cy="422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 показателя </a:t>
                      </a:r>
                    </a:p>
                    <a:p>
                      <a:r>
                        <a:rPr lang="ru-RU" sz="2000" dirty="0" smtClean="0"/>
                        <a:t>Для целей государственной аккредитации образовательной деятельности </a:t>
                      </a:r>
                    </a:p>
                    <a:p>
                      <a:r>
                        <a:rPr lang="ru-RU" sz="2000" dirty="0" smtClean="0"/>
                        <a:t>(минимальное значение 90 баллов)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Значение показателя </a:t>
                      </a:r>
                      <a:endParaRPr lang="ru-RU" sz="1600" dirty="0"/>
                    </a:p>
                  </a:txBody>
                  <a:tcPr marL="19284" marR="19284" marT="9642" marB="9642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Кол-во баллов </a:t>
                      </a:r>
                    </a:p>
                  </a:txBody>
                  <a:tcPr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54">
                <a:tc rowSpan="3"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балл единого государственного экзамена</a:t>
                      </a:r>
                      <a:r>
                        <a:rPr lang="ru-RU" sz="20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 обучающихся, принятых по его результатам на обучение </a:t>
                      </a:r>
                      <a:r>
                        <a:rPr lang="ru-RU" sz="2000" b="1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по очной форме</a:t>
                      </a:r>
                      <a:r>
                        <a:rPr lang="ru-RU" sz="20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 по программам </a:t>
                      </a:r>
                      <a:r>
                        <a:rPr lang="ru-RU" sz="2000" kern="1200" dirty="0" err="1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бакалавриата</a:t>
                      </a:r>
                      <a:r>
                        <a:rPr lang="ru-RU" sz="20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2000" kern="1200" dirty="0" err="1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специалитета</a:t>
                      </a:r>
                      <a:r>
                        <a:rPr lang="ru-RU" sz="20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(бюджет и платное)</a:t>
                      </a:r>
                      <a:endParaRPr lang="ru-RU" sz="2000" kern="1200" dirty="0">
                        <a:solidFill>
                          <a:srgbClr val="522D9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84" marR="19284" marT="9642" marB="96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66 баллов и более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от 60 до 65 баллов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менее 60 баллов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855">
                <a:tc rowSpan="3"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балл вступительных испытаний</a:t>
                      </a:r>
                      <a:r>
                        <a:rPr lang="ru-RU" sz="20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 (единый государственный экзамен и дополнительные вступительные испытания творческой направленности) обучающихся, принятых на обучение </a:t>
                      </a:r>
                      <a:r>
                        <a:rPr lang="ru-RU" sz="2000" b="1" kern="1200" dirty="0" smtClean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000" b="1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очной форме </a:t>
                      </a:r>
                      <a:r>
                        <a:rPr lang="ru-RU" sz="20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по соответствующим программам </a:t>
                      </a:r>
                      <a:r>
                        <a:rPr lang="ru-RU" sz="2000" kern="1200" dirty="0" err="1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бакалавриата</a:t>
                      </a:r>
                      <a:r>
                        <a:rPr lang="ru-RU" sz="20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 или </a:t>
                      </a:r>
                      <a:r>
                        <a:rPr lang="ru-RU" sz="2000" kern="1200" dirty="0" err="1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специалитета</a:t>
                      </a:r>
                      <a:r>
                        <a:rPr lang="ru-RU" sz="20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(бюджет</a:t>
                      </a:r>
                      <a:r>
                        <a:rPr lang="ru-RU" sz="2000" kern="1200" baseline="0" dirty="0" smtClean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 и платное)</a:t>
                      </a:r>
                      <a:endParaRPr lang="ru-RU" sz="2000" kern="1200" dirty="0">
                        <a:solidFill>
                          <a:srgbClr val="522D9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84" marR="19284" marT="9642" marB="9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66 баллов и более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от 60 до 65 баллов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менее 60 баллов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522D9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19284" marR="19284" marT="9642" marB="964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001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="" xmlns:a16="http://schemas.microsoft.com/office/drawing/2014/main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ПОСТАНОВЛЕНИЕ ПРАВИТЕЛЬСТВА РОССИЙСКОЙ ФЕДЕРАЦИИ от 25 июня 2021 года №997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Об утверждении Положения о федеральном государственном контроле (надзоре) в сфере образования</a:t>
            </a:r>
            <a:endParaRPr lang="ru-RU" sz="2800" b="1" dirty="0">
              <a:solidFill>
                <a:schemeClr val="bg1"/>
              </a:solidFill>
              <a:latin typeface="Gotham Pro"/>
            </a:endParaRPr>
          </a:p>
        </p:txBody>
      </p:sp>
      <p:grpSp>
        <p:nvGrpSpPr>
          <p:cNvPr id="18" name="object 72">
            <a:extLst>
              <a:ext uri="{FF2B5EF4-FFF2-40B4-BE49-F238E27FC236}">
                <a16:creationId xmlns="" xmlns:a16="http://schemas.microsoft.com/office/drawing/2014/main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="" xmlns:a16="http://schemas.microsoft.com/office/drawing/2014/main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="" xmlns:a16="http://schemas.microsoft.com/office/drawing/2014/main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="" xmlns:a16="http://schemas.microsoft.com/office/drawing/2014/main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="" xmlns:a16="http://schemas.microsoft.com/office/drawing/2014/main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="" xmlns:a16="http://schemas.microsoft.com/office/drawing/2014/main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="" xmlns:a16="http://schemas.microsoft.com/office/drawing/2014/main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="" xmlns:a16="http://schemas.microsoft.com/office/drawing/2014/main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3405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Виды контрольных мероприятий: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102172"/>
            <a:ext cx="9372303" cy="276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Документарная проверка;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Выездная проверка;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Наблюдение за соблюдением обязательных требований (мониторинг безопасности).</a:t>
            </a:r>
          </a:p>
        </p:txBody>
      </p:sp>
    </p:spTree>
    <p:extLst>
      <p:ext uri="{BB962C8B-B14F-4D97-AF65-F5344CB8AC3E}">
        <p14:creationId xmlns="" xmlns:p14="http://schemas.microsoft.com/office/powerpoint/2010/main" val="1935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Отнесение к одной из категорий риска: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801735"/>
            <a:ext cx="937230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22D91"/>
                </a:solidFill>
              </a:rPr>
              <a:t>Низкий риск</a:t>
            </a:r>
            <a:r>
              <a:rPr lang="ru-RU" sz="2400" dirty="0" smtClean="0">
                <a:solidFill>
                  <a:srgbClr val="522D91"/>
                </a:solidFill>
              </a:rPr>
              <a:t> </a:t>
            </a:r>
            <a:r>
              <a:rPr lang="ru-RU" sz="2400" dirty="0" smtClean="0">
                <a:solidFill>
                  <a:srgbClr val="522D91"/>
                </a:solidFill>
              </a:rPr>
              <a:t>(плановые проверки не проводятся):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22D91"/>
                </a:solidFill>
              </a:rPr>
              <a:t>Деятельность по реализации ООП, имеющих ГА.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22D91"/>
                </a:solidFill>
              </a:rPr>
              <a:t>Средний риск</a:t>
            </a:r>
            <a:r>
              <a:rPr lang="ru-RU" sz="2400" dirty="0" smtClean="0">
                <a:solidFill>
                  <a:srgbClr val="522D91"/>
                </a:solidFill>
              </a:rPr>
              <a:t> (плановые проверки 1 раз в 4 года):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22D91"/>
                </a:solidFill>
              </a:rPr>
              <a:t>наличие обоснованного обращения в </a:t>
            </a:r>
            <a:r>
              <a:rPr lang="ru-RU" sz="2400" dirty="0" err="1" smtClean="0">
                <a:solidFill>
                  <a:srgbClr val="522D91"/>
                </a:solidFill>
              </a:rPr>
              <a:t>Рособрнадзор</a:t>
            </a:r>
            <a:r>
              <a:rPr lang="ru-RU" sz="2400" dirty="0" smtClean="0">
                <a:solidFill>
                  <a:srgbClr val="522D91"/>
                </a:solidFill>
              </a:rPr>
              <a:t> (или местные надзорные органы);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22D91"/>
                </a:solidFill>
              </a:rPr>
              <a:t>назначение административного наказания за административное правонарушение в сфере образования.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22D91"/>
                </a:solidFill>
              </a:rPr>
              <a:t>Высокий риск</a:t>
            </a:r>
            <a:r>
              <a:rPr lang="ru-RU" sz="2400" dirty="0" smtClean="0">
                <a:solidFill>
                  <a:srgbClr val="522D91"/>
                </a:solidFill>
              </a:rPr>
              <a:t> (плановые проверки 1 раз в 3 года): оба подпункта среднего риска.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935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Контрольные профилактические визиты: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28802"/>
            <a:ext cx="937230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Получение лицензии – в срок не позднее одного года с даты начала деятельности;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Образовательные организации с категорией высокого риска – не позднее одного года со дня принятия решения об отнесении к данной </a:t>
            </a:r>
            <a:r>
              <a:rPr lang="ru-RU" sz="2800" dirty="0" smtClean="0">
                <a:solidFill>
                  <a:srgbClr val="522D91"/>
                </a:solidFill>
              </a:rPr>
              <a:t>категории</a:t>
            </a:r>
            <a:r>
              <a:rPr lang="ru-RU" sz="2800" dirty="0" smtClean="0">
                <a:solidFill>
                  <a:srgbClr val="522D91"/>
                </a:solidFill>
              </a:rPr>
              <a:t>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Проводятся </a:t>
            </a:r>
            <a:r>
              <a:rPr lang="ru-RU" sz="2800" dirty="0" smtClean="0">
                <a:solidFill>
                  <a:srgbClr val="522D91"/>
                </a:solidFill>
              </a:rPr>
              <a:t>по месту осуществления образовательной деятельности или с использованием ВКС.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Проводятся в течение одного дня.</a:t>
            </a:r>
          </a:p>
        </p:txBody>
      </p:sp>
    </p:spTree>
    <p:extLst>
      <p:ext uri="{BB962C8B-B14F-4D97-AF65-F5344CB8AC3E}">
        <p14:creationId xmlns="" xmlns:p14="http://schemas.microsoft.com/office/powerpoint/2010/main" val="1935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Обзор нарушений обязательных требований, соблюдение которых оценивается Федеральной службой по надзору и контролю в сфере образования и науки, за 2021 год</a:t>
            </a:r>
            <a:endParaRPr lang="ru-RU" sz="2800" b="1" dirty="0">
              <a:solidFill>
                <a:schemeClr val="bg1"/>
              </a:solidFill>
              <a:latin typeface="Gotham Pro"/>
            </a:endParaRPr>
          </a:p>
        </p:txBody>
      </p:sp>
      <p:grpSp>
        <p:nvGrpSpPr>
          <p:cNvPr id="2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3405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362216"/>
            <a:ext cx="9372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Официальный сайт (п. 41-43, 74; </a:t>
            </a:r>
            <a:r>
              <a:rPr lang="ru-RU" sz="2800" dirty="0" err="1" smtClean="0">
                <a:solidFill>
                  <a:srgbClr val="522D91"/>
                </a:solidFill>
              </a:rPr>
              <a:t>асп</a:t>
            </a:r>
            <a:r>
              <a:rPr lang="ru-RU" sz="2800" dirty="0" smtClean="0">
                <a:solidFill>
                  <a:srgbClr val="522D91"/>
                </a:solidFill>
              </a:rPr>
              <a:t>. п. 12-14)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Информирование о приеме;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раздел для </a:t>
            </a:r>
            <a:r>
              <a:rPr lang="ru-RU" sz="2800" dirty="0">
                <a:solidFill>
                  <a:srgbClr val="522D91"/>
                </a:solidFill>
              </a:rPr>
              <a:t>ответов на </a:t>
            </a:r>
            <a:r>
              <a:rPr lang="ru-RU" sz="2800" dirty="0" smtClean="0">
                <a:solidFill>
                  <a:srgbClr val="522D91"/>
                </a:solidFill>
              </a:rPr>
              <a:t>обращения;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списки </a:t>
            </a:r>
            <a:r>
              <a:rPr lang="ru-RU" sz="2800" dirty="0">
                <a:solidFill>
                  <a:srgbClr val="522D91"/>
                </a:solidFill>
              </a:rPr>
              <a:t>лиц, подавших </a:t>
            </a:r>
            <a:r>
              <a:rPr lang="ru-RU" sz="2800" dirty="0" smtClean="0">
                <a:solidFill>
                  <a:srgbClr val="522D91"/>
                </a:solidFill>
              </a:rPr>
              <a:t>документы;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конкурсные списки.</a:t>
            </a:r>
          </a:p>
        </p:txBody>
      </p:sp>
    </p:spTree>
    <p:extLst>
      <p:ext uri="{BB962C8B-B14F-4D97-AF65-F5344CB8AC3E}">
        <p14:creationId xmlns="" xmlns:p14="http://schemas.microsoft.com/office/powerpoint/2010/main" val="7763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Мониторинг системы образования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28802"/>
            <a:ext cx="9372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Размещение и обновление информации на сайте ОО;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Внесение сведений в ФИС ГИА и Приема с соблюдением сроков и полноты сведений;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Соответствие информации, размещаемой на сайте ОО, сведениям, внесенным в ФИС ГИА и приема.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endParaRPr lang="ru-RU" sz="2800" dirty="0" smtClean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Типичные нарушения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714488"/>
            <a:ext cx="93723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ОО не размещает на официальном сайте (либо размещает не в полном объеме) необходимую информацию;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Не назначены лица, ответственные за внесение сведений в ФИС ГИА и Приема;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ОО не вносит в ФИС ГИА и Приема сведения о приеме на обучение;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ОО не вносит в установленные сроки в ФИС ГИА и Приема сведения о приеме на обучение;</a:t>
            </a:r>
          </a:p>
        </p:txBody>
      </p:sp>
    </p:spTree>
    <p:extLst>
      <p:ext uri="{BB962C8B-B14F-4D97-AF65-F5344CB8AC3E}">
        <p14:creationId xmlns="" xmlns:p14="http://schemas.microsoft.com/office/powerpoint/2010/main" val="1935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Типичные нарушения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28802"/>
            <a:ext cx="9372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На официальном сайте ОО в сети «Интернет» не размещена информация о возможности подачи документов, необходимых для поступления, с использованием </a:t>
            </a:r>
            <a:r>
              <a:rPr lang="ru-RU" sz="2800" dirty="0" err="1" smtClean="0">
                <a:solidFill>
                  <a:srgbClr val="522D91"/>
                </a:solidFill>
              </a:rPr>
              <a:t>суперсервиса</a:t>
            </a:r>
            <a:r>
              <a:rPr lang="ru-RU" sz="2800" dirty="0" smtClean="0">
                <a:solidFill>
                  <a:srgbClr val="522D91"/>
                </a:solidFill>
              </a:rPr>
              <a:t> «Поступление в вуз </a:t>
            </a:r>
            <a:r>
              <a:rPr lang="ru-RU" sz="2800" dirty="0" err="1" smtClean="0">
                <a:solidFill>
                  <a:srgbClr val="522D91"/>
                </a:solidFill>
              </a:rPr>
              <a:t>онлайн</a:t>
            </a:r>
            <a:r>
              <a:rPr lang="ru-RU" sz="2800" dirty="0" smtClean="0">
                <a:solidFill>
                  <a:srgbClr val="522D91"/>
                </a:solidFill>
              </a:rPr>
              <a:t>»;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 договорах возмездного оказания услуг, заключенных между ОО и обучающимися,  не указаны основные характеристики образования;</a:t>
            </a:r>
          </a:p>
        </p:txBody>
      </p:sp>
    </p:spTree>
    <p:extLst>
      <p:ext uri="{BB962C8B-B14F-4D97-AF65-F5344CB8AC3E}">
        <p14:creationId xmlns="" xmlns:p14="http://schemas.microsoft.com/office/powerpoint/2010/main" val="1935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Типичные нарушения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28802"/>
            <a:ext cx="93723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ОО не разместила на своем официальном сайте в сети «Интернет» информацию о шкале оценивания для каждого вступительного испытания - аспирантура;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На официальном сайте ОО не размещена информация о минимальном количестве баллов, подтверждающем успешное прохождение вступительного испытания (для каждого вступительного испытания) – аспирантура.</a:t>
            </a:r>
          </a:p>
        </p:txBody>
      </p:sp>
    </p:spTree>
    <p:extLst>
      <p:ext uri="{BB962C8B-B14F-4D97-AF65-F5344CB8AC3E}">
        <p14:creationId xmlns="" xmlns:p14="http://schemas.microsoft.com/office/powerpoint/2010/main" val="1935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472" y="1484784"/>
            <a:ext cx="5263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Благодарю за внимание!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330877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522E91"/>
                  </a:solidFill>
                </a:ln>
                <a:noFill/>
                <a:latin typeface="Gotham Pro"/>
                <a:cs typeface="Gotham Pro Black" panose="02000503040000020004" pitchFamily="2" charset="0"/>
              </a:rPr>
              <a:t>Контактная</a:t>
            </a:r>
          </a:p>
          <a:p>
            <a:r>
              <a:rPr lang="ru-RU" sz="2800" b="1" dirty="0">
                <a:ln>
                  <a:solidFill>
                    <a:srgbClr val="522E91"/>
                  </a:solidFill>
                </a:ln>
                <a:noFill/>
                <a:latin typeface="Gotham Pro"/>
                <a:cs typeface="Gotham Pro Black" panose="02000503040000020004" pitchFamily="2" charset="0"/>
              </a:rPr>
              <a:t>информация</a:t>
            </a:r>
            <a:endParaRPr lang="x-none" sz="2800" b="1" dirty="0">
              <a:ln>
                <a:solidFill>
                  <a:srgbClr val="522E91"/>
                </a:solidFill>
              </a:ln>
              <a:noFill/>
              <a:latin typeface="Gotham Pro"/>
              <a:cs typeface="Gotham Pro Black" panose="02000503040000020004" pitchFamily="2" charset="0"/>
            </a:endParaRPr>
          </a:p>
        </p:txBody>
      </p:sp>
      <p:sp>
        <p:nvSpPr>
          <p:cNvPr id="12" name="object 37"/>
          <p:cNvSpPr txBox="1"/>
          <p:nvPr/>
        </p:nvSpPr>
        <p:spPr>
          <a:xfrm>
            <a:off x="6146733" y="4069984"/>
            <a:ext cx="1944216" cy="934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1200" spc="-10" dirty="0">
                <a:solidFill>
                  <a:srgbClr val="522E91"/>
                </a:solidFill>
                <a:latin typeface="GothamPro-Light"/>
                <a:cs typeface="GothamPro-Light"/>
              </a:rPr>
              <a:t>111024, </a:t>
            </a:r>
            <a:r>
              <a:rPr sz="1200" spc="-105" dirty="0">
                <a:solidFill>
                  <a:srgbClr val="522E91"/>
                </a:solidFill>
                <a:latin typeface="GothamPro-Light"/>
                <a:cs typeface="GothamPro-Light"/>
              </a:rPr>
              <a:t>г.</a:t>
            </a:r>
            <a:r>
              <a:rPr sz="1200" spc="5" dirty="0">
                <a:solidFill>
                  <a:srgbClr val="522E91"/>
                </a:solidFill>
                <a:latin typeface="GothamPro-Light"/>
                <a:cs typeface="GothamPro-Light"/>
              </a:rPr>
              <a:t> </a:t>
            </a:r>
            <a:r>
              <a:rPr sz="1200" dirty="0">
                <a:solidFill>
                  <a:srgbClr val="522E91"/>
                </a:solidFill>
                <a:latin typeface="GothamPro-Light"/>
                <a:cs typeface="GothamPro-Light"/>
              </a:rPr>
              <a:t>Москва,</a:t>
            </a:r>
            <a:endParaRPr sz="1200" dirty="0">
              <a:latin typeface="GothamPro-Light"/>
              <a:cs typeface="GothamPro-Light"/>
            </a:endParaRPr>
          </a:p>
          <a:p>
            <a:pPr marL="12700">
              <a:lnSpc>
                <a:spcPts val="2700"/>
              </a:lnSpc>
            </a:pPr>
            <a:r>
              <a:rPr sz="1200" spc="-10" dirty="0">
                <a:solidFill>
                  <a:srgbClr val="522E91"/>
                </a:solidFill>
                <a:latin typeface="GothamPro-Light"/>
                <a:cs typeface="GothamPro-Light"/>
              </a:rPr>
              <a:t>улица Авиамоторная,</a:t>
            </a:r>
            <a:r>
              <a:rPr sz="1200" spc="-75" dirty="0">
                <a:solidFill>
                  <a:srgbClr val="522E91"/>
                </a:solidFill>
                <a:latin typeface="GothamPro-Light"/>
                <a:cs typeface="GothamPro-Light"/>
              </a:rPr>
              <a:t> </a:t>
            </a:r>
            <a:r>
              <a:rPr sz="1200" spc="5" dirty="0">
                <a:solidFill>
                  <a:srgbClr val="522E91"/>
                </a:solidFill>
                <a:latin typeface="GothamPro-Light"/>
                <a:cs typeface="GothamPro-Light"/>
              </a:rPr>
              <a:t>8а</a:t>
            </a:r>
            <a:endParaRPr sz="1200" dirty="0">
              <a:latin typeface="GothamPro-Light"/>
              <a:cs typeface="GothamPro-Light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800" b="1" spc="90" dirty="0">
                <a:solidFill>
                  <a:srgbClr val="9784BE"/>
                </a:solidFill>
                <a:latin typeface="Gotham Pro"/>
                <a:cs typeface="Gotham Pro"/>
              </a:rPr>
              <a:t>АДРЕС </a:t>
            </a:r>
            <a:r>
              <a:rPr sz="800" b="1" spc="60" dirty="0" smtClean="0">
                <a:solidFill>
                  <a:srgbClr val="9784BE"/>
                </a:solidFill>
                <a:latin typeface="Gotham Pro"/>
                <a:cs typeface="Gotham Pro"/>
              </a:rPr>
              <a:t>ОР</a:t>
            </a:r>
            <a:r>
              <a:rPr sz="800" b="1" spc="85" dirty="0" smtClean="0">
                <a:solidFill>
                  <a:srgbClr val="9784BE"/>
                </a:solidFill>
                <a:latin typeface="Gotham Pro"/>
                <a:cs typeface="Gotham Pro"/>
              </a:rPr>
              <a:t>ГАНИЗАЦИИ</a:t>
            </a:r>
            <a:r>
              <a:rPr sz="800" b="1" spc="-229" dirty="0" smtClean="0">
                <a:solidFill>
                  <a:srgbClr val="9784BE"/>
                </a:solidFill>
                <a:latin typeface="Gotham Pro"/>
                <a:cs typeface="Gotham Pro"/>
              </a:rPr>
              <a:t> </a:t>
            </a:r>
            <a:endParaRPr sz="800" dirty="0">
              <a:latin typeface="Gotham Pro"/>
              <a:cs typeface="Gotham Pro"/>
            </a:endParaRPr>
          </a:p>
        </p:txBody>
      </p:sp>
      <p:sp>
        <p:nvSpPr>
          <p:cNvPr id="13" name="object 38"/>
          <p:cNvSpPr txBox="1"/>
          <p:nvPr/>
        </p:nvSpPr>
        <p:spPr>
          <a:xfrm>
            <a:off x="6146733" y="5076473"/>
            <a:ext cx="1224223" cy="58477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lang="en-US" sz="1200" dirty="0" smtClean="0">
                <a:solidFill>
                  <a:srgbClr val="522E91"/>
                </a:solidFill>
                <a:latin typeface="GothamPro-Light"/>
                <a:cs typeface="GothamPro-Light"/>
                <a:hlinkClick r:id="rId2"/>
              </a:rPr>
              <a:t>eas</a:t>
            </a:r>
            <a:r>
              <a:rPr sz="1200" dirty="0" smtClean="0">
                <a:solidFill>
                  <a:srgbClr val="522E91"/>
                </a:solidFill>
                <a:latin typeface="GothamPro-Light"/>
                <a:cs typeface="GothamPro-Light"/>
                <a:hlinkClick r:id="rId2"/>
              </a:rPr>
              <a:t>@mtuci.ru</a:t>
            </a:r>
            <a:endParaRPr lang="en-US" sz="1200" dirty="0">
              <a:solidFill>
                <a:srgbClr val="522E91"/>
              </a:solidFill>
              <a:latin typeface="GothamPro-Light"/>
              <a:cs typeface="GothamPro-Ligh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00" b="1" spc="95" dirty="0" smtClean="0">
                <a:solidFill>
                  <a:srgbClr val="9784BE"/>
                </a:solidFill>
                <a:latin typeface="Gotham Pro"/>
                <a:cs typeface="Gotham Pro"/>
              </a:rPr>
              <a:t>E-MAIL</a:t>
            </a:r>
            <a:r>
              <a:rPr sz="800" b="1" spc="-229" dirty="0" smtClean="0">
                <a:solidFill>
                  <a:srgbClr val="9784BE"/>
                </a:solidFill>
                <a:latin typeface="Gotham Pro"/>
                <a:cs typeface="Gotham Pro"/>
              </a:rPr>
              <a:t> </a:t>
            </a:r>
            <a:endParaRPr sz="800" dirty="0">
              <a:latin typeface="Gotham Pro"/>
              <a:cs typeface="Gotham Pro"/>
            </a:endParaRPr>
          </a:p>
        </p:txBody>
      </p:sp>
      <p:sp>
        <p:nvSpPr>
          <p:cNvPr id="14" name="object 39"/>
          <p:cNvSpPr txBox="1"/>
          <p:nvPr/>
        </p:nvSpPr>
        <p:spPr>
          <a:xfrm>
            <a:off x="8400256" y="4027651"/>
            <a:ext cx="1450420" cy="60016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1200" spc="5" dirty="0">
                <a:solidFill>
                  <a:srgbClr val="522E91"/>
                </a:solidFill>
                <a:latin typeface="GothamPro-Light"/>
                <a:cs typeface="GothamPro-Light"/>
              </a:rPr>
              <a:t>+7 </a:t>
            </a:r>
            <a:r>
              <a:rPr sz="1200" spc="-5" dirty="0">
                <a:solidFill>
                  <a:srgbClr val="522E91"/>
                </a:solidFill>
                <a:latin typeface="GothamPro-Light"/>
                <a:cs typeface="GothamPro-Light"/>
              </a:rPr>
              <a:t>(495)</a:t>
            </a:r>
            <a:r>
              <a:rPr sz="1200" spc="-70" dirty="0">
                <a:solidFill>
                  <a:srgbClr val="522E91"/>
                </a:solidFill>
                <a:latin typeface="GothamPro-Light"/>
                <a:cs typeface="GothamPro-Light"/>
              </a:rPr>
              <a:t> </a:t>
            </a:r>
            <a:r>
              <a:rPr lang="ru-RU" sz="1200" spc="-35" dirty="0" smtClean="0">
                <a:solidFill>
                  <a:srgbClr val="522E91"/>
                </a:solidFill>
                <a:latin typeface="GothamPro-Light"/>
                <a:cs typeface="GothamPro-Light"/>
              </a:rPr>
              <a:t>957-77-24</a:t>
            </a:r>
            <a:endParaRPr sz="1200" dirty="0">
              <a:latin typeface="GothamPro-Light"/>
              <a:cs typeface="GothamPro-Ligh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00" b="1" spc="95" dirty="0">
                <a:solidFill>
                  <a:srgbClr val="9784BE"/>
                </a:solidFill>
                <a:latin typeface="Gotham Pro"/>
                <a:cs typeface="Gotham Pro"/>
              </a:rPr>
              <a:t>ТЕЛЕФОН</a:t>
            </a:r>
            <a:r>
              <a:rPr sz="800" b="1" spc="-229" dirty="0">
                <a:solidFill>
                  <a:srgbClr val="9784BE"/>
                </a:solidFill>
                <a:latin typeface="Gotham Pro"/>
                <a:cs typeface="Gotham Pro"/>
              </a:rPr>
              <a:t> </a:t>
            </a:r>
            <a:r>
              <a:rPr lang="ru-RU" sz="800" b="1" spc="-229" dirty="0">
                <a:solidFill>
                  <a:srgbClr val="9784BE"/>
                </a:solidFill>
                <a:latin typeface="Gotham Pro"/>
                <a:cs typeface="Gotham Pro"/>
              </a:rPr>
              <a:t> </a:t>
            </a:r>
            <a:endParaRPr sz="800" dirty="0">
              <a:latin typeface="Gotham Pro"/>
              <a:cs typeface="Gotham Pro"/>
            </a:endParaRPr>
          </a:p>
        </p:txBody>
      </p:sp>
      <p:sp>
        <p:nvSpPr>
          <p:cNvPr id="8" name="object 37"/>
          <p:cNvSpPr txBox="1"/>
          <p:nvPr/>
        </p:nvSpPr>
        <p:spPr>
          <a:xfrm>
            <a:off x="6147688" y="3411953"/>
            <a:ext cx="470084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200" b="1" spc="-10" dirty="0" smtClean="0">
                <a:solidFill>
                  <a:srgbClr val="522E91"/>
                </a:solidFill>
                <a:latin typeface="GothamPro-Light"/>
                <a:cs typeface="GothamPro-Light"/>
              </a:rPr>
              <a:t>Скородумова Елена Александровна</a:t>
            </a:r>
          </a:p>
          <a:p>
            <a:pPr marL="12700">
              <a:spcBef>
                <a:spcPts val="105"/>
              </a:spcBef>
            </a:pPr>
            <a:r>
              <a:rPr lang="ru-RU" sz="1200" spc="-10" dirty="0" smtClean="0">
                <a:solidFill>
                  <a:srgbClr val="522E91"/>
                </a:solidFill>
                <a:latin typeface="GothamPro-Light"/>
                <a:cs typeface="Gotham Pro"/>
              </a:rPr>
              <a:t>начальник </a:t>
            </a:r>
            <a:r>
              <a:rPr lang="ru-RU" sz="1200" spc="-10" dirty="0">
                <a:solidFill>
                  <a:srgbClr val="522E91"/>
                </a:solidFill>
                <a:latin typeface="GothamPro-Light"/>
                <a:cs typeface="Gotham Pro"/>
              </a:rPr>
              <a:t>отдела «Приемная комиссия» МТУСИ,</a:t>
            </a:r>
          </a:p>
          <a:p>
            <a:pPr marL="12700">
              <a:spcBef>
                <a:spcPts val="105"/>
              </a:spcBef>
            </a:pPr>
            <a:r>
              <a:rPr lang="ru-RU" sz="1200" spc="-10" dirty="0">
                <a:solidFill>
                  <a:srgbClr val="522E91"/>
                </a:solidFill>
                <a:latin typeface="GothamPro-Light"/>
                <a:cs typeface="Gotham Pro"/>
              </a:rPr>
              <a:t>к.ф.-м.н., доцент</a:t>
            </a:r>
          </a:p>
        </p:txBody>
      </p:sp>
    </p:spTree>
    <p:extLst>
      <p:ext uri="{BB962C8B-B14F-4D97-AF65-F5344CB8AC3E}">
        <p14:creationId xmlns="" xmlns:p14="http://schemas.microsoft.com/office/powerpoint/2010/main" val="19653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362216"/>
            <a:ext cx="9372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Подача заявления (п. 52, </a:t>
            </a:r>
            <a:r>
              <a:rPr lang="ru-RU" sz="2800" dirty="0" err="1" smtClean="0">
                <a:solidFill>
                  <a:srgbClr val="522D91"/>
                </a:solidFill>
              </a:rPr>
              <a:t>асп</a:t>
            </a:r>
            <a:r>
              <a:rPr lang="ru-RU" sz="2800" dirty="0" smtClean="0">
                <a:solidFill>
                  <a:srgbClr val="522D91"/>
                </a:solidFill>
              </a:rPr>
              <a:t>. п. 22):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Лично поступающим;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Через операторов почтовой связи;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в электронной форме посредством электронной информационной системы </a:t>
            </a:r>
            <a:r>
              <a:rPr lang="ru-RU" sz="2800" dirty="0" smtClean="0">
                <a:solidFill>
                  <a:srgbClr val="522D91"/>
                </a:solidFill>
              </a:rPr>
              <a:t>организации;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Через ЕПГУ.</a:t>
            </a:r>
          </a:p>
        </p:txBody>
      </p:sp>
    </p:spTree>
    <p:extLst>
      <p:ext uri="{BB962C8B-B14F-4D97-AF65-F5344CB8AC3E}">
        <p14:creationId xmlns="" xmlns:p14="http://schemas.microsoft.com/office/powerpoint/2010/main" val="7806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060848"/>
            <a:ext cx="937230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522D91"/>
                </a:solidFill>
              </a:rPr>
              <a:t>Личный кабинет абитуриента: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Сведения о </a:t>
            </a:r>
            <a:r>
              <a:rPr lang="ru-RU" sz="2800" dirty="0" smtClean="0">
                <a:solidFill>
                  <a:srgbClr val="522D91"/>
                </a:solidFill>
              </a:rPr>
              <a:t>заявлении;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Возможность изменить или отозвать </a:t>
            </a:r>
            <a:r>
              <a:rPr lang="ru-RU" sz="2800" dirty="0" smtClean="0">
                <a:solidFill>
                  <a:srgbClr val="522D91"/>
                </a:solidFill>
              </a:rPr>
              <a:t>заявление;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Возможность </a:t>
            </a:r>
            <a:r>
              <a:rPr lang="ru-RU" sz="2800" dirty="0">
                <a:solidFill>
                  <a:srgbClr val="522D91"/>
                </a:solidFill>
              </a:rPr>
              <a:t>отслеживать конкурсную </a:t>
            </a:r>
            <a:r>
              <a:rPr lang="ru-RU" sz="2800" dirty="0" smtClean="0">
                <a:solidFill>
                  <a:srgbClr val="522D91"/>
                </a:solidFill>
              </a:rPr>
              <a:t>ситуацию;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Возможность обратной </a:t>
            </a:r>
            <a:r>
              <a:rPr lang="ru-RU" sz="2800" dirty="0" smtClean="0">
                <a:solidFill>
                  <a:srgbClr val="522D91"/>
                </a:solidFill>
              </a:rPr>
              <a:t>связи;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Возможность восстановления логина/пароля.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6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132856"/>
            <a:ext cx="93723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522D91"/>
                </a:solidFill>
              </a:rPr>
              <a:t>Проблемы с регистрацией через ИС: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Проблемы с </a:t>
            </a:r>
            <a:r>
              <a:rPr lang="ru-RU" sz="2800" dirty="0" smtClean="0">
                <a:solidFill>
                  <a:srgbClr val="522D91"/>
                </a:solidFill>
              </a:rPr>
              <a:t>заполнением;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Опечатки в </a:t>
            </a:r>
            <a:r>
              <a:rPr lang="ru-RU" sz="2800" dirty="0" smtClean="0">
                <a:solidFill>
                  <a:srgbClr val="522D91"/>
                </a:solidFill>
              </a:rPr>
              <a:t>данных;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Злонамеренное искажение </a:t>
            </a:r>
            <a:r>
              <a:rPr lang="ru-RU" sz="2800" dirty="0" smtClean="0">
                <a:solidFill>
                  <a:srgbClr val="522D91"/>
                </a:solidFill>
              </a:rPr>
              <a:t>данных;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Сдача ЕГЭ с другими паспортами, под другими </a:t>
            </a:r>
            <a:r>
              <a:rPr lang="ru-RU" sz="2800" dirty="0" smtClean="0">
                <a:solidFill>
                  <a:srgbClr val="522D91"/>
                </a:solidFill>
              </a:rPr>
              <a:t>ФИО.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094360"/>
            <a:ext cx="93723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522D91"/>
                </a:solidFill>
              </a:rPr>
              <a:t>Заявление принимается только при наличии согласия на обработку персональных данных (п. 44, </a:t>
            </a:r>
            <a:r>
              <a:rPr lang="ru-RU" sz="2600" dirty="0" err="1" smtClean="0">
                <a:solidFill>
                  <a:srgbClr val="522D91"/>
                </a:solidFill>
              </a:rPr>
              <a:t>асп</a:t>
            </a:r>
            <a:r>
              <a:rPr lang="ru-RU" sz="2600" dirty="0" smtClean="0">
                <a:solidFill>
                  <a:srgbClr val="522D91"/>
                </a:solidFill>
              </a:rPr>
              <a:t>. п. 15);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522D91"/>
                </a:solidFill>
              </a:rPr>
              <a:t>Заявление абитуриента </a:t>
            </a:r>
            <a:r>
              <a:rPr lang="ru-RU" sz="2600" b="1" dirty="0" smtClean="0">
                <a:solidFill>
                  <a:srgbClr val="522D91"/>
                </a:solidFill>
              </a:rPr>
              <a:t>обязательно</a:t>
            </a:r>
            <a:r>
              <a:rPr lang="ru-RU" sz="2600" dirty="0" smtClean="0">
                <a:solidFill>
                  <a:srgbClr val="522D91"/>
                </a:solidFill>
              </a:rPr>
              <a:t> содержит (п. 45, </a:t>
            </a:r>
            <a:r>
              <a:rPr lang="ru-RU" sz="2600" dirty="0" err="1" smtClean="0">
                <a:solidFill>
                  <a:srgbClr val="522D91"/>
                </a:solidFill>
              </a:rPr>
              <a:t>асп</a:t>
            </a:r>
            <a:r>
              <a:rPr lang="ru-RU" sz="2600" dirty="0" smtClean="0">
                <a:solidFill>
                  <a:srgbClr val="522D91"/>
                </a:solidFill>
              </a:rPr>
              <a:t>. </a:t>
            </a:r>
            <a:r>
              <a:rPr lang="ru-RU" sz="2600" dirty="0">
                <a:solidFill>
                  <a:srgbClr val="522D91"/>
                </a:solidFill>
              </a:rPr>
              <a:t>п</a:t>
            </a:r>
            <a:r>
              <a:rPr lang="ru-RU" sz="2600" dirty="0" smtClean="0">
                <a:solidFill>
                  <a:srgbClr val="522D91"/>
                </a:solidFill>
              </a:rPr>
              <a:t>. 16-17):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522D91"/>
                </a:solidFill>
              </a:rPr>
              <a:t>Фиксация ознакомления с уставом, свидетельством о ГА и т.д.;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522D91"/>
                </a:solidFill>
              </a:rPr>
              <a:t>СНИЛС </a:t>
            </a:r>
            <a:r>
              <a:rPr lang="ru-RU" sz="2600" dirty="0">
                <a:solidFill>
                  <a:srgbClr val="522D91"/>
                </a:solidFill>
              </a:rPr>
              <a:t>(при наличии</a:t>
            </a:r>
            <a:r>
              <a:rPr lang="ru-RU" sz="2600" dirty="0" smtClean="0">
                <a:solidFill>
                  <a:srgbClr val="522D91"/>
                </a:solidFill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5326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132856"/>
            <a:ext cx="93723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Заявление абитуриента </a:t>
            </a:r>
            <a:r>
              <a:rPr lang="ru-RU" sz="2800" b="1" dirty="0" smtClean="0">
                <a:solidFill>
                  <a:srgbClr val="522D91"/>
                </a:solidFill>
              </a:rPr>
              <a:t>желательно</a:t>
            </a:r>
            <a:r>
              <a:rPr lang="ru-RU" sz="2800" dirty="0" smtClean="0">
                <a:solidFill>
                  <a:srgbClr val="522D91"/>
                </a:solidFill>
              </a:rPr>
              <a:t> содержит: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Предыдущие документы, удостоверяющие личность;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Предыдущие фамилии, имена, отчества;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Льготы (инвалидность – желательна конкретизация);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Выбор дат вступительных </a:t>
            </a:r>
            <a:r>
              <a:rPr lang="ru-RU" sz="2800" dirty="0" smtClean="0">
                <a:solidFill>
                  <a:srgbClr val="522D91"/>
                </a:solidFill>
              </a:rPr>
              <a:t>испытаний (если предусмотрены).</a:t>
            </a:r>
            <a:endParaRPr lang="ru-RU" sz="2800" dirty="0" smtClean="0">
              <a:solidFill>
                <a:srgbClr val="522D9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5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8255</TotalTime>
  <Words>2812</Words>
  <Application>Microsoft Office PowerPoint</Application>
  <PresentationFormat>Произвольный</PresentationFormat>
  <Paragraphs>378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Буравцов</dc:creator>
  <cp:lastModifiedBy>Елена</cp:lastModifiedBy>
  <cp:revision>402</cp:revision>
  <cp:lastPrinted>2017-11-22T12:19:04Z</cp:lastPrinted>
  <dcterms:created xsi:type="dcterms:W3CDTF">2015-01-16T11:54:43Z</dcterms:created>
  <dcterms:modified xsi:type="dcterms:W3CDTF">2022-03-21T17:23:42Z</dcterms:modified>
</cp:coreProperties>
</file>