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57" r:id="rId4"/>
    <p:sldId id="259" r:id="rId5"/>
    <p:sldId id="258" r:id="rId6"/>
    <p:sldId id="263" r:id="rId7"/>
    <p:sldId id="261" r:id="rId8"/>
    <p:sldId id="262" r:id="rId9"/>
    <p:sldId id="264" r:id="rId10"/>
    <p:sldId id="265" r:id="rId11"/>
    <p:sldId id="268" r:id="rId12"/>
    <p:sldId id="269" r:id="rId13"/>
    <p:sldId id="266" r:id="rId14"/>
    <p:sldId id="260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Qanelas" panose="00000500000000000000" pitchFamily="50" charset="-52"/>
      <p:regular r:id="rId21"/>
    </p:embeddedFont>
    <p:embeddedFont>
      <p:font typeface="Qanelas Bold" panose="00000800000000000000" pitchFamily="50" charset="-52"/>
      <p:bold r:id="rId22"/>
    </p:embeddedFont>
    <p:embeddedFont>
      <p:font typeface="Qanelas Medium" panose="00000600000000000000" pitchFamily="50" charset="-52"/>
      <p:regular r:id="rId23"/>
    </p:embeddedFont>
    <p:embeddedFont>
      <p:font typeface="Qanelas SemiBold" panose="00000700000000000000" pitchFamily="50" charset="-52"/>
      <p:bold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D41"/>
    <a:srgbClr val="BFBAE0"/>
    <a:srgbClr val="ABA5D7"/>
    <a:srgbClr val="4C4294"/>
    <a:srgbClr val="443E8F"/>
    <a:srgbClr val="F9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9E854-7F65-4D29-8A58-8E3BF323AF16}" type="datetimeFigureOut">
              <a:rPr lang="ru-RU" smtClean="0"/>
              <a:t>ср 23.03.22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DE9DE-6D7F-49F8-913C-E6199DCFB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3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www.instagram.com/Omega.Future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gkomega.ru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facebook.com/Omega.Future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B705FF6-44C7-4EF2-BE9A-E836D9AEB2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528E87-2393-4F18-B400-46449AEC3412}"/>
              </a:ext>
            </a:extLst>
          </p:cNvPr>
          <p:cNvSpPr/>
          <p:nvPr userDrawn="1"/>
        </p:nvSpPr>
        <p:spPr>
          <a:xfrm rot="3554413">
            <a:off x="7979772" y="2620922"/>
            <a:ext cx="4440518" cy="9900804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375C318-C1E6-418C-B6D8-E42025A2F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83" y="2505342"/>
            <a:ext cx="7508556" cy="142665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02B0B3-E100-4855-935E-85ABF79FF4C2}"/>
              </a:ext>
            </a:extLst>
          </p:cNvPr>
          <p:cNvSpPr/>
          <p:nvPr userDrawn="1"/>
        </p:nvSpPr>
        <p:spPr>
          <a:xfrm rot="3554413">
            <a:off x="-1513763" y="-5801490"/>
            <a:ext cx="4440518" cy="9900804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18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747E43-D6CE-40AD-936A-160A379A0105}"/>
              </a:ext>
            </a:extLst>
          </p:cNvPr>
          <p:cNvSpPr/>
          <p:nvPr userDrawn="1"/>
        </p:nvSpPr>
        <p:spPr>
          <a:xfrm>
            <a:off x="3433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E1ED3-18F5-4849-AB7D-A5ED79ED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4C42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864DBA-B8CB-4852-BE06-F18A21BD1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388482-CC2E-413A-B422-FC9277FE6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11ED92-1D79-433D-8E3D-60CB972C4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0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E8A49B-6633-4F04-BCCE-C9E52DB6E7FB}"/>
              </a:ext>
            </a:extLst>
          </p:cNvPr>
          <p:cNvSpPr/>
          <p:nvPr userDrawn="1"/>
        </p:nvSpPr>
        <p:spPr>
          <a:xfrm>
            <a:off x="3433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DAFFB-0EDC-457F-8151-D5F05187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42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5B2EB6-8A7C-49D9-839A-87BFC9F0E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AED334-DAF3-4206-BDBF-125FFF17D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0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0BDD07-2636-4670-9396-5D8489FFE36E}"/>
              </a:ext>
            </a:extLst>
          </p:cNvPr>
          <p:cNvSpPr/>
          <p:nvPr userDrawn="1"/>
        </p:nvSpPr>
        <p:spPr>
          <a:xfrm>
            <a:off x="3433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1F0943-CF2B-4169-AEEA-CB889B887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4C42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F88FE2-A740-4F93-B178-CDD088363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B32680-5715-48BB-875F-3E9EC75BAA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0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44F45F-850F-4986-A3FA-F73CF766FE2C}"/>
              </a:ext>
            </a:extLst>
          </p:cNvPr>
          <p:cNvSpPr/>
          <p:nvPr userDrawn="1"/>
        </p:nvSpPr>
        <p:spPr>
          <a:xfrm>
            <a:off x="711200" y="876148"/>
            <a:ext cx="10740571" cy="5105704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DA1970-2CED-498A-B790-1E1E2EC25D87}"/>
              </a:ext>
            </a:extLst>
          </p:cNvPr>
          <p:cNvSpPr/>
          <p:nvPr userDrawn="1"/>
        </p:nvSpPr>
        <p:spPr>
          <a:xfrm>
            <a:off x="7280780" y="-610537"/>
            <a:ext cx="4323644" cy="8208765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11D4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6ABCB-42AD-47ED-AA28-C55DEB30AB6E}"/>
              </a:ext>
            </a:extLst>
          </p:cNvPr>
          <p:cNvSpPr txBox="1"/>
          <p:nvPr userDrawn="1"/>
        </p:nvSpPr>
        <p:spPr>
          <a:xfrm>
            <a:off x="1761594" y="2260895"/>
            <a:ext cx="4203395" cy="1250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400"/>
              </a:lnSpc>
            </a:pPr>
            <a:r>
              <a:rPr lang="ru-RU" sz="5400" dirty="0">
                <a:solidFill>
                  <a:schemeClr val="bg1"/>
                </a:solidFill>
                <a:latin typeface="Qanelas SemiBold" panose="00000700000000000000" pitchFamily="50" charset="-52"/>
              </a:rPr>
              <a:t>Спасибо</a:t>
            </a:r>
          </a:p>
          <a:p>
            <a:pPr>
              <a:lnSpc>
                <a:spcPts val="4400"/>
              </a:lnSpc>
            </a:pPr>
            <a:r>
              <a:rPr lang="ru-RU" sz="5400" dirty="0">
                <a:solidFill>
                  <a:schemeClr val="bg1"/>
                </a:solidFill>
                <a:latin typeface="Qanelas SemiBold" panose="00000700000000000000" pitchFamily="50" charset="-52"/>
              </a:rPr>
              <a:t>за внимание</a:t>
            </a:r>
            <a:r>
              <a:rPr lang="ru-RU" sz="5400" dirty="0">
                <a:solidFill>
                  <a:schemeClr val="bg1"/>
                </a:solidFill>
                <a:latin typeface="Qanelas Medium" panose="00000600000000000000" pitchFamily="50" charset="-52"/>
              </a:rPr>
              <a:t>!</a:t>
            </a:r>
            <a:endParaRPr lang="en-US" sz="5400" dirty="0">
              <a:solidFill>
                <a:schemeClr val="bg1"/>
              </a:solidFill>
              <a:latin typeface="Qanelas Medium" panose="00000600000000000000" pitchFamily="50" charset="-52"/>
            </a:endParaRPr>
          </a:p>
        </p:txBody>
      </p:sp>
      <p:pic>
        <p:nvPicPr>
          <p:cNvPr id="8" name="Рисунок 7">
            <a:hlinkClick r:id="rId2"/>
            <a:extLst>
              <a:ext uri="{FF2B5EF4-FFF2-40B4-BE49-F238E27FC236}">
                <a16:creationId xmlns:a16="http://schemas.microsoft.com/office/drawing/2014/main" id="{C3A49C7A-3FD3-4B38-A9CD-7FDD3BE036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721" y="3471880"/>
            <a:ext cx="761738" cy="761738"/>
          </a:xfrm>
          <a:prstGeom prst="rect">
            <a:avLst/>
          </a:prstGeom>
        </p:spPr>
      </p:pic>
      <p:pic>
        <p:nvPicPr>
          <p:cNvPr id="9" name="Рисунок 8">
            <a:hlinkClick r:id="rId4"/>
            <a:extLst>
              <a:ext uri="{FF2B5EF4-FFF2-40B4-BE49-F238E27FC236}">
                <a16:creationId xmlns:a16="http://schemas.microsoft.com/office/drawing/2014/main" id="{0C976E5D-3A07-4397-B70F-BB6F36EF07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68" y="3471880"/>
            <a:ext cx="761738" cy="761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068364-02F9-4A87-A9A4-99E9413D695C}"/>
              </a:ext>
            </a:extLst>
          </p:cNvPr>
          <p:cNvSpPr txBox="1"/>
          <p:nvPr userDrawn="1"/>
        </p:nvSpPr>
        <p:spPr>
          <a:xfrm>
            <a:off x="2544165" y="3637662"/>
            <a:ext cx="2466803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200" dirty="0">
                <a:solidFill>
                  <a:srgbClr val="211D41"/>
                </a:solidFill>
                <a:latin typeface="Qanelas SemiBold" panose="00000700000000000000" pitchFamily="50" charset="-5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gkomega.ru</a:t>
            </a:r>
            <a:endParaRPr lang="ru-RU" sz="3200" dirty="0">
              <a:solidFill>
                <a:srgbClr val="211D41"/>
              </a:solidFill>
              <a:latin typeface="Qanelas SemiBold" panose="00000700000000000000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C82AB7-B782-4D6E-9FD9-E265313CA4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12" y="2260895"/>
            <a:ext cx="2331352" cy="8677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914A0C-00CE-4009-B876-34BF3F7DA9A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81" y="3798876"/>
            <a:ext cx="495069" cy="4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4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FC832A-EF69-4067-9094-D0FA630155D1}"/>
              </a:ext>
            </a:extLst>
          </p:cNvPr>
          <p:cNvSpPr/>
          <p:nvPr userDrawn="1"/>
        </p:nvSpPr>
        <p:spPr>
          <a:xfrm>
            <a:off x="432547" y="421341"/>
            <a:ext cx="11326906" cy="5935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744AB-9380-470D-BDF5-F22C318C5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4C42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584134-BAB5-4610-A2BE-BFDAE2E36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14D4D4-EAD2-4761-B8B7-C39AFCD3D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8D23FA-02DF-448C-8AE4-10D1382E8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1" y="5923985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5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123CEC-FF45-4384-BFD3-9AB3B02CC703}"/>
              </a:ext>
            </a:extLst>
          </p:cNvPr>
          <p:cNvSpPr/>
          <p:nvPr userDrawn="1"/>
        </p:nvSpPr>
        <p:spPr>
          <a:xfrm>
            <a:off x="432547" y="461495"/>
            <a:ext cx="11326906" cy="5935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1CA08D-6C40-403B-B68A-A4B17FDE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42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F14685-CD04-46DE-8C6D-BFA48F745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574D6A-3C7D-44B8-941E-4CF57452E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81" y="5923985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6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0D852D-FA84-4756-9843-06ABA56E6F2F}"/>
              </a:ext>
            </a:extLst>
          </p:cNvPr>
          <p:cNvSpPr/>
          <p:nvPr userDrawn="1"/>
        </p:nvSpPr>
        <p:spPr>
          <a:xfrm>
            <a:off x="343382" y="333022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EC6EC2F-0E28-41D2-8683-E56D4AEE0616}"/>
              </a:ext>
            </a:extLst>
          </p:cNvPr>
          <p:cNvSpPr/>
          <p:nvPr userDrawn="1"/>
        </p:nvSpPr>
        <p:spPr>
          <a:xfrm>
            <a:off x="-324722" y="798653"/>
            <a:ext cx="4488225" cy="3819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597;p45">
            <a:extLst>
              <a:ext uri="{FF2B5EF4-FFF2-40B4-BE49-F238E27FC236}">
                <a16:creationId xmlns:a16="http://schemas.microsoft.com/office/drawing/2014/main" id="{A5D113B9-89D1-4028-8734-35061553A140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1662026" y="2077479"/>
            <a:ext cx="8615613" cy="17657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ctr" rtl="0">
              <a:spcBef>
                <a:spcPts val="0"/>
              </a:spcBef>
              <a:spcAft>
                <a:spcPts val="1600"/>
              </a:spcAft>
              <a:buNone/>
              <a:defRPr/>
            </a:lvl1pPr>
          </a:lstStyle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>
                <a:latin typeface="Qanelas" panose="00000500000000000000" pitchFamily="50" charset="-52"/>
              </a:rPr>
              <a:t>Каждый раз, когда мне говорят, что скоро уже 30 и пора взрослеть, я беру свой самокат и уезжаю от этих скучных людей.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168BF2-E2B4-4356-9A0C-40F736B56B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5" y="6120062"/>
            <a:ext cx="732499" cy="272749"/>
          </a:xfrm>
          <a:prstGeom prst="rect">
            <a:avLst/>
          </a:prstGeom>
        </p:spPr>
      </p:pic>
      <p:sp>
        <p:nvSpPr>
          <p:cNvPr id="16" name="Текст 3">
            <a:extLst>
              <a:ext uri="{FF2B5EF4-FFF2-40B4-BE49-F238E27FC236}">
                <a16:creationId xmlns:a16="http://schemas.microsoft.com/office/drawing/2014/main" id="{D76B18E0-63DA-4C37-A652-9A7AA3E8C14F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678335" y="4308039"/>
            <a:ext cx="4227540" cy="66775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443E8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-писатель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50A39427-25A7-4B87-A9AA-F19750619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0430" y="657867"/>
            <a:ext cx="3932237" cy="54738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  <a:latin typeface="Qanelas Medium" panose="00000600000000000000" pitchFamily="50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03176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4607F7-3AE9-43C7-855E-AAFAE05AC720}"/>
              </a:ext>
            </a:extLst>
          </p:cNvPr>
          <p:cNvSpPr/>
          <p:nvPr userDrawn="1"/>
        </p:nvSpPr>
        <p:spPr>
          <a:xfrm>
            <a:off x="432547" y="421341"/>
            <a:ext cx="11326906" cy="5935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83A03-560B-44FE-BCEF-674CAF6C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42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C33EB4-1534-4040-A3E2-BEEFE4C29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C3F715-9930-4D36-B2FC-56711890A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5249CB-294F-4979-837A-41149D534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6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E357A32-0010-4845-B57E-A5F4CBC758FF}"/>
              </a:ext>
            </a:extLst>
          </p:cNvPr>
          <p:cNvSpPr/>
          <p:nvPr userDrawn="1"/>
        </p:nvSpPr>
        <p:spPr>
          <a:xfrm>
            <a:off x="432547" y="421341"/>
            <a:ext cx="11326906" cy="5935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04D1D-CCBA-4297-AE73-A0E1B8F2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4C42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8920D9-8DA2-4317-9164-4AFDA4569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4D5C34-7FE5-4E0B-93CC-18C5D1A33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95AAEF-EB94-4BD6-B3A2-CA82956C4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9B7997-D82A-480F-8587-A565832CF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117BC4-4C61-43FB-B879-670D3EC7BE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1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E5D22449-811B-4E76-8F7E-BCA33E5C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FAF3DE-D57B-4AA2-AE8D-2F05BA169628}" type="datetimeFigureOut">
              <a:rPr lang="ru-RU" smtClean="0"/>
              <a:t>ср 23.03.22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AD5841-A6B2-40B3-99E2-C27E9E9E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8B7950-D0C0-4FA5-91E9-39584706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35245-3F0C-455B-A6CA-AD724A34E83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C4B996-F9D6-4850-9FE0-8BBB5CC2E2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489518-B421-4F78-9FF2-8CD62198487C}"/>
              </a:ext>
            </a:extLst>
          </p:cNvPr>
          <p:cNvSpPr/>
          <p:nvPr userDrawn="1"/>
        </p:nvSpPr>
        <p:spPr>
          <a:xfrm>
            <a:off x="3433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2B88D4-5A2E-4712-8213-DCECD72EDFA0}"/>
              </a:ext>
            </a:extLst>
          </p:cNvPr>
          <p:cNvSpPr/>
          <p:nvPr userDrawn="1"/>
        </p:nvSpPr>
        <p:spPr>
          <a:xfrm>
            <a:off x="7108371" y="699940"/>
            <a:ext cx="3951515" cy="5253612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Google Shape;569;p42">
            <a:extLst>
              <a:ext uri="{FF2B5EF4-FFF2-40B4-BE49-F238E27FC236}">
                <a16:creationId xmlns:a16="http://schemas.microsoft.com/office/drawing/2014/main" id="{6E95543E-572B-4F49-80BF-9FD440A78F10}"/>
              </a:ext>
            </a:extLst>
          </p:cNvPr>
          <p:cNvSpPr txBox="1">
            <a:spLocks/>
          </p:cNvSpPr>
          <p:nvPr userDrawn="1"/>
        </p:nvSpPr>
        <p:spPr>
          <a:xfrm>
            <a:off x="960000" y="1590992"/>
            <a:ext cx="5136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dirty="0">
              <a:latin typeface="Qanelas" panose="00000500000000000000" pitchFamily="50" charset="-52"/>
            </a:endParaRPr>
          </a:p>
        </p:txBody>
      </p:sp>
      <p:cxnSp>
        <p:nvCxnSpPr>
          <p:cNvPr id="12" name="Google Shape;541;p39">
            <a:extLst>
              <a:ext uri="{FF2B5EF4-FFF2-40B4-BE49-F238E27FC236}">
                <a16:creationId xmlns:a16="http://schemas.microsoft.com/office/drawing/2014/main" id="{7B7CA1AA-2681-494C-968E-EB958166908E}"/>
              </a:ext>
            </a:extLst>
          </p:cNvPr>
          <p:cNvCxnSpPr/>
          <p:nvPr userDrawn="1"/>
        </p:nvCxnSpPr>
        <p:spPr>
          <a:xfrm>
            <a:off x="1502461" y="3145971"/>
            <a:ext cx="45992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8F6683-F854-4615-BA9C-D9D122011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  <p:sp>
        <p:nvSpPr>
          <p:cNvPr id="16" name="Объект 3">
            <a:extLst>
              <a:ext uri="{FF2B5EF4-FFF2-40B4-BE49-F238E27FC236}">
                <a16:creationId xmlns:a16="http://schemas.microsoft.com/office/drawing/2014/main" id="{166E3D4D-21FC-4596-A86F-2B34705B4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7189" y="1277937"/>
            <a:ext cx="6021428" cy="39763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0919435C-88D6-4F22-89C5-DA1BFB043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361" y="3321924"/>
            <a:ext cx="3932237" cy="918539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  <a:latin typeface="Qanelas" panose="00000500000000000000" pitchFamily="50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43BBF292-DB85-48C3-8115-5CA7601F171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749672" y="1965151"/>
            <a:ext cx="1288928" cy="1061296"/>
          </a:xfrm>
        </p:spPr>
        <p:txBody>
          <a:bodyPr>
            <a:normAutofit/>
          </a:bodyPr>
          <a:lstStyle>
            <a:lvl1pPr marL="0" indent="0">
              <a:buNone/>
              <a:defRPr sz="6600">
                <a:solidFill>
                  <a:srgbClr val="443E8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3870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1A89328-EB16-423E-8527-4A4B908A36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41ED1A8-D9F0-4FBD-AEC2-471D68AC6AB4}"/>
              </a:ext>
            </a:extLst>
          </p:cNvPr>
          <p:cNvSpPr/>
          <p:nvPr userDrawn="1"/>
        </p:nvSpPr>
        <p:spPr>
          <a:xfrm>
            <a:off x="4077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Google Shape;548;p40">
            <a:extLst>
              <a:ext uri="{FF2B5EF4-FFF2-40B4-BE49-F238E27FC236}">
                <a16:creationId xmlns:a16="http://schemas.microsoft.com/office/drawing/2014/main" id="{04264E7B-BC1D-4420-A8A1-C08347F3D2A0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1772167" y="4010119"/>
            <a:ext cx="2380733" cy="129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>
              <a:buFontTx/>
              <a:buNone/>
              <a:defRPr sz="1800"/>
            </a:lvl1pPr>
          </a:lstStyle>
          <a:p>
            <a:pPr marL="0" indent="0">
              <a:spcAft>
                <a:spcPts val="2133"/>
              </a:spcAft>
            </a:pPr>
            <a:r>
              <a:rPr lang="ru-RU" sz="2000" dirty="0">
                <a:latin typeface="Qanelas" panose="00000500000000000000" pitchFamily="50" charset="-52"/>
              </a:rPr>
              <a:t>Какие-то данные о чём-то пишет и рассказываем.</a:t>
            </a:r>
            <a:endParaRPr sz="2000" dirty="0">
              <a:latin typeface="Qanelas" panose="00000500000000000000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66BE43E-6262-41EA-B7CB-800BBDF4B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3C9CF9EE-0A85-4761-8C10-785DCC2A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460" y="333021"/>
            <a:ext cx="3932237" cy="918539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1"/>
                </a:solidFill>
                <a:latin typeface="Qanelas" panose="00000500000000000000" pitchFamily="50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60B88865-7666-4BEC-90C8-9F9D986DA76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606797" y="2577845"/>
            <a:ext cx="1288928" cy="634741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rgbClr val="443E8F"/>
                </a:solidFill>
                <a:latin typeface="Qanelas Bold" panose="00000800000000000000" pitchFamily="50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2346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F16437-E903-4FCE-8A18-DE59C7300676}"/>
              </a:ext>
            </a:extLst>
          </p:cNvPr>
          <p:cNvSpPr/>
          <p:nvPr userDrawn="1"/>
        </p:nvSpPr>
        <p:spPr>
          <a:xfrm>
            <a:off x="3433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FDDCF-6CCE-48D1-AC3D-EB9F9BDB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4C429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18F3E5-2053-45E9-905F-AE4D2687D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A887D7-99CD-477F-A9FD-EA402FCF4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BA9075-10E5-44C8-8BC6-A347CA178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0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10C92-3223-408E-8369-15CE80E8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12095C-0088-4177-A667-19EF971AF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543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C4294"/>
          </a:solidFill>
          <a:latin typeface="Qanelas Medium" panose="00000600000000000000" pitchFamily="50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hyperlink" Target="mailto:gonm@omegafuture.ru" TargetMode="External"/><Relationship Id="rId2" Type="http://schemas.openxmlformats.org/officeDocument/2006/relationships/hyperlink" Target="https://omegafuture.ru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7072F5-E849-436B-A663-407AEF9A5791}"/>
              </a:ext>
            </a:extLst>
          </p:cNvPr>
          <p:cNvSpPr/>
          <p:nvPr/>
        </p:nvSpPr>
        <p:spPr>
          <a:xfrm rot="3554413">
            <a:off x="8823508" y="3317340"/>
            <a:ext cx="2807248" cy="6575053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40BBE0-C564-4DE8-8D7B-3D952C3C5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74" y="2805813"/>
            <a:ext cx="7508556" cy="142665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866EDD-53F7-4A05-BB56-205AD572B609}"/>
              </a:ext>
            </a:extLst>
          </p:cNvPr>
          <p:cNvSpPr/>
          <p:nvPr/>
        </p:nvSpPr>
        <p:spPr>
          <a:xfrm rot="3554413">
            <a:off x="94961" y="-2272145"/>
            <a:ext cx="2074573" cy="5126702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47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463259" y="300227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2AE571-F8A6-4249-9530-5B6CEEAF5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5" y="6120062"/>
            <a:ext cx="732499" cy="2727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E73854-8F4B-4B35-A1AF-BAF495CAB370}"/>
              </a:ext>
            </a:extLst>
          </p:cNvPr>
          <p:cNvSpPr txBox="1"/>
          <p:nvPr/>
        </p:nvSpPr>
        <p:spPr>
          <a:xfrm>
            <a:off x="3847168" y="525080"/>
            <a:ext cx="408958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Преимущества</a:t>
            </a:r>
            <a:endParaRPr lang="en-US" sz="44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6193F3-4760-49CB-B145-D2D637BB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11" y="2377211"/>
            <a:ext cx="5362850" cy="24354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41AED3-7C0F-4C41-982C-764D09A40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339" y="2377212"/>
            <a:ext cx="5275402" cy="2435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BCDA76-94A0-4742-BA82-B9F137A40798}"/>
              </a:ext>
            </a:extLst>
          </p:cNvPr>
          <p:cNvSpPr txBox="1"/>
          <p:nvPr/>
        </p:nvSpPr>
        <p:spPr>
          <a:xfrm>
            <a:off x="4263146" y="1673100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Qanelas" panose="00000500000000000000" pitchFamily="50" charset="-52"/>
              </a:rPr>
              <a:t>Многоязычность интерфейса</a:t>
            </a:r>
          </a:p>
        </p:txBody>
      </p:sp>
    </p:spTree>
    <p:extLst>
      <p:ext uri="{BB962C8B-B14F-4D97-AF65-F5344CB8AC3E}">
        <p14:creationId xmlns:p14="http://schemas.microsoft.com/office/powerpoint/2010/main" val="370452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463259" y="300227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2AE571-F8A6-4249-9530-5B6CEEAF5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5" y="6120062"/>
            <a:ext cx="732499" cy="2727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E73854-8F4B-4B35-A1AF-BAF495CAB370}"/>
              </a:ext>
            </a:extLst>
          </p:cNvPr>
          <p:cNvSpPr txBox="1"/>
          <p:nvPr/>
        </p:nvSpPr>
        <p:spPr>
          <a:xfrm>
            <a:off x="3847168" y="525080"/>
            <a:ext cx="408958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Преимущества</a:t>
            </a:r>
            <a:endParaRPr lang="en-US" sz="44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CDA76-94A0-4742-BA82-B9F137A40798}"/>
              </a:ext>
            </a:extLst>
          </p:cNvPr>
          <p:cNvSpPr txBox="1"/>
          <p:nvPr/>
        </p:nvSpPr>
        <p:spPr>
          <a:xfrm>
            <a:off x="4434668" y="1512721"/>
            <a:ext cx="291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Qanelas" panose="00000500000000000000" pitchFamily="50" charset="-52"/>
              </a:rPr>
              <a:t>Интеграция с </a:t>
            </a:r>
            <a:r>
              <a:rPr lang="en-US" dirty="0">
                <a:latin typeface="Qanelas" panose="00000500000000000000" pitchFamily="50" charset="-52"/>
              </a:rPr>
              <a:t>LMS Moodle</a:t>
            </a:r>
            <a:endParaRPr lang="ru-RU" dirty="0">
              <a:latin typeface="Qanelas" panose="00000500000000000000" pitchFamily="50" charset="-52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9299BA-E812-44D2-8AB7-1F2722C34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82053"/>
            <a:ext cx="5562600" cy="29527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65897C-07AB-4A05-A803-23A41B70B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759643"/>
            <a:ext cx="6846849" cy="26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39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463259" y="300227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2AE571-F8A6-4249-9530-5B6CEEAF5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5" y="6120062"/>
            <a:ext cx="732499" cy="2727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E73854-8F4B-4B35-A1AF-BAF495CAB370}"/>
              </a:ext>
            </a:extLst>
          </p:cNvPr>
          <p:cNvSpPr txBox="1"/>
          <p:nvPr/>
        </p:nvSpPr>
        <p:spPr>
          <a:xfrm>
            <a:off x="3847168" y="525080"/>
            <a:ext cx="408958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Преимущества</a:t>
            </a:r>
            <a:endParaRPr lang="en-US" sz="44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CDA76-94A0-4742-BA82-B9F137A40798}"/>
              </a:ext>
            </a:extLst>
          </p:cNvPr>
          <p:cNvSpPr txBox="1"/>
          <p:nvPr/>
        </p:nvSpPr>
        <p:spPr>
          <a:xfrm>
            <a:off x="4434668" y="1512721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Qanelas" panose="00000500000000000000" pitchFamily="50" charset="-52"/>
              </a:rPr>
              <a:t>Интеграция с ФИС ГИА и приема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5029B9B-0AE8-4FF9-9900-E6E49E27D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828" y="1909949"/>
            <a:ext cx="7102260" cy="448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7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433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569;p42">
            <a:extLst>
              <a:ext uri="{FF2B5EF4-FFF2-40B4-BE49-F238E27FC236}">
                <a16:creationId xmlns:a16="http://schemas.microsoft.com/office/drawing/2014/main" id="{9F279489-20C1-4231-9FE3-9536BC0EAED9}"/>
              </a:ext>
            </a:extLst>
          </p:cNvPr>
          <p:cNvSpPr txBox="1">
            <a:spLocks/>
          </p:cNvSpPr>
          <p:nvPr/>
        </p:nvSpPr>
        <p:spPr>
          <a:xfrm>
            <a:off x="960000" y="1590992"/>
            <a:ext cx="5136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dirty="0">
              <a:latin typeface="Qanelas" panose="000005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063A15-40E4-4E9F-AE06-F4701E3D7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BD3141-79F8-4CB6-A55C-1475B655C200}"/>
              </a:ext>
            </a:extLst>
          </p:cNvPr>
          <p:cNvSpPr txBox="1"/>
          <p:nvPr/>
        </p:nvSpPr>
        <p:spPr>
          <a:xfrm>
            <a:off x="4026704" y="757914"/>
            <a:ext cx="3730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Преимущества</a:t>
            </a:r>
            <a:endParaRPr lang="en-US" sz="40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40D142-CA3B-4B2C-BE49-2CFC473F4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779" y="2736243"/>
            <a:ext cx="5246539" cy="2629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D4FF5D-118B-4423-8D92-E7EEA4283302}"/>
              </a:ext>
            </a:extLst>
          </p:cNvPr>
          <p:cNvSpPr txBox="1"/>
          <p:nvPr/>
        </p:nvSpPr>
        <p:spPr>
          <a:xfrm>
            <a:off x="2471356" y="2170041"/>
            <a:ext cx="3129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Qanelas" panose="00000500000000000000" pitchFamily="50" charset="-52"/>
              </a:rPr>
              <a:t>Настройка прав пользователей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5B253-AC6C-459C-B44D-CF7F29D93BEA}"/>
              </a:ext>
            </a:extLst>
          </p:cNvPr>
          <p:cNvSpPr txBox="1"/>
          <p:nvPr/>
        </p:nvSpPr>
        <p:spPr>
          <a:xfrm>
            <a:off x="7165397" y="3312488"/>
            <a:ext cx="30909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Администратор;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Модератор;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Эксперт;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Техническая поддержка;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Координатор и т.д.</a:t>
            </a:r>
          </a:p>
        </p:txBody>
      </p:sp>
    </p:spTree>
    <p:extLst>
      <p:ext uri="{BB962C8B-B14F-4D97-AF65-F5344CB8AC3E}">
        <p14:creationId xmlns:p14="http://schemas.microsoft.com/office/powerpoint/2010/main" val="3017597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587576" y="876148"/>
            <a:ext cx="10824136" cy="5105704"/>
          </a:xfrm>
          <a:prstGeom prst="rect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7072F5-E849-436B-A663-407AEF9A5791}"/>
              </a:ext>
            </a:extLst>
          </p:cNvPr>
          <p:cNvSpPr/>
          <p:nvPr/>
        </p:nvSpPr>
        <p:spPr>
          <a:xfrm>
            <a:off x="6306097" y="-610537"/>
            <a:ext cx="4323644" cy="8208765"/>
          </a:xfrm>
          <a:prstGeom prst="rect">
            <a:avLst/>
          </a:prstGeom>
          <a:solidFill>
            <a:srgbClr val="21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FE26F8-FA43-4DC4-9065-71458B6F4F76}"/>
              </a:ext>
            </a:extLst>
          </p:cNvPr>
          <p:cNvSpPr txBox="1"/>
          <p:nvPr/>
        </p:nvSpPr>
        <p:spPr>
          <a:xfrm>
            <a:off x="1425405" y="1798220"/>
            <a:ext cx="4203395" cy="1250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400"/>
              </a:lnSpc>
            </a:pPr>
            <a:r>
              <a:rPr lang="ru-RU" sz="5400" dirty="0">
                <a:solidFill>
                  <a:schemeClr val="bg1"/>
                </a:solidFill>
                <a:latin typeface="Qanelas SemiBold" panose="00000700000000000000" pitchFamily="50" charset="-52"/>
              </a:rPr>
              <a:t>Спасибо</a:t>
            </a:r>
          </a:p>
          <a:p>
            <a:pPr>
              <a:lnSpc>
                <a:spcPts val="4400"/>
              </a:lnSpc>
            </a:pPr>
            <a:r>
              <a:rPr lang="ru-RU" sz="5400" dirty="0">
                <a:solidFill>
                  <a:schemeClr val="bg1"/>
                </a:solidFill>
                <a:latin typeface="Qanelas SemiBold" panose="00000700000000000000" pitchFamily="50" charset="-52"/>
              </a:rPr>
              <a:t>за внимание</a:t>
            </a:r>
            <a:r>
              <a:rPr lang="ru-RU" sz="5400" dirty="0">
                <a:solidFill>
                  <a:schemeClr val="bg1"/>
                </a:solidFill>
                <a:latin typeface="Qanelas Medium" panose="00000600000000000000" pitchFamily="50" charset="-52"/>
              </a:rPr>
              <a:t>!</a:t>
            </a:r>
            <a:endParaRPr lang="en-US" sz="5400" dirty="0">
              <a:solidFill>
                <a:schemeClr val="bg1"/>
              </a:solidFill>
              <a:latin typeface="Qanelas Medium" panose="000006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8D3D6-6C58-4747-8819-BC431D9243BE}"/>
              </a:ext>
            </a:extLst>
          </p:cNvPr>
          <p:cNvSpPr txBox="1"/>
          <p:nvPr/>
        </p:nvSpPr>
        <p:spPr>
          <a:xfrm>
            <a:off x="2293701" y="3174987"/>
            <a:ext cx="3264942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200" dirty="0">
                <a:solidFill>
                  <a:srgbClr val="211D41"/>
                </a:solidFill>
                <a:latin typeface="Qanelas SemiBold" panose="00000700000000000000" pitchFamily="50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omegafuture.ru</a:t>
            </a:r>
            <a:endParaRPr lang="ru-RU" sz="3200" dirty="0">
              <a:solidFill>
                <a:srgbClr val="211D41"/>
              </a:solidFill>
              <a:latin typeface="Qanelas SemiBold" panose="00000700000000000000" pitchFamily="50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C5C589-6D86-4B99-A2A1-EFFEEE6C2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68" y="1798220"/>
            <a:ext cx="2331352" cy="867714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14DE5D8-F246-449B-B3D4-E6CFCB4A84D8}"/>
              </a:ext>
            </a:extLst>
          </p:cNvPr>
          <p:cNvGrpSpPr/>
          <p:nvPr/>
        </p:nvGrpSpPr>
        <p:grpSpPr>
          <a:xfrm>
            <a:off x="7541056" y="2779252"/>
            <a:ext cx="1853725" cy="694869"/>
            <a:chOff x="8808705" y="3241927"/>
            <a:chExt cx="1853725" cy="69486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D3B8739-6CC9-4D10-A10E-9378C5D12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705" y="3241927"/>
              <a:ext cx="679708" cy="694869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3395C65-7EF0-43FD-8F1A-A1FE4C36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5539" y="3241927"/>
              <a:ext cx="679708" cy="694869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25AC5DC-D002-418E-B9B4-9160C163F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722" y="3241927"/>
              <a:ext cx="679708" cy="694869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312D54F-B66C-4221-92E0-4ABEF56ABBA9}"/>
              </a:ext>
            </a:extLst>
          </p:cNvPr>
          <p:cNvSpPr txBox="1"/>
          <p:nvPr/>
        </p:nvSpPr>
        <p:spPr>
          <a:xfrm>
            <a:off x="2293701" y="4185859"/>
            <a:ext cx="2828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211D41"/>
                </a:solidFill>
                <a:latin typeface="Qanelas SemiBold" panose="00000700000000000000" pitchFamily="50" charset="-52"/>
              </a:rPr>
              <a:t>Ведущий аналитик</a:t>
            </a:r>
          </a:p>
          <a:p>
            <a:r>
              <a:rPr lang="ru-RU" sz="2400" dirty="0">
                <a:solidFill>
                  <a:srgbClr val="211D41"/>
                </a:solidFill>
                <a:latin typeface="Qanelas SemiBold" panose="00000700000000000000" pitchFamily="50" charset="-52"/>
              </a:rPr>
              <a:t>Гончарова М.В.</a:t>
            </a:r>
            <a:endParaRPr lang="en-US" sz="2400" dirty="0">
              <a:solidFill>
                <a:srgbClr val="211D41"/>
              </a:solidFill>
              <a:latin typeface="Qanelas SemiBold" panose="00000700000000000000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DE4B6-3401-4D23-AF7A-BFEDC1D35CA7}"/>
              </a:ext>
            </a:extLst>
          </p:cNvPr>
          <p:cNvSpPr txBox="1"/>
          <p:nvPr/>
        </p:nvSpPr>
        <p:spPr>
          <a:xfrm>
            <a:off x="6864199" y="4062299"/>
            <a:ext cx="3284874" cy="954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Qanelas SemiBold" panose="00000700000000000000" pitchFamily="50" charset="-5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gonm@omegafuture.ru</a:t>
            </a:r>
            <a:endParaRPr lang="en-US" sz="2400" dirty="0">
              <a:solidFill>
                <a:schemeClr val="bg1"/>
              </a:solidFill>
              <a:latin typeface="Qanelas SemiBold" panose="00000700000000000000" pitchFamily="50" charset="-52"/>
            </a:endParaRP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bg1"/>
                </a:solidFill>
                <a:latin typeface="Qanelas SemiBold" panose="00000700000000000000" pitchFamily="50" charset="-52"/>
              </a:rPr>
              <a:t>8 (911) 911-19-04</a:t>
            </a:r>
            <a:endParaRPr lang="en-US" sz="2400" dirty="0">
              <a:solidFill>
                <a:schemeClr val="bg1"/>
              </a:solidFill>
              <a:latin typeface="Qanelas Medium" panose="00000600000000000000" pitchFamily="50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EE7A245-5072-4F26-91F0-DE2D0A4869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58" y="4330027"/>
            <a:ext cx="622871" cy="62287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62EED0D-B05E-469D-A79D-F4DCFDA833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58" y="3260968"/>
            <a:ext cx="622871" cy="6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8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A474B6-387F-4170-A61F-4F25E654A7DB}"/>
              </a:ext>
            </a:extLst>
          </p:cNvPr>
          <p:cNvSpPr txBox="1"/>
          <p:nvPr/>
        </p:nvSpPr>
        <p:spPr>
          <a:xfrm>
            <a:off x="1529728" y="1638024"/>
            <a:ext cx="93889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0" i="0" dirty="0">
                <a:solidFill>
                  <a:srgbClr val="4C4294"/>
                </a:solidFill>
                <a:effectLst/>
                <a:latin typeface="Qanelas Bold" panose="00000800000000000000" pitchFamily="50" charset="-52"/>
              </a:rPr>
              <a:t>Сервис взаимодействия</a:t>
            </a:r>
          </a:p>
          <a:p>
            <a:pPr algn="ctr"/>
            <a:r>
              <a:rPr lang="ru-RU" sz="4000" b="0" i="0" dirty="0">
                <a:solidFill>
                  <a:srgbClr val="4C4294"/>
                </a:solidFill>
                <a:effectLst/>
                <a:latin typeface="Qanelas Bold" panose="00000800000000000000" pitchFamily="50" charset="-52"/>
              </a:rPr>
              <a:t>с абитуриентами при проведении приемной кампании</a:t>
            </a:r>
            <a:endParaRPr lang="en-US" sz="4000" dirty="0">
              <a:solidFill>
                <a:srgbClr val="4C4294"/>
              </a:solidFill>
              <a:latin typeface="Qanelas Bold" panose="00000800000000000000" pitchFamily="50" charset="-52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E3094F4-4633-4677-B2C3-9B70625CAAD1}"/>
              </a:ext>
            </a:extLst>
          </p:cNvPr>
          <p:cNvSpPr/>
          <p:nvPr/>
        </p:nvSpPr>
        <p:spPr>
          <a:xfrm>
            <a:off x="3126657" y="4439043"/>
            <a:ext cx="6195060" cy="891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4FE95-42F8-411D-A498-537244897A28}"/>
              </a:ext>
            </a:extLst>
          </p:cNvPr>
          <p:cNvSpPr txBox="1"/>
          <p:nvPr/>
        </p:nvSpPr>
        <p:spPr>
          <a:xfrm>
            <a:off x="3741022" y="4653981"/>
            <a:ext cx="508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4C4294"/>
                </a:solidFill>
                <a:latin typeface="Qanelas SemiBold" panose="00000700000000000000" pitchFamily="50" charset="-52"/>
              </a:rPr>
              <a:t>Ведущий аналитик Гончарова М.В.</a:t>
            </a:r>
            <a:endParaRPr lang="en-US" sz="2400" dirty="0">
              <a:solidFill>
                <a:srgbClr val="4C4294"/>
              </a:solidFill>
              <a:latin typeface="Qanelas SemiBold" panose="000007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980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-599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43382" y="333022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1C43A-7E82-487C-8ECD-309A76357CDF}"/>
              </a:ext>
            </a:extLst>
          </p:cNvPr>
          <p:cNvSpPr txBox="1"/>
          <p:nvPr/>
        </p:nvSpPr>
        <p:spPr>
          <a:xfrm>
            <a:off x="2628882" y="626249"/>
            <a:ext cx="6526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Общее описание решения</a:t>
            </a:r>
            <a:endParaRPr lang="en-US" sz="40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ED2B15-23CC-4F99-BE3A-AA7950A95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D1F910-1D72-4406-88CF-69BFD72C1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03" y="1662011"/>
            <a:ext cx="2942379" cy="22403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9FA1B9-1A1D-4D3C-9857-18BBBE99E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03" y="4094775"/>
            <a:ext cx="2942379" cy="1990433"/>
          </a:xfrm>
          <a:prstGeom prst="rect">
            <a:avLst/>
          </a:prstGeom>
        </p:spPr>
      </p:pic>
      <p:sp>
        <p:nvSpPr>
          <p:cNvPr id="12" name="Google Shape;548;p40">
            <a:extLst>
              <a:ext uri="{FF2B5EF4-FFF2-40B4-BE49-F238E27FC236}">
                <a16:creationId xmlns:a16="http://schemas.microsoft.com/office/drawing/2014/main" id="{8CA8E21F-0E89-4440-9EE3-70AD4E40AF42}"/>
              </a:ext>
            </a:extLst>
          </p:cNvPr>
          <p:cNvSpPr txBox="1">
            <a:spLocks/>
          </p:cNvSpPr>
          <p:nvPr/>
        </p:nvSpPr>
        <p:spPr>
          <a:xfrm>
            <a:off x="4267939" y="3965690"/>
            <a:ext cx="3743303" cy="9183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2133"/>
              </a:spcAft>
            </a:pPr>
            <a:endParaRPr lang="ru-RU" sz="16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B1349A-B798-46BA-8F05-95AF64314D88}"/>
              </a:ext>
            </a:extLst>
          </p:cNvPr>
          <p:cNvSpPr txBox="1"/>
          <p:nvPr/>
        </p:nvSpPr>
        <p:spPr>
          <a:xfrm>
            <a:off x="4381500" y="1665643"/>
            <a:ext cx="5707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Qanelas SemiBold" panose="00000700000000000000" pitchFamily="50" charset="-52"/>
                <a:ea typeface="Times New Roman" panose="02020603050405020304" pitchFamily="18" charset="0"/>
              </a:rPr>
              <a:t>Система призвана обеспечить учёт данных абитуриентов,</a:t>
            </a:r>
            <a:endParaRPr lang="en-US" sz="1600" dirty="0">
              <a:solidFill>
                <a:srgbClr val="000000"/>
              </a:solidFill>
              <a:latin typeface="Qanelas SemiBold" panose="00000700000000000000" pitchFamily="50" charset="-52"/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Qanelas SemiBold" panose="00000700000000000000" pitchFamily="50" charset="-52"/>
                <a:ea typeface="Times New Roman" panose="02020603050405020304" pitchFamily="18" charset="0"/>
              </a:rPr>
              <a:t>п</a:t>
            </a:r>
            <a:r>
              <a:rPr lang="ru-RU" sz="1600">
                <a:solidFill>
                  <a:srgbClr val="000000"/>
                </a:solidFill>
                <a:latin typeface="Qanelas SemiBold" panose="00000700000000000000" pitchFamily="50" charset="-52"/>
                <a:ea typeface="Times New Roman" panose="02020603050405020304" pitchFamily="18" charset="0"/>
              </a:rPr>
              <a:t>одавших </a:t>
            </a:r>
            <a:r>
              <a:rPr lang="ru-RU" sz="1600" dirty="0">
                <a:solidFill>
                  <a:srgbClr val="000000"/>
                </a:solidFill>
                <a:latin typeface="Qanelas SemiBold" panose="00000700000000000000" pitchFamily="50" charset="-52"/>
                <a:ea typeface="Times New Roman" panose="02020603050405020304" pitchFamily="18" charset="0"/>
              </a:rPr>
              <a:t>документы на поступление в вуз</a:t>
            </a:r>
            <a:endParaRPr lang="ru-RU" sz="1600" dirty="0">
              <a:latin typeface="Qanelas SemiBold" panose="000007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1C8D9D-F510-4B9E-B8D9-C73F38898054}"/>
              </a:ext>
            </a:extLst>
          </p:cNvPr>
          <p:cNvSpPr txBox="1"/>
          <p:nvPr/>
        </p:nvSpPr>
        <p:spPr>
          <a:xfrm>
            <a:off x="4381500" y="5464674"/>
            <a:ext cx="552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Qanelas" panose="00000500000000000000" pitchFamily="50" charset="-52"/>
              </a:rPr>
              <a:t>Гибкое решение позволяющее интегрироваться </a:t>
            </a:r>
          </a:p>
          <a:p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Qanelas" panose="00000500000000000000" pitchFamily="50" charset="-52"/>
              </a:rPr>
              <a:t>не только с 1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Qanelas" panose="00000500000000000000" pitchFamily="50" charset="-52"/>
              </a:rPr>
              <a:t>C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  <a:latin typeface="Qanelas" panose="00000500000000000000" pitchFamily="50" charset="-52"/>
              </a:rPr>
              <a:t>:Университет но и с другими ИС.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E9C2EF-5FEC-41A8-A0F7-66C65708D14C}"/>
              </a:ext>
            </a:extLst>
          </p:cNvPr>
          <p:cNvSpPr txBox="1"/>
          <p:nvPr/>
        </p:nvSpPr>
        <p:spPr>
          <a:xfrm>
            <a:off x="4381500" y="2605660"/>
            <a:ext cx="2863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Повышение эффективности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планирования и проведения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приёмной кампании;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71BA8F-F10D-4088-A5EA-633ED10B6646}"/>
              </a:ext>
            </a:extLst>
          </p:cNvPr>
          <p:cNvSpPr txBox="1"/>
          <p:nvPr/>
        </p:nvSpPr>
        <p:spPr>
          <a:xfrm>
            <a:off x="4381500" y="3815410"/>
            <a:ext cx="282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Снижение временных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и ресурсных затрат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на обработку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персональных данных;</a:t>
            </a:r>
            <a:endParaRPr lang="ru-RU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460CD9-FECD-4556-AA41-0C3ECC17968C}"/>
              </a:ext>
            </a:extLst>
          </p:cNvPr>
          <p:cNvSpPr txBox="1"/>
          <p:nvPr/>
        </p:nvSpPr>
        <p:spPr>
          <a:xfrm>
            <a:off x="7782664" y="2605660"/>
            <a:ext cx="36728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Предоставление унифицированного 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инструмента коммуникации между 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абитуриентами и сотрудниками 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Приёмной комиссии в единой 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информационной среде;</a:t>
            </a:r>
            <a:endParaRPr lang="ru-RU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6CC769-57C1-4511-A8D6-6A57D07740B1}"/>
              </a:ext>
            </a:extLst>
          </p:cNvPr>
          <p:cNvSpPr txBox="1"/>
          <p:nvPr/>
        </p:nvSpPr>
        <p:spPr>
          <a:xfrm>
            <a:off x="7782664" y="4061631"/>
            <a:ext cx="3494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Снижение рисков предоставления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некорректных данных в различные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контрольные органы.</a:t>
            </a:r>
            <a:endParaRPr lang="ru-RU" sz="160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D088AEB-DE6D-4375-AB5E-D44FC9257A91}"/>
              </a:ext>
            </a:extLst>
          </p:cNvPr>
          <p:cNvSpPr/>
          <p:nvPr/>
        </p:nvSpPr>
        <p:spPr>
          <a:xfrm>
            <a:off x="4093818" y="2710661"/>
            <a:ext cx="200680" cy="200680"/>
          </a:xfrm>
          <a:prstGeom prst="ellipse">
            <a:avLst/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5F2977D-8A3F-4877-98D5-67288F7309E2}"/>
              </a:ext>
            </a:extLst>
          </p:cNvPr>
          <p:cNvSpPr/>
          <p:nvPr/>
        </p:nvSpPr>
        <p:spPr>
          <a:xfrm>
            <a:off x="4093818" y="3865350"/>
            <a:ext cx="200680" cy="200680"/>
          </a:xfrm>
          <a:prstGeom prst="ellipse">
            <a:avLst/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71A4853-1C2F-4C87-A367-BD20EB5CFB5E}"/>
              </a:ext>
            </a:extLst>
          </p:cNvPr>
          <p:cNvSpPr/>
          <p:nvPr/>
        </p:nvSpPr>
        <p:spPr>
          <a:xfrm>
            <a:off x="7546661" y="2679111"/>
            <a:ext cx="200680" cy="200680"/>
          </a:xfrm>
          <a:prstGeom prst="ellipse">
            <a:avLst/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CF65E0EA-CAE9-43A8-BE47-46543CFC8DB6}"/>
              </a:ext>
            </a:extLst>
          </p:cNvPr>
          <p:cNvSpPr/>
          <p:nvPr/>
        </p:nvSpPr>
        <p:spPr>
          <a:xfrm>
            <a:off x="7546661" y="4153339"/>
            <a:ext cx="200680" cy="200680"/>
          </a:xfrm>
          <a:prstGeom prst="ellipse">
            <a:avLst/>
          </a:prstGeom>
          <a:solidFill>
            <a:srgbClr val="4C4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0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54427" y="301370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F410E15-0767-4E60-9BBA-F037DD8F5D01}"/>
              </a:ext>
            </a:extLst>
          </p:cNvPr>
          <p:cNvSpPr/>
          <p:nvPr/>
        </p:nvSpPr>
        <p:spPr>
          <a:xfrm>
            <a:off x="7926347" y="3393018"/>
            <a:ext cx="2026755" cy="21070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FE68CEF-AB7B-4D56-815E-511937430538}"/>
              </a:ext>
            </a:extLst>
          </p:cNvPr>
          <p:cNvSpPr/>
          <p:nvPr/>
        </p:nvSpPr>
        <p:spPr>
          <a:xfrm>
            <a:off x="5241903" y="3393018"/>
            <a:ext cx="2026755" cy="21070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44043C0-72CD-4492-AEA0-68AD0C48341A}"/>
              </a:ext>
            </a:extLst>
          </p:cNvPr>
          <p:cNvSpPr/>
          <p:nvPr/>
        </p:nvSpPr>
        <p:spPr>
          <a:xfrm>
            <a:off x="2481197" y="3393018"/>
            <a:ext cx="2026755" cy="21070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346F291-0C5E-46AF-9714-6B3856A6F077}"/>
              </a:ext>
            </a:extLst>
          </p:cNvPr>
          <p:cNvSpPr/>
          <p:nvPr/>
        </p:nvSpPr>
        <p:spPr>
          <a:xfrm>
            <a:off x="7752306" y="3199928"/>
            <a:ext cx="2026755" cy="21070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87CB65C-991A-4BC8-B6F1-603E38F0A4D4}"/>
              </a:ext>
            </a:extLst>
          </p:cNvPr>
          <p:cNvSpPr/>
          <p:nvPr/>
        </p:nvSpPr>
        <p:spPr>
          <a:xfrm>
            <a:off x="5067862" y="3199928"/>
            <a:ext cx="2026755" cy="21070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C605E8C-B836-4730-B2DB-E4DE0863486E}"/>
              </a:ext>
            </a:extLst>
          </p:cNvPr>
          <p:cNvSpPr/>
          <p:nvPr/>
        </p:nvSpPr>
        <p:spPr>
          <a:xfrm>
            <a:off x="2307156" y="3199928"/>
            <a:ext cx="2026755" cy="21070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C3897C-EB99-425B-8F4D-0464B0A1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47C15-A032-4F2A-9FDE-1A0BDFC9468A}"/>
              </a:ext>
            </a:extLst>
          </p:cNvPr>
          <p:cNvSpPr txBox="1"/>
          <p:nvPr/>
        </p:nvSpPr>
        <p:spPr>
          <a:xfrm>
            <a:off x="3810354" y="1321101"/>
            <a:ext cx="4315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Разработка. Стек</a:t>
            </a:r>
            <a:endParaRPr lang="en-US" sz="40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283888-E437-4073-A3C9-5B1A950C2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476416"/>
            <a:ext cx="1554097" cy="1554097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7D231BF-4CBB-4CEF-9A79-B32CAEDD2CD6}"/>
              </a:ext>
            </a:extLst>
          </p:cNvPr>
          <p:cNvGrpSpPr/>
          <p:nvPr/>
        </p:nvGrpSpPr>
        <p:grpSpPr>
          <a:xfrm>
            <a:off x="5495763" y="3523029"/>
            <a:ext cx="1170954" cy="1765695"/>
            <a:chOff x="10127470" y="2291178"/>
            <a:chExt cx="1448501" cy="2184211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F49CE7A6-F5A8-4DC2-81C8-FDE4BA1A80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468"/>
            <a:stretch/>
          </p:blipFill>
          <p:spPr>
            <a:xfrm>
              <a:off x="10127470" y="2291178"/>
              <a:ext cx="1418528" cy="128587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3206921D-C6DE-4E5A-81A3-04EF81E32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83"/>
            <a:stretch/>
          </p:blipFill>
          <p:spPr>
            <a:xfrm>
              <a:off x="10259731" y="3189514"/>
              <a:ext cx="1316240" cy="1285875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1601F4D-003C-4AE9-9EB0-884A45B983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10585" r="7432" b="12052"/>
          <a:stretch/>
        </p:blipFill>
        <p:spPr>
          <a:xfrm>
            <a:off x="7858091" y="3429000"/>
            <a:ext cx="1844710" cy="16300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2E22B59-A179-4609-9CA5-1068DE0CC776}"/>
              </a:ext>
            </a:extLst>
          </p:cNvPr>
          <p:cNvSpPr txBox="1"/>
          <p:nvPr/>
        </p:nvSpPr>
        <p:spPr>
          <a:xfrm>
            <a:off x="2654300" y="2648198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Qanelas Medium" panose="00000600000000000000" pitchFamily="50" charset="-52"/>
                <a:ea typeface="Times New Roman" panose="02020603050405020304" pitchFamily="18" charset="0"/>
              </a:rPr>
              <a:t>BECKEND</a:t>
            </a:r>
            <a:endParaRPr lang="ru-RU" sz="2000" dirty="0">
              <a:latin typeface="Qanelas Medium" panose="00000600000000000000" pitchFamily="50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678E3A-7B95-46AA-81CD-B485793081F5}"/>
              </a:ext>
            </a:extLst>
          </p:cNvPr>
          <p:cNvSpPr txBox="1"/>
          <p:nvPr/>
        </p:nvSpPr>
        <p:spPr>
          <a:xfrm>
            <a:off x="5378320" y="2648198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Qanelas Medium" panose="00000600000000000000" pitchFamily="50" charset="-52"/>
                <a:ea typeface="Times New Roman" panose="02020603050405020304" pitchFamily="18" charset="0"/>
              </a:rPr>
              <a:t>FRONTEND</a:t>
            </a:r>
            <a:endParaRPr lang="ru-RU" sz="2000" dirty="0">
              <a:latin typeface="Qanelas Medium" panose="00000600000000000000" pitchFamily="50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073F32-2FCC-4A95-9CCF-BC184904CC80}"/>
              </a:ext>
            </a:extLst>
          </p:cNvPr>
          <p:cNvSpPr txBox="1"/>
          <p:nvPr/>
        </p:nvSpPr>
        <p:spPr>
          <a:xfrm>
            <a:off x="7828569" y="2648198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Qanelas Medium" panose="00000600000000000000" pitchFamily="50" charset="-52"/>
                <a:ea typeface="Times New Roman" panose="02020603050405020304" pitchFamily="18" charset="0"/>
              </a:rPr>
              <a:t>БАЗА ДАННЫХ</a:t>
            </a:r>
            <a:endParaRPr lang="ru-RU" sz="2000" dirty="0">
              <a:latin typeface="Qanelas Medium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7589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-1462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43382" y="333022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E73854-8F4B-4B35-A1AF-BAF495CAB370}"/>
              </a:ext>
            </a:extLst>
          </p:cNvPr>
          <p:cNvSpPr txBox="1"/>
          <p:nvPr/>
        </p:nvSpPr>
        <p:spPr>
          <a:xfrm>
            <a:off x="4026704" y="684768"/>
            <a:ext cx="3730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Преимущества</a:t>
            </a:r>
            <a:endParaRPr lang="en-US" sz="40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66895-B354-442B-A743-24650BF426B6}"/>
              </a:ext>
            </a:extLst>
          </p:cNvPr>
          <p:cNvSpPr txBox="1"/>
          <p:nvPr/>
        </p:nvSpPr>
        <p:spPr>
          <a:xfrm>
            <a:off x="1894735" y="2005210"/>
            <a:ext cx="3767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Автономная работа сервиса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без запросов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1600">
                <a:solidFill>
                  <a:srgbClr val="000000"/>
                </a:solidFill>
                <a:ea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1С для формирования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документов абитуриента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426D3-9458-4614-BFD4-B382E0ED6339}"/>
              </a:ext>
            </a:extLst>
          </p:cNvPr>
          <p:cNvSpPr txBox="1"/>
          <p:nvPr/>
        </p:nvSpPr>
        <p:spPr>
          <a:xfrm>
            <a:off x="1360435" y="2005210"/>
            <a:ext cx="381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1</a:t>
            </a:r>
            <a:endParaRPr lang="en-US" sz="40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7CF014-6D95-4BB7-8052-B75E67F5DEB8}"/>
              </a:ext>
            </a:extLst>
          </p:cNvPr>
          <p:cNvSpPr txBox="1"/>
          <p:nvPr/>
        </p:nvSpPr>
        <p:spPr>
          <a:xfrm>
            <a:off x="1924746" y="3461329"/>
            <a:ext cx="3249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Различные проверки по датам,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серии/номеру документов и т.д.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37ACC2-8ACA-4CFF-B758-D2EF63A09947}"/>
              </a:ext>
            </a:extLst>
          </p:cNvPr>
          <p:cNvSpPr txBox="1"/>
          <p:nvPr/>
        </p:nvSpPr>
        <p:spPr>
          <a:xfrm>
            <a:off x="1351974" y="3461329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2</a:t>
            </a:r>
            <a:endParaRPr lang="en-US" sz="40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421B9F-9FFF-4308-9005-6F46D728FE6F}"/>
              </a:ext>
            </a:extLst>
          </p:cNvPr>
          <p:cNvSpPr txBox="1"/>
          <p:nvPr/>
        </p:nvSpPr>
        <p:spPr>
          <a:xfrm>
            <a:off x="1894735" y="4584285"/>
            <a:ext cx="41072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Привязка типа документа об образовании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к доступному уровню образования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Для поступления как для РФ так и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для иностранных граждан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982134-7CEB-480F-9923-F23FAC98FC5A}"/>
              </a:ext>
            </a:extLst>
          </p:cNvPr>
          <p:cNvSpPr txBox="1"/>
          <p:nvPr/>
        </p:nvSpPr>
        <p:spPr>
          <a:xfrm>
            <a:off x="1319559" y="4584285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3</a:t>
            </a:r>
            <a:endParaRPr lang="en-US" sz="40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8189E2-80F5-45ED-975E-7614D9001AD0}"/>
              </a:ext>
            </a:extLst>
          </p:cNvPr>
          <p:cNvSpPr txBox="1"/>
          <p:nvPr/>
        </p:nvSpPr>
        <p:spPr>
          <a:xfrm>
            <a:off x="7461455" y="2159098"/>
            <a:ext cx="2919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Многоязычность интерфейса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44659C-148B-45F2-BA6E-69B604D96D61}"/>
              </a:ext>
            </a:extLst>
          </p:cNvPr>
          <p:cNvSpPr txBox="1"/>
          <p:nvPr/>
        </p:nvSpPr>
        <p:spPr>
          <a:xfrm>
            <a:off x="6875859" y="2005210"/>
            <a:ext cx="484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4</a:t>
            </a:r>
            <a:endParaRPr lang="en-US" sz="40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A88CE1-D7A5-4396-B5B7-AB0DF44B0836}"/>
              </a:ext>
            </a:extLst>
          </p:cNvPr>
          <p:cNvSpPr txBox="1"/>
          <p:nvPr/>
        </p:nvSpPr>
        <p:spPr>
          <a:xfrm>
            <a:off x="7461455" y="3090446"/>
            <a:ext cx="2608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Интеграция с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LMS Moodle</a:t>
            </a:r>
            <a:endParaRPr lang="ru-RU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CAE845-87CD-416A-B87B-D15B1A708CA4}"/>
              </a:ext>
            </a:extLst>
          </p:cNvPr>
          <p:cNvSpPr txBox="1"/>
          <p:nvPr/>
        </p:nvSpPr>
        <p:spPr>
          <a:xfrm>
            <a:off x="6912282" y="2973580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5</a:t>
            </a:r>
            <a:endParaRPr lang="en-US" sz="40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9AA683-45DA-47A9-A106-50314B4D31E4}"/>
              </a:ext>
            </a:extLst>
          </p:cNvPr>
          <p:cNvSpPr txBox="1"/>
          <p:nvPr/>
        </p:nvSpPr>
        <p:spPr>
          <a:xfrm>
            <a:off x="7461455" y="4214687"/>
            <a:ext cx="1930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Интеграция с ФИС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EEE1D2-B9D4-4BF1-81F6-DB5A21220F24}"/>
              </a:ext>
            </a:extLst>
          </p:cNvPr>
          <p:cNvSpPr txBox="1"/>
          <p:nvPr/>
        </p:nvSpPr>
        <p:spPr>
          <a:xfrm>
            <a:off x="6883874" y="4096536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6</a:t>
            </a:r>
            <a:endParaRPr lang="en-US" sz="40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930915-CA6A-4289-A158-8B0F744DB3E7}"/>
              </a:ext>
            </a:extLst>
          </p:cNvPr>
          <p:cNvSpPr txBox="1"/>
          <p:nvPr/>
        </p:nvSpPr>
        <p:spPr>
          <a:xfrm>
            <a:off x="7508430" y="5102288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Возможность настроить</a:t>
            </a: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различные роли пользователей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96013E-78F5-46B6-AEF3-66F31865CFA4}"/>
              </a:ext>
            </a:extLst>
          </p:cNvPr>
          <p:cNvSpPr txBox="1"/>
          <p:nvPr/>
        </p:nvSpPr>
        <p:spPr>
          <a:xfrm>
            <a:off x="6946879" y="5173754"/>
            <a:ext cx="436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7</a:t>
            </a:r>
            <a:endParaRPr lang="en-US" sz="40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91F7E0-9072-4BB7-9F49-4C776CB71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1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433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ED2B15-23CC-4F99-BE3A-AA7950A95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E5A74A-3DA1-48E1-A291-8907519F4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82" y="2621280"/>
            <a:ext cx="2938962" cy="3195009"/>
          </a:xfrm>
          <a:prstGeom prst="rect">
            <a:avLst/>
          </a:prstGeom>
        </p:spPr>
      </p:pic>
      <p:sp>
        <p:nvSpPr>
          <p:cNvPr id="23" name="Подзаголовок 8">
            <a:extLst>
              <a:ext uri="{FF2B5EF4-FFF2-40B4-BE49-F238E27FC236}">
                <a16:creationId xmlns:a16="http://schemas.microsoft.com/office/drawing/2014/main" id="{EC281432-D135-49C8-9DEC-8060301BBB04}"/>
              </a:ext>
            </a:extLst>
          </p:cNvPr>
          <p:cNvSpPr txBox="1">
            <a:spLocks/>
          </p:cNvSpPr>
          <p:nvPr/>
        </p:nvSpPr>
        <p:spPr>
          <a:xfrm>
            <a:off x="927321" y="2207158"/>
            <a:ext cx="1536769" cy="2906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Qanelas" panose="00000500000000000000" pitchFamily="50" charset="-52"/>
              </a:rPr>
              <a:t>АБИТУРИЕНТ</a:t>
            </a:r>
          </a:p>
        </p:txBody>
      </p:sp>
      <p:sp>
        <p:nvSpPr>
          <p:cNvPr id="24" name="Подзаголовок 8">
            <a:extLst>
              <a:ext uri="{FF2B5EF4-FFF2-40B4-BE49-F238E27FC236}">
                <a16:creationId xmlns:a16="http://schemas.microsoft.com/office/drawing/2014/main" id="{901AD8EF-2F37-4B1C-ACA5-E0D79800E62A}"/>
              </a:ext>
            </a:extLst>
          </p:cNvPr>
          <p:cNvSpPr txBox="1">
            <a:spLocks/>
          </p:cNvSpPr>
          <p:nvPr/>
        </p:nvSpPr>
        <p:spPr>
          <a:xfrm>
            <a:off x="6575622" y="2186210"/>
            <a:ext cx="1536769" cy="2906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Qanelas" panose="00000500000000000000" pitchFamily="50" charset="-52"/>
              </a:rPr>
              <a:t>МОДЕРАТОР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05E37C-1391-4E5D-9664-DE9545E2E875}"/>
              </a:ext>
            </a:extLst>
          </p:cNvPr>
          <p:cNvSpPr txBox="1"/>
          <p:nvPr/>
        </p:nvSpPr>
        <p:spPr>
          <a:xfrm>
            <a:off x="1314437" y="775577"/>
            <a:ext cx="3730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Преимущества</a:t>
            </a:r>
            <a:endParaRPr lang="en-US" sz="40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D2614A-358B-4FB8-A2E5-E1CE8A83FE74}"/>
              </a:ext>
            </a:extLst>
          </p:cNvPr>
          <p:cNvSpPr txBox="1"/>
          <p:nvPr/>
        </p:nvSpPr>
        <p:spPr>
          <a:xfrm>
            <a:off x="5388327" y="806355"/>
            <a:ext cx="5549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Qanelas" panose="00000500000000000000" pitchFamily="50" charset="-52"/>
              </a:rPr>
              <a:t>АВТОНОМНАЯ РАБОТА СЕРВИСА БЕЗ ЗАПРОСОВ</a:t>
            </a:r>
          </a:p>
          <a:p>
            <a:r>
              <a:rPr lang="ru-RU" sz="1600" dirty="0">
                <a:latin typeface="Qanelas" panose="00000500000000000000" pitchFamily="50" charset="-52"/>
              </a:rPr>
              <a:t>В 1С ДЛЯ ФОРМИРОВАНИЯ ДОКУМЕНТОВ АБИТУРИЕНТА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16634E-7D4E-430E-B991-E7C87F4A3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880" y="2643400"/>
            <a:ext cx="5514286" cy="32095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35C7CA-6287-465E-932E-D77658045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9094" y="2449494"/>
            <a:ext cx="3920340" cy="36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2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43382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569;p42">
            <a:extLst>
              <a:ext uri="{FF2B5EF4-FFF2-40B4-BE49-F238E27FC236}">
                <a16:creationId xmlns:a16="http://schemas.microsoft.com/office/drawing/2014/main" id="{9F279489-20C1-4231-9FE3-9536BC0EAED9}"/>
              </a:ext>
            </a:extLst>
          </p:cNvPr>
          <p:cNvSpPr txBox="1">
            <a:spLocks/>
          </p:cNvSpPr>
          <p:nvPr/>
        </p:nvSpPr>
        <p:spPr>
          <a:xfrm>
            <a:off x="960000" y="1590992"/>
            <a:ext cx="51360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" dirty="0">
              <a:latin typeface="Qanelas" panose="00000500000000000000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063A15-40E4-4E9F-AE06-F4701E3D7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BD3141-79F8-4CB6-A55C-1475B655C200}"/>
              </a:ext>
            </a:extLst>
          </p:cNvPr>
          <p:cNvSpPr txBox="1"/>
          <p:nvPr/>
        </p:nvSpPr>
        <p:spPr>
          <a:xfrm>
            <a:off x="1557960" y="714457"/>
            <a:ext cx="3730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Преимущества</a:t>
            </a:r>
            <a:endParaRPr lang="en-US" sz="40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E3510C-D9D8-476A-AD10-54C002FC6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830" y="1709266"/>
            <a:ext cx="3676190" cy="6666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CB8427-7C85-41BF-9581-18C1BFE2A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77" y="2424944"/>
            <a:ext cx="3638095" cy="63809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579A4E0-AF08-4439-886E-D8FE4717F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830" y="3584736"/>
            <a:ext cx="3714286" cy="714286"/>
          </a:xfrm>
          <a:prstGeom prst="rect">
            <a:avLst/>
          </a:prstGeom>
        </p:spPr>
      </p:pic>
      <p:sp>
        <p:nvSpPr>
          <p:cNvPr id="19" name="Подзаголовок 8">
            <a:extLst>
              <a:ext uri="{FF2B5EF4-FFF2-40B4-BE49-F238E27FC236}">
                <a16:creationId xmlns:a16="http://schemas.microsoft.com/office/drawing/2014/main" id="{373436D3-81DF-4010-8F5B-237E5931D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3320" y="3294057"/>
            <a:ext cx="2731889" cy="290679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latin typeface="Qanelas" panose="00000500000000000000" pitchFamily="50" charset="-52"/>
              </a:rPr>
              <a:t>Законный представитель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5EFC741-C9AD-4DEB-87A7-422C0635F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403" y="1709266"/>
            <a:ext cx="3522691" cy="13371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BB1496B-AA7A-4A77-AA2E-E96BEB656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403" y="3442537"/>
            <a:ext cx="3522691" cy="7898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1CEECF3-3058-4B2C-968B-982719ABA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762" y="4774073"/>
            <a:ext cx="7590476" cy="1428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FD7369-0342-4170-9416-F51521B50350}"/>
              </a:ext>
            </a:extLst>
          </p:cNvPr>
          <p:cNvSpPr txBox="1"/>
          <p:nvPr/>
        </p:nvSpPr>
        <p:spPr>
          <a:xfrm>
            <a:off x="5523501" y="868345"/>
            <a:ext cx="4857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Qanelas" panose="00000500000000000000" pitchFamily="50" charset="-52"/>
              </a:rPr>
              <a:t>ПРОВЕРКА КОРРЕКТНОСТИ ЗАПОЛНЕНИЯ ПОЛЕЙ</a:t>
            </a:r>
          </a:p>
        </p:txBody>
      </p:sp>
    </p:spTree>
    <p:extLst>
      <p:ext uri="{BB962C8B-B14F-4D97-AF65-F5344CB8AC3E}">
        <p14:creationId xmlns:p14="http://schemas.microsoft.com/office/powerpoint/2010/main" val="389741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91373" y="301370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C3897C-EB99-425B-8F4D-0464B0A1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3A5768-640B-4797-817B-DAEFAE10F75D}"/>
              </a:ext>
            </a:extLst>
          </p:cNvPr>
          <p:cNvSpPr txBox="1"/>
          <p:nvPr/>
        </p:nvSpPr>
        <p:spPr>
          <a:xfrm>
            <a:off x="4230746" y="731031"/>
            <a:ext cx="3730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Преимущества</a:t>
            </a:r>
            <a:endParaRPr lang="en-US" sz="40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7F2009-6315-472D-97E0-FAE596537085}"/>
              </a:ext>
            </a:extLst>
          </p:cNvPr>
          <p:cNvSpPr txBox="1"/>
          <p:nvPr/>
        </p:nvSpPr>
        <p:spPr>
          <a:xfrm>
            <a:off x="2124879" y="1984155"/>
            <a:ext cx="35774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spcBef>
                <a:spcPts val="0"/>
              </a:spcBef>
              <a:spcAft>
                <a:spcPts val="1600"/>
              </a:spcAft>
            </a:pPr>
            <a:r>
              <a:rPr lang="ru-RU" sz="1600" dirty="0">
                <a:latin typeface="Qanelas" panose="00000500000000000000" pitchFamily="50" charset="-52"/>
              </a:rPr>
              <a:t>Проверка соответствия типа документа  о предыдущем образовании виду образования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003321-8B20-4DF1-A9D0-B6AB60A6AF6B}"/>
              </a:ext>
            </a:extLst>
          </p:cNvPr>
          <p:cNvSpPr txBox="1"/>
          <p:nvPr/>
        </p:nvSpPr>
        <p:spPr>
          <a:xfrm>
            <a:off x="1842531" y="3873887"/>
            <a:ext cx="85560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1600"/>
              </a:spcAft>
            </a:pPr>
            <a:r>
              <a:rPr lang="ru-RU" sz="1600" dirty="0">
                <a:latin typeface="Qanelas" panose="00000500000000000000" pitchFamily="50" charset="-52"/>
              </a:rPr>
              <a:t>Подсчёт среднего балла аттестата/ диплома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75F969-798C-402B-84B7-CB07A890A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267" y="1689311"/>
            <a:ext cx="4010025" cy="17907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FB6E2C7-1B2F-4C5B-B8D7-55B7C50DD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673" y="4386535"/>
            <a:ext cx="7647619" cy="1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8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1D4FFC-6530-42F8-B909-07C4DA5C01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1B84F7-6399-472F-9E4D-6CB83283194C}"/>
              </a:ext>
            </a:extLst>
          </p:cNvPr>
          <p:cNvSpPr/>
          <p:nvPr/>
        </p:nvSpPr>
        <p:spPr>
          <a:xfrm>
            <a:off x="391373" y="333021"/>
            <a:ext cx="11505236" cy="6191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C3897C-EB99-425B-8F4D-0464B0A1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35" y="6120062"/>
            <a:ext cx="732499" cy="2727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3A5768-640B-4797-817B-DAEFAE10F75D}"/>
              </a:ext>
            </a:extLst>
          </p:cNvPr>
          <p:cNvSpPr txBox="1"/>
          <p:nvPr/>
        </p:nvSpPr>
        <p:spPr>
          <a:xfrm>
            <a:off x="1311139" y="1082777"/>
            <a:ext cx="3730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dirty="0">
                <a:solidFill>
                  <a:srgbClr val="4C4294"/>
                </a:solidFill>
                <a:latin typeface="Qanelas Bold" panose="00000800000000000000" pitchFamily="50" charset="-52"/>
                <a:ea typeface="+mj-ea"/>
                <a:cs typeface="+mj-cs"/>
              </a:rPr>
              <a:t>Преимущества</a:t>
            </a:r>
            <a:endParaRPr lang="en-US" sz="4000" dirty="0">
              <a:solidFill>
                <a:srgbClr val="4C4294"/>
              </a:solidFill>
              <a:latin typeface="Qanelas Bold" panose="00000800000000000000" pitchFamily="50" charset="-52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003321-8B20-4DF1-A9D0-B6AB60A6AF6B}"/>
              </a:ext>
            </a:extLst>
          </p:cNvPr>
          <p:cNvSpPr txBox="1"/>
          <p:nvPr/>
        </p:nvSpPr>
        <p:spPr>
          <a:xfrm>
            <a:off x="5290048" y="1058379"/>
            <a:ext cx="5646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ru-RU" sz="1600" dirty="0">
                <a:latin typeface="Qanelas" panose="00000500000000000000" pitchFamily="50" charset="-52"/>
              </a:rPr>
              <a:t>ДОСТУП К УРОВНЯМ ОБРАЗОВАНИЯ ДЛЯ ПОСТУПЛЕНИЯ, ОТКРЫВАЕТСЯ НА ОСНОВАНИИ ТИПА ДОКУМЕНТА            О ПРЕДЫДУЩЕМ ОБРАЗОВАНИИ.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B3BC42-5873-4126-8AFD-6104E066C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401" y="2478788"/>
            <a:ext cx="5427426" cy="12718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A19D1E-4D22-4C38-B70F-7D1E6F9B9F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5" t="13476" b="3575"/>
          <a:stretch/>
        </p:blipFill>
        <p:spPr>
          <a:xfrm>
            <a:off x="1039579" y="2462749"/>
            <a:ext cx="3657143" cy="12718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42F3E8A-A83A-431D-B886-188482F59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676" y="4170397"/>
            <a:ext cx="3657143" cy="127619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013F321-8B53-42B1-AD9A-146B9162FC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500"/>
          <a:stretch/>
        </p:blipFill>
        <p:spPr>
          <a:xfrm>
            <a:off x="5765734" y="4170397"/>
            <a:ext cx="5427426" cy="13550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AB3F76-08FD-4407-B12B-C168D162FFC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40062" y="2692622"/>
            <a:ext cx="830998" cy="8441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2419A7-8B96-4D71-B50A-9ED779FAC29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44325" y="4386398"/>
            <a:ext cx="830998" cy="8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54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Qanelas"/>
        <a:ea typeface=""/>
        <a:cs typeface=""/>
      </a:majorFont>
      <a:minorFont>
        <a:latin typeface="Qanela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276</Words>
  <Application>Microsoft Office PowerPoint</Application>
  <PresentationFormat>Широкоэкранный</PresentationFormat>
  <Paragraphs>82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Qanelas Bold</vt:lpstr>
      <vt:lpstr>Qanelas SemiBold</vt:lpstr>
      <vt:lpstr>Qanelas</vt:lpstr>
      <vt:lpstr>Qanelas Medium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Ивлянова Мария Николаевна</dc:creator>
  <cp:lastModifiedBy>Гончарова Мария Владимировна</cp:lastModifiedBy>
  <cp:revision>102</cp:revision>
  <dcterms:created xsi:type="dcterms:W3CDTF">2021-01-13T06:50:06Z</dcterms:created>
  <dcterms:modified xsi:type="dcterms:W3CDTF">2022-03-23T05:13:24Z</dcterms:modified>
</cp:coreProperties>
</file>