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322" r:id="rId3"/>
    <p:sldId id="324" r:id="rId4"/>
    <p:sldId id="323" r:id="rId5"/>
    <p:sldId id="325" r:id="rId6"/>
    <p:sldId id="338" r:id="rId7"/>
    <p:sldId id="346" r:id="rId8"/>
    <p:sldId id="315" r:id="rId9"/>
    <p:sldId id="330" r:id="rId10"/>
    <p:sldId id="327" r:id="rId11"/>
    <p:sldId id="328" r:id="rId12"/>
    <p:sldId id="329" r:id="rId13"/>
    <p:sldId id="331" r:id="rId14"/>
    <p:sldId id="320" r:id="rId15"/>
    <p:sldId id="335" r:id="rId16"/>
    <p:sldId id="332" r:id="rId17"/>
    <p:sldId id="334" r:id="rId18"/>
    <p:sldId id="316" r:id="rId19"/>
    <p:sldId id="259" r:id="rId20"/>
    <p:sldId id="337" r:id="rId21"/>
    <p:sldId id="339" r:id="rId22"/>
    <p:sldId id="341" r:id="rId23"/>
    <p:sldId id="342" r:id="rId24"/>
    <p:sldId id="343" r:id="rId25"/>
    <p:sldId id="311" r:id="rId26"/>
    <p:sldId id="312" r:id="rId27"/>
    <p:sldId id="288" r:id="rId28"/>
    <p:sldId id="290" r:id="rId29"/>
    <p:sldId id="349" r:id="rId30"/>
    <p:sldId id="298" r:id="rId31"/>
    <p:sldId id="295" r:id="rId32"/>
    <p:sldId id="278" r:id="rId33"/>
    <p:sldId id="277" r:id="rId34"/>
    <p:sldId id="304" r:id="rId35"/>
    <p:sldId id="348" r:id="rId36"/>
    <p:sldId id="260" r:id="rId37"/>
    <p:sldId id="299" r:id="rId38"/>
    <p:sldId id="300" r:id="rId39"/>
    <p:sldId id="313" r:id="rId40"/>
    <p:sldId id="308" r:id="rId41"/>
    <p:sldId id="309" r:id="rId42"/>
    <p:sldId id="306" r:id="rId43"/>
    <p:sldId id="307" r:id="rId44"/>
    <p:sldId id="262" r:id="rId45"/>
    <p:sldId id="273" r:id="rId46"/>
    <p:sldId id="274" r:id="rId47"/>
    <p:sldId id="263" r:id="rId48"/>
    <p:sldId id="264" r:id="rId49"/>
    <p:sldId id="285" r:id="rId50"/>
    <p:sldId id="286" r:id="rId51"/>
    <p:sldId id="266" r:id="rId52"/>
    <p:sldId id="344" r:id="rId53"/>
    <p:sldId id="282" r:id="rId54"/>
    <p:sldId id="280" r:id="rId55"/>
    <p:sldId id="318" r:id="rId56"/>
    <p:sldId id="319" r:id="rId57"/>
    <p:sldId id="283" r:id="rId58"/>
    <p:sldId id="321" r:id="rId59"/>
    <p:sldId id="317" r:id="rId60"/>
    <p:sldId id="340" r:id="rId61"/>
    <p:sldId id="345" r:id="rId6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50" d="100"/>
          <a:sy n="150" d="100"/>
        </p:scale>
        <p:origin x="-420" y="-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F75C-4249-4421-A70B-C7FB83CDCF5D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39F2-8FDA-47AB-A3E8-9B97C10BD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4783-BCC8-4379-AF50-15375C741A98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4D468-AF26-45E3-852B-B04CC2ABF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7D5C-5BFC-4A25-A135-FA4039B83D7A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10E68-3EB1-4285-ABBF-569EFFB45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3232323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0959EB5D-FBEC-4156-87EA-2B2379788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746484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A1C2-24CF-4617-AF8A-B570E8121C06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ACBBE-33A6-41AD-A630-EC2537AD5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D539-B3ED-45D7-AE08-FC10F3EE921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DA3A-C5D4-4C70-A63B-C27071B69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A3D36-23FF-462F-AA1C-89C0E986AE2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FF900-8637-4577-ADA4-84D9F0238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C708C-1534-40EA-83F8-7B958AFC95A9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803B-D5AA-4494-AECA-13E7D2E8E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031E4-FEEA-4292-A4BC-A3BF4B11691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99D67-186E-4E17-91E5-7FBCD690D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51554-A5D8-4F81-810F-E68CC7E5DD6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C3F7-266E-4783-83CB-FCFA21ED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8049-437D-440C-B990-B3ABEB1A8DB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E173F-C975-4E38-B3AA-05D214015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C1C05-3C0A-4F63-923F-688EEF876A44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50BC9-A26D-4BD7-87CE-85F85EB65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3F5EA1-9576-402F-9A4C-DE97A320281B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B83354-8492-4A76-82A4-5CF92BC8D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1238" t="68765"/>
          <a:stretch>
            <a:fillRect/>
          </a:stretch>
        </p:blipFill>
        <p:spPr bwMode="auto">
          <a:xfrm>
            <a:off x="0" y="3536950"/>
            <a:ext cx="9144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22860" y="3524250"/>
            <a:ext cx="9144000" cy="1619250"/>
          </a:xfrm>
          <a:prstGeom prst="rect">
            <a:avLst/>
          </a:prstGeom>
          <a:solidFill>
            <a:schemeClr val="dk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8" name="TextBox 12"/>
          <p:cNvSpPr txBox="1">
            <a:spLocks noChangeArrowheads="1"/>
          </p:cNvSpPr>
          <p:nvPr/>
        </p:nvSpPr>
        <p:spPr bwMode="auto">
          <a:xfrm>
            <a:off x="203241" y="3771215"/>
            <a:ext cx="446405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Виноградов Михаил Васильевич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vin@mmis.ru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Telegram: </a:t>
            </a:r>
            <a:r>
              <a:rPr lang="en-US" dirty="0" err="1" smtClean="0">
                <a:solidFill>
                  <a:schemeClr val="bg1"/>
                </a:solidFill>
              </a:rPr>
              <a:t>vinmike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325" name="Прямоугольник 21"/>
          <p:cNvSpPr>
            <a:spLocks noChangeArrowheads="1"/>
          </p:cNvSpPr>
          <p:nvPr/>
        </p:nvSpPr>
        <p:spPr bwMode="auto">
          <a:xfrm>
            <a:off x="182331" y="2078594"/>
            <a:ext cx="831396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 smtClean="0"/>
              <a:t>Автоматизация работы приемной комиссии</a:t>
            </a:r>
          </a:p>
          <a:p>
            <a:r>
              <a:rPr lang="ru-RU" sz="2200" dirty="0" smtClean="0"/>
              <a:t>Интеграция с </a:t>
            </a:r>
            <a:r>
              <a:rPr lang="ru-RU" sz="2200" dirty="0" err="1" smtClean="0"/>
              <a:t>суперсервисом</a:t>
            </a:r>
            <a:r>
              <a:rPr lang="ru-RU" sz="2200" dirty="0" smtClean="0"/>
              <a:t> «Поступление в вуз </a:t>
            </a:r>
            <a:r>
              <a:rPr lang="ru-RU" sz="2200" dirty="0" err="1" smtClean="0"/>
              <a:t>онлайн</a:t>
            </a:r>
            <a:r>
              <a:rPr lang="ru-RU" sz="2200" dirty="0" smtClean="0"/>
              <a:t>»</a:t>
            </a:r>
          </a:p>
          <a:p>
            <a:r>
              <a:rPr lang="ru-RU" sz="2200" dirty="0" smtClean="0"/>
              <a:t>Обзор решений Лаборатории ММИС</a:t>
            </a:r>
            <a:endParaRPr lang="ru-RU" sz="2200" dirty="0"/>
          </a:p>
        </p:txBody>
      </p:sp>
      <p:grpSp>
        <p:nvGrpSpPr>
          <p:cNvPr id="2" name="Группа 18"/>
          <p:cNvGrpSpPr/>
          <p:nvPr/>
        </p:nvGrpSpPr>
        <p:grpSpPr>
          <a:xfrm>
            <a:off x="320672" y="330492"/>
            <a:ext cx="2454277" cy="774407"/>
            <a:chOff x="6075225" y="265554"/>
            <a:chExt cx="2923623" cy="9144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825967" y="920224"/>
              <a:ext cx="1875394" cy="1339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8C1FC8A-1A18-4343-AC83-2ECB5AF4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5225" y="265554"/>
              <a:ext cx="2923623" cy="914400"/>
            </a:xfrm>
            <a:prstGeom prst="rect">
              <a:avLst/>
            </a:prstGeom>
          </p:spPr>
        </p:pic>
      </p:grp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005388" y="4351735"/>
            <a:ext cx="170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Решения для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вузов</a:t>
            </a:r>
          </a:p>
        </p:txBody>
      </p:sp>
      <p:pic>
        <p:nvPicPr>
          <p:cNvPr id="22" name="Рисунок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49" y="3748485"/>
            <a:ext cx="830263" cy="57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7029450" y="4342606"/>
            <a:ext cx="17033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Решения для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</a:t>
            </a:r>
            <a:r>
              <a:rPr lang="ru-RU" sz="1600" dirty="0" err="1">
                <a:solidFill>
                  <a:schemeClr val="bg1"/>
                </a:solidFill>
              </a:rPr>
              <a:t>сузов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7" name="Рисунок 19"/>
          <p:cNvPicPr>
            <a:picLocks noChangeAspect="1"/>
          </p:cNvPicPr>
          <p:nvPr/>
        </p:nvPicPr>
        <p:blipFill>
          <a:blip r:embed="rId5" cstate="print"/>
          <a:srcRect b="3036"/>
          <a:stretch>
            <a:fillRect/>
          </a:stretch>
        </p:blipFill>
        <p:spPr bwMode="auto">
          <a:xfrm>
            <a:off x="7416800" y="3761185"/>
            <a:ext cx="869950" cy="57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61927" y="106104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Обраовательные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организации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27580" y="437634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MMIS.RU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22"/>
          <a:stretch>
            <a:fillRect/>
          </a:stretch>
        </p:blipFill>
        <p:spPr bwMode="auto">
          <a:xfrm>
            <a:off x="842170" y="577454"/>
            <a:ext cx="7463630" cy="437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21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137" y="557212"/>
            <a:ext cx="5583238" cy="442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70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9"/>
          <p:cNvSpPr>
            <a:spLocks noChangeArrowheads="1"/>
          </p:cNvSpPr>
          <p:nvPr/>
        </p:nvSpPr>
        <p:spPr bwMode="auto">
          <a:xfrm>
            <a:off x="508001" y="4783926"/>
            <a:ext cx="80549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Выбор условий обучения и профиля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525" y="628649"/>
            <a:ext cx="3468053" cy="412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1744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9"/>
          <p:cNvSpPr>
            <a:spLocks noChangeArrowheads="1"/>
          </p:cNvSpPr>
          <p:nvPr/>
        </p:nvSpPr>
        <p:spPr bwMode="auto">
          <a:xfrm>
            <a:off x="508001" y="4807741"/>
            <a:ext cx="80549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Загрузка документов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60"/>
          <a:stretch>
            <a:fillRect/>
          </a:stretch>
        </p:blipFill>
        <p:spPr bwMode="auto">
          <a:xfrm>
            <a:off x="1159330" y="525638"/>
            <a:ext cx="6494008" cy="437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291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Приемная комиссия</a:t>
            </a:r>
          </a:p>
        </p:txBody>
      </p:sp>
      <p:sp>
        <p:nvSpPr>
          <p:cNvPr id="16390" name="Прямоугольник 9"/>
          <p:cNvSpPr>
            <a:spLocks noChangeArrowheads="1"/>
          </p:cNvSpPr>
          <p:nvPr/>
        </p:nvSpPr>
        <p:spPr bwMode="auto">
          <a:xfrm>
            <a:off x="508001" y="4841082"/>
            <a:ext cx="80549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/>
              <a:t>Личное </a:t>
            </a:r>
            <a:r>
              <a:rPr lang="ru-RU" sz="1700" b="1" dirty="0" smtClean="0"/>
              <a:t>дело абитуриента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133" y="544130"/>
            <a:ext cx="6086094" cy="433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928" y="91213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Личный кабинет абитуриента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Приемная комиссия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1928" y="91213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Личный кабинет абитуриента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Чат с сотрудниками приемной комиссии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876" y="576265"/>
            <a:ext cx="5902595" cy="44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22"/>
          <a:stretch>
            <a:fillRect/>
          </a:stretch>
        </p:blipFill>
        <p:spPr bwMode="auto">
          <a:xfrm>
            <a:off x="1062513" y="565785"/>
            <a:ext cx="6693122" cy="42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bg1"/>
                  </a:solidFill>
                </a:rPr>
                <a:t>Онлайн-отчеты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на сайте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845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" r="4430"/>
          <a:stretch>
            <a:fillRect/>
          </a:stretch>
        </p:blipFill>
        <p:spPr bwMode="auto">
          <a:xfrm>
            <a:off x="650667" y="593294"/>
            <a:ext cx="7759908" cy="440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bg1"/>
                  </a:solidFill>
                </a:rPr>
                <a:t>Онлайн-отчеты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на сайте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651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Приемная </a:t>
            </a:r>
            <a:r>
              <a:rPr lang="ru-RU" sz="3600" dirty="0" smtClean="0">
                <a:solidFill>
                  <a:schemeClr val="bg1"/>
                </a:solidFill>
              </a:rPr>
              <a:t>комиссия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7652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51" y="568325"/>
            <a:ext cx="7848599" cy="439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3 способа подачи заявлений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7412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Виды справочни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914" y="743346"/>
            <a:ext cx="6573836" cy="409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Справочники и условия приема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1736" y="181556"/>
            <a:ext cx="6308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Модули информационной системы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Модульная архитектура системы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755649"/>
            <a:ext cx="7435850" cy="42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суперсервисом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«Поступление в вуз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онлайн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59777" y="620960"/>
            <a:ext cx="80670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Автоматизированная прием и передача по </a:t>
            </a:r>
            <a:r>
              <a:rPr lang="en-US" b="1" dirty="0" smtClean="0"/>
              <a:t>API</a:t>
            </a:r>
            <a:r>
              <a:rPr lang="ru-RU" b="1" dirty="0" smtClean="0"/>
              <a:t>, включая</a:t>
            </a:r>
            <a:r>
              <a:rPr lang="en-US" b="1" dirty="0" smtClean="0"/>
              <a:t>:</a:t>
            </a:r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условия приема (приемные кампании, образовательные программы, объем приема, конкурсных групп, вступительные испытания, расписание экзаменов)</a:t>
            </a:r>
            <a:r>
              <a:rPr lang="en-US" dirty="0" smtClean="0"/>
              <a:t>;</a:t>
            </a:r>
            <a:endParaRPr lang="ru-RU" dirty="0" smtClean="0"/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личные дела всех абитуриентов, в.т.ч. документы, достижения</a:t>
            </a:r>
            <a:r>
              <a:rPr lang="en-US" dirty="0" smtClean="0"/>
              <a:t>;</a:t>
            </a:r>
            <a:endParaRPr lang="ru-RU" dirty="0" smtClean="0"/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заявления, поданные во всем каналам, согласия на зачисления, отзывы согласий</a:t>
            </a:r>
            <a:r>
              <a:rPr lang="en-US" dirty="0" smtClean="0"/>
              <a:t>;</a:t>
            </a:r>
            <a:endParaRPr lang="ru-RU" dirty="0" smtClean="0"/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обновление конкурсных списков по расписанию</a:t>
            </a:r>
            <a:r>
              <a:rPr lang="en-US" dirty="0" smtClean="0"/>
              <a:t>;</a:t>
            </a:r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синхронизация статусов заявлений</a:t>
            </a:r>
            <a:r>
              <a:rPr lang="en-US" dirty="0" smtClean="0"/>
              <a:t>;</a:t>
            </a:r>
            <a:endParaRPr lang="ru-RU" dirty="0" smtClean="0"/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‒"/>
            </a:pPr>
            <a:r>
              <a:rPr lang="ru-RU" dirty="0" smtClean="0"/>
              <a:t>передача приказов о зачислении.</a:t>
            </a:r>
          </a:p>
          <a:p>
            <a:pPr marL="266700" indent="-266700">
              <a:buFont typeface="Arial" pitchFamily="34" charset="0"/>
              <a:buChar char="‒"/>
            </a:pPr>
            <a:endParaRPr lang="en-US" dirty="0" smtClean="0"/>
          </a:p>
          <a:p>
            <a:pPr marL="266700" indent="-266700">
              <a:buFont typeface="Arial" pitchFamily="34" charset="0"/>
              <a:buChar char="‒"/>
            </a:pPr>
            <a:endParaRPr lang="ru-RU" dirty="0" smtClean="0"/>
          </a:p>
          <a:p>
            <a:pPr>
              <a:buFont typeface="Arial" pitchFamily="34" charset="0"/>
              <a:buChar char="‒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суперсервисом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«Поступление в вуз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онлайн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530" y="599587"/>
            <a:ext cx="6466808" cy="418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308883" y="4786311"/>
            <a:ext cx="8475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Передача направлений подготовки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суперсервисом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«Поступление в вуз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онлайн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526" y="591836"/>
            <a:ext cx="6466808" cy="418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3"/>
          <p:cNvSpPr>
            <a:spLocks noChangeArrowheads="1"/>
          </p:cNvSpPr>
          <p:nvPr/>
        </p:nvSpPr>
        <p:spPr bwMode="auto">
          <a:xfrm>
            <a:off x="308883" y="4786311"/>
            <a:ext cx="8475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Передача объема приема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суперсервисом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«Поступление в вуз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онлайн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222" y="592931"/>
            <a:ext cx="6531578" cy="409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308883" y="4786311"/>
            <a:ext cx="8475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Конкурсные группы и вступительные испытания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392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Преная </a:t>
            </a:r>
            <a:r>
              <a:rPr lang="ru-RU" sz="3600" dirty="0">
                <a:solidFill>
                  <a:schemeClr val="bg1"/>
                </a:solidFill>
              </a:rPr>
              <a:t>комиссия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суперсервисом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«Поступление в вуз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онлайн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1" y="619857"/>
            <a:ext cx="6392609" cy="40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3"/>
          <p:cNvSpPr>
            <a:spLocks noChangeArrowheads="1"/>
          </p:cNvSpPr>
          <p:nvPr/>
        </p:nvSpPr>
        <p:spPr bwMode="auto">
          <a:xfrm>
            <a:off x="308883" y="4786311"/>
            <a:ext cx="8475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 smtClean="0"/>
              <a:t>Конкурсные списки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xmlns="" val="6479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 descr="Личное дело абитуриен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23" y="827794"/>
            <a:ext cx="5434679" cy="381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9"/>
          <p:cNvSpPr>
            <a:spLocks noChangeArrowheads="1"/>
          </p:cNvSpPr>
          <p:nvPr/>
        </p:nvSpPr>
        <p:spPr bwMode="auto">
          <a:xfrm>
            <a:off x="393701" y="4789647"/>
            <a:ext cx="80549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/>
              <a:t>Личное дело абитуриента</a:t>
            </a:r>
            <a:endParaRPr lang="ru-RU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Работа с личным делом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6" descr="Печать отчет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033" y="1257300"/>
            <a:ext cx="3859817" cy="332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483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2048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Конструктор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Word-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отчетов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6CB34C8-B7F8-4BA1-8F2D-E8C197B859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51" y="777472"/>
            <a:ext cx="4428660" cy="4150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4D46764-1F2E-40A6-8772-2F9C305C53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876" y="588747"/>
            <a:ext cx="4811600" cy="416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459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19460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Конструктор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FastReport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-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отчетов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53A34CF-4606-463E-AE7C-92DD89946E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1" y="488778"/>
            <a:ext cx="6097826" cy="451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33A1076-9257-4F9D-81BD-075D5ADC39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1301" y="546100"/>
            <a:ext cx="4785290" cy="4525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23556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Форма 1.1 Сведения о количество ме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2" y="556021"/>
            <a:ext cx="6948487" cy="44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Отчеты для приемной комиссии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23556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Регламентированные о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тчеты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для приемной комиссии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EBA9FEF-2AAB-4E5C-92D6-FBB0DF84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48"/>
          <a:stretch>
            <a:fillRect/>
          </a:stretch>
        </p:blipFill>
        <p:spPr bwMode="auto">
          <a:xfrm>
            <a:off x="157299" y="571499"/>
            <a:ext cx="4749580" cy="4213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975819-0B4E-4486-9DBB-008BF3328F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4890"/>
          <a:stretch>
            <a:fillRect/>
          </a:stretch>
        </p:blipFill>
        <p:spPr>
          <a:xfrm>
            <a:off x="2317568" y="698961"/>
            <a:ext cx="6704512" cy="42540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E86EE50-C56F-4F2D-9C4D-92ED101B28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5393"/>
          <a:stretch>
            <a:fillRect/>
          </a:stretch>
        </p:blipFill>
        <p:spPr>
          <a:xfrm>
            <a:off x="120662" y="685800"/>
            <a:ext cx="5944782" cy="3855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E5BB5B3-F86F-4344-8D0B-0C20177456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20361"/>
          <a:stretch>
            <a:fillRect/>
          </a:stretch>
        </p:blipFill>
        <p:spPr>
          <a:xfrm>
            <a:off x="1202788" y="633205"/>
            <a:ext cx="7608221" cy="424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1928" y="145415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Образовательные организации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1" name="Прямоугольник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Образовательные организации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8630" y="931486"/>
            <a:ext cx="8096250" cy="357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lnSpc>
                <a:spcPct val="120000"/>
              </a:lnSpc>
              <a:spcAft>
                <a:spcPts val="1000"/>
              </a:spcAft>
            </a:pPr>
            <a:r>
              <a:rPr lang="ru-RU" b="1" dirty="0" smtClean="0"/>
              <a:t>Поддерживаются все уровни образования</a:t>
            </a:r>
            <a:r>
              <a:rPr lang="en-US" b="1" dirty="0" smtClean="0"/>
              <a:t>:</a:t>
            </a:r>
          </a:p>
          <a:p>
            <a:pPr marL="342900" indent="-342900">
              <a:lnSpc>
                <a:spcPct val="120000"/>
              </a:lnSpc>
              <a:spcAft>
                <a:spcPts val="2000"/>
              </a:spcAft>
              <a:buFont typeface="+mj-lt"/>
              <a:buAutoNum type="arabicPeriod"/>
            </a:pPr>
            <a:r>
              <a:rPr lang="ru-RU" b="1" dirty="0" smtClean="0"/>
              <a:t>Общее</a:t>
            </a:r>
            <a:r>
              <a:rPr lang="ru-RU" dirty="0" smtClean="0"/>
              <a:t> </a:t>
            </a:r>
            <a:r>
              <a:rPr lang="ru-RU" b="1" dirty="0" smtClean="0"/>
              <a:t>образование</a:t>
            </a:r>
            <a:r>
              <a:rPr lang="ru-RU" dirty="0" smtClean="0"/>
              <a:t> (школы, гимназии).</a:t>
            </a:r>
          </a:p>
          <a:p>
            <a:pPr marL="342900" indent="-342900">
              <a:lnSpc>
                <a:spcPct val="120000"/>
              </a:lnSpc>
              <a:spcAft>
                <a:spcPts val="2000"/>
              </a:spcAft>
              <a:buFont typeface="+mj-lt"/>
              <a:buAutoNum type="arabicPeriod"/>
            </a:pPr>
            <a:r>
              <a:rPr lang="ru-RU" b="1" dirty="0" smtClean="0"/>
              <a:t>Среднее</a:t>
            </a:r>
            <a:r>
              <a:rPr lang="ru-RU" dirty="0" smtClean="0"/>
              <a:t> </a:t>
            </a:r>
            <a:r>
              <a:rPr lang="ru-RU" b="1" dirty="0" smtClean="0"/>
              <a:t>профессиональное образование </a:t>
            </a:r>
            <a:r>
              <a:rPr lang="ru-RU" dirty="0" smtClean="0"/>
              <a:t>(колледжи, техникумы).</a:t>
            </a:r>
          </a:p>
          <a:p>
            <a:pPr marL="342900" lvl="0" indent="-342900">
              <a:lnSpc>
                <a:spcPct val="120000"/>
              </a:lnSpc>
              <a:spcAft>
                <a:spcPts val="2000"/>
              </a:spcAft>
              <a:buFont typeface="+mj-lt"/>
              <a:buAutoNum type="arabicPeriod"/>
            </a:pPr>
            <a:r>
              <a:rPr lang="ru-RU" b="1" dirty="0" smtClean="0"/>
              <a:t>Высшее</a:t>
            </a:r>
            <a:r>
              <a:rPr lang="ru-RU" dirty="0" smtClean="0"/>
              <a:t> </a:t>
            </a:r>
            <a:r>
              <a:rPr lang="ru-RU" b="1" dirty="0" smtClean="0"/>
              <a:t>образование</a:t>
            </a:r>
            <a:r>
              <a:rPr lang="ru-RU" dirty="0" smtClean="0"/>
              <a:t> (университеты, институты, академии).</a:t>
            </a:r>
            <a:endParaRPr lang="en-US" dirty="0" smtClean="0"/>
          </a:p>
          <a:p>
            <a:pPr marL="342900" indent="-342900">
              <a:lnSpc>
                <a:spcPct val="120000"/>
              </a:lnSpc>
              <a:spcAft>
                <a:spcPts val="2000"/>
              </a:spcAft>
              <a:buFont typeface="+mj-lt"/>
              <a:buAutoNum type="arabicPeriod"/>
            </a:pPr>
            <a:r>
              <a:rPr lang="ru-RU" b="1" dirty="0" smtClean="0"/>
              <a:t>Дополнительное</a:t>
            </a:r>
            <a:r>
              <a:rPr lang="ru-RU" dirty="0" smtClean="0"/>
              <a:t> </a:t>
            </a:r>
            <a:r>
              <a:rPr lang="ru-RU" b="1" dirty="0" smtClean="0"/>
              <a:t>профессиональное образование</a:t>
            </a:r>
            <a:endParaRPr lang="ru-RU" dirty="0" smtClean="0"/>
          </a:p>
          <a:p>
            <a:pPr marL="342900" lvl="0" indent="-342900">
              <a:lnSpc>
                <a:spcPct val="120000"/>
              </a:lnSpc>
              <a:spcAft>
                <a:spcPts val="2000"/>
              </a:spcAft>
              <a:buFont typeface="+mj-lt"/>
              <a:buAutoNum type="arabicPeriod"/>
            </a:pPr>
            <a:r>
              <a:rPr lang="ru-RU" b="1" dirty="0" smtClean="0"/>
              <a:t>Послевузовское</a:t>
            </a:r>
            <a:r>
              <a:rPr lang="ru-RU" dirty="0" smtClean="0"/>
              <a:t> </a:t>
            </a:r>
            <a:r>
              <a:rPr lang="ru-RU" b="1" dirty="0" smtClean="0"/>
              <a:t>образование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(аспирантура, ординатура, интернатура…)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" y="1327783"/>
            <a:ext cx="412213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 t="5903"/>
          <a:stretch>
            <a:fillRect/>
          </a:stretch>
        </p:blipFill>
        <p:spPr bwMode="auto">
          <a:xfrm>
            <a:off x="302087" y="1873250"/>
            <a:ext cx="557386" cy="61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 t="5623"/>
          <a:stretch>
            <a:fillRect/>
          </a:stretch>
        </p:blipFill>
        <p:spPr bwMode="auto">
          <a:xfrm>
            <a:off x="413795" y="2451463"/>
            <a:ext cx="333535" cy="67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920" y="3777610"/>
            <a:ext cx="538834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437" y="3124337"/>
            <a:ext cx="415157" cy="63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579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24580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pk.mmis.ru/fis/img/intro/fis_one.pn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214" y="638174"/>
            <a:ext cx="6491286" cy="4275385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/>
        </p:spPr>
      </p:pic>
      <p:grpSp>
        <p:nvGrpSpPr>
          <p:cNvPr id="9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ФИС ГИА и Приема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723900" y="7144"/>
            <a:ext cx="4503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Приемная комиссия</a:t>
            </a:r>
          </a:p>
        </p:txBody>
      </p:sp>
      <p:pic>
        <p:nvPicPr>
          <p:cNvPr id="26628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-53579"/>
            <a:ext cx="601662" cy="5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pk.mmis.ru/fis/img/fis_shem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791766"/>
            <a:ext cx="1980524" cy="39850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6630" name="Прямоугольник 7"/>
          <p:cNvSpPr>
            <a:spLocks noChangeArrowheads="1"/>
          </p:cNvSpPr>
          <p:nvPr/>
        </p:nvSpPr>
        <p:spPr bwMode="auto">
          <a:xfrm>
            <a:off x="0" y="581025"/>
            <a:ext cx="9124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Доступные схемы работы</a:t>
            </a:r>
            <a:endParaRPr lang="ru-RU" sz="1600" b="1" dirty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7239" y="1308497"/>
            <a:ext cx="3463393" cy="32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Прямоугольник 9"/>
          <p:cNvSpPr>
            <a:spLocks noChangeArrowheads="1"/>
          </p:cNvSpPr>
          <p:nvPr/>
        </p:nvSpPr>
        <p:spPr bwMode="auto">
          <a:xfrm>
            <a:off x="541338" y="4807744"/>
            <a:ext cx="2654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Прямое</a:t>
            </a:r>
            <a:r>
              <a:rPr lang="en-US" sz="1400" b="1"/>
              <a:t> </a:t>
            </a:r>
            <a:r>
              <a:rPr lang="ru-RU" sz="1400" b="1"/>
              <a:t>подключение</a:t>
            </a:r>
          </a:p>
        </p:txBody>
      </p:sp>
      <p:sp>
        <p:nvSpPr>
          <p:cNvPr id="26633" name="Прямоугольник 10"/>
          <p:cNvSpPr>
            <a:spLocks noChangeArrowheads="1"/>
          </p:cNvSpPr>
          <p:nvPr/>
        </p:nvSpPr>
        <p:spPr bwMode="auto">
          <a:xfrm>
            <a:off x="5089525" y="4801792"/>
            <a:ext cx="3314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Выгрузка через файл или </a:t>
            </a:r>
            <a:r>
              <a:rPr lang="en-US" sz="1400" b="1"/>
              <a:t>RDP</a:t>
            </a:r>
            <a:endParaRPr lang="ru-RU" sz="1400" b="1"/>
          </a:p>
        </p:txBody>
      </p:sp>
      <p:grpSp>
        <p:nvGrpSpPr>
          <p:cNvPr id="14" name="Группа 13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5" name="Прямоугольник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Интеграция с ФИС ГИА и Приема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2" descr="https://www.mmis.ru/Portals/0/buklet/image0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027" y="526257"/>
            <a:ext cx="6540818" cy="45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Редактор тестовых заданий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4" descr="https://www.mmis.ru/Portals/0/buklet/image0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050" y="503635"/>
            <a:ext cx="674217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Анализ результатов тестирования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36868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44475" y="4756339"/>
            <a:ext cx="8618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ru-RU" altLang="ru-RU" sz="1600" b="1"/>
              <a:t>Импорт оценок из подсистемы компьютерного тестирования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907257"/>
            <a:ext cx="6870699" cy="35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Сверка фото при тестировании с фото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студента/абитуриента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36868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Сверка фото при тестировании с фото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студента/абитуриента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728643"/>
            <a:ext cx="7778750" cy="42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675" name="Прямоугольник 6"/>
          <p:cNvSpPr>
            <a:spLocks noChangeArrowheads="1"/>
          </p:cNvSpPr>
          <p:nvPr/>
        </p:nvSpPr>
        <p:spPr bwMode="auto">
          <a:xfrm>
            <a:off x="781051" y="-14287"/>
            <a:ext cx="193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Деканат</a:t>
            </a:r>
          </a:p>
        </p:txBody>
      </p:sp>
      <p:pic>
        <p:nvPicPr>
          <p:cNvPr id="28676" name="Picture 2" descr="55"/>
          <p:cNvPicPr>
            <a:picLocks noChangeAspect="1" noChangeArrowheads="1"/>
          </p:cNvPicPr>
          <p:nvPr/>
        </p:nvPicPr>
        <p:blipFill>
          <a:blip r:embed="rId2" cstate="print"/>
          <a:srcRect l="4211" t="3830" r="4321" b="6131"/>
          <a:stretch>
            <a:fillRect/>
          </a:stretch>
        </p:blipFill>
        <p:spPr bwMode="auto">
          <a:xfrm>
            <a:off x="166688" y="111919"/>
            <a:ext cx="4064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https://mmis.ru/Portals/0/buklet/dek/dek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546" y="661035"/>
            <a:ext cx="5782723" cy="422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Работа со студентами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699" name="Прямоугольник 6"/>
          <p:cNvSpPr>
            <a:spLocks noChangeArrowheads="1"/>
          </p:cNvSpPr>
          <p:nvPr/>
        </p:nvSpPr>
        <p:spPr bwMode="auto">
          <a:xfrm>
            <a:off x="781051" y="-14287"/>
            <a:ext cx="193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Деканат</a:t>
            </a:r>
          </a:p>
        </p:txBody>
      </p:sp>
      <p:pic>
        <p:nvPicPr>
          <p:cNvPr id="29700" name="Picture 2" descr="55"/>
          <p:cNvPicPr>
            <a:picLocks noChangeAspect="1" noChangeArrowheads="1"/>
          </p:cNvPicPr>
          <p:nvPr/>
        </p:nvPicPr>
        <p:blipFill>
          <a:blip r:embed="rId2" cstate="print"/>
          <a:srcRect l="4211" t="3830" r="4321" b="6131"/>
          <a:stretch>
            <a:fillRect/>
          </a:stretch>
        </p:blipFill>
        <p:spPr bwMode="auto">
          <a:xfrm>
            <a:off x="192088" y="100012"/>
            <a:ext cx="4064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http://dekanat.mmis.ru/images/remote/ord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509588"/>
            <a:ext cx="4587175" cy="453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Формирование приказов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0723" name="Прямоугольник 6"/>
          <p:cNvSpPr>
            <a:spLocks noChangeArrowheads="1"/>
          </p:cNvSpPr>
          <p:nvPr/>
        </p:nvSpPr>
        <p:spPr bwMode="auto">
          <a:xfrm>
            <a:off x="781051" y="-14287"/>
            <a:ext cx="193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Деканат</a:t>
            </a:r>
          </a:p>
        </p:txBody>
      </p:sp>
      <p:pic>
        <p:nvPicPr>
          <p:cNvPr id="30724" name="Picture 2" descr="55"/>
          <p:cNvPicPr>
            <a:picLocks noChangeAspect="1" noChangeArrowheads="1"/>
          </p:cNvPicPr>
          <p:nvPr/>
        </p:nvPicPr>
        <p:blipFill>
          <a:blip r:embed="rId2" cstate="print"/>
          <a:srcRect l="4211" t="3830" r="4321" b="6131"/>
          <a:stretch>
            <a:fillRect/>
          </a:stretch>
        </p:blipFill>
        <p:spPr bwMode="auto">
          <a:xfrm>
            <a:off x="166688" y="111919"/>
            <a:ext cx="4064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http://dekanat.mmis.ru/images/remote/pay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154" y="540543"/>
            <a:ext cx="5881905" cy="446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Учет оплаты и проведение начислений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747" name="Прямоугольник 6"/>
          <p:cNvSpPr>
            <a:spLocks noChangeArrowheads="1"/>
          </p:cNvSpPr>
          <p:nvPr/>
        </p:nvSpPr>
        <p:spPr bwMode="auto">
          <a:xfrm>
            <a:off x="781051" y="-14287"/>
            <a:ext cx="193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Деканат</a:t>
            </a:r>
          </a:p>
        </p:txBody>
      </p:sp>
      <p:pic>
        <p:nvPicPr>
          <p:cNvPr id="31748" name="Picture 2" descr="55"/>
          <p:cNvPicPr>
            <a:picLocks noChangeAspect="1" noChangeArrowheads="1"/>
          </p:cNvPicPr>
          <p:nvPr/>
        </p:nvPicPr>
        <p:blipFill>
          <a:blip r:embed="rId2" cstate="print"/>
          <a:srcRect l="4211" t="3830" r="4321" b="6131"/>
          <a:stretch>
            <a:fillRect/>
          </a:stretch>
        </p:blipFill>
        <p:spPr bwMode="auto">
          <a:xfrm>
            <a:off x="166688" y="111919"/>
            <a:ext cx="4064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921" y="621270"/>
            <a:ext cx="5646039" cy="423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5" name="Прямоугольник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Формирование договоров и отчетов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91986" y="134816"/>
            <a:ext cx="6671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География наших клиентов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География наших клиентов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9939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3994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https://ved.mmis.ru/assets/img/manager_l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4" y="576263"/>
            <a:ext cx="6339963" cy="418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Прямоугольник 8"/>
          <p:cNvSpPr>
            <a:spLocks noChangeArrowheads="1"/>
          </p:cNvSpPr>
          <p:nvPr/>
        </p:nvSpPr>
        <p:spPr bwMode="auto">
          <a:xfrm>
            <a:off x="430214" y="4831318"/>
            <a:ext cx="84550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err="1" smtClean="0"/>
              <a:t>Онлайн-демо</a:t>
            </a:r>
            <a:r>
              <a:rPr lang="ru-RU" sz="1500" b="1" dirty="0" smtClean="0"/>
              <a:t>: </a:t>
            </a:r>
            <a:r>
              <a:rPr lang="en-US" sz="1500" b="1" dirty="0"/>
              <a:t>ved.mmis.ru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Заполнение ведомостей учета успеваемости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0963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40964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https://ved.mmis.ru/assets/img/ved_ra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614" y="578248"/>
            <a:ext cx="6506865" cy="429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bg1"/>
                  </a:solidFill>
                </a:rPr>
                <a:t>Ведомости-Онлайн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430214" y="4825603"/>
            <a:ext cx="84550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err="1" smtClean="0"/>
              <a:t>Онлайн-демо</a:t>
            </a:r>
            <a:r>
              <a:rPr lang="ru-RU" sz="1500" b="1" dirty="0" smtClean="0"/>
              <a:t>: </a:t>
            </a:r>
            <a:r>
              <a:rPr lang="en-US" sz="1500" b="1" dirty="0"/>
              <a:t>ved.mmis.ru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7891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37892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6" y="615156"/>
            <a:ext cx="5936001" cy="4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Прямоугольник 6"/>
          <p:cNvSpPr>
            <a:spLocks noChangeArrowheads="1"/>
          </p:cNvSpPr>
          <p:nvPr/>
        </p:nvSpPr>
        <p:spPr bwMode="auto">
          <a:xfrm>
            <a:off x="144463" y="4773216"/>
            <a:ext cx="8742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/>
              <a:t>Сводная ведомость по </a:t>
            </a:r>
            <a:r>
              <a:rPr lang="ru-RU" altLang="ru-RU" sz="1600" b="1" dirty="0" smtClean="0"/>
              <a:t> учебной группе</a:t>
            </a:r>
            <a:endParaRPr lang="ru-RU" altLang="ru-RU" sz="16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Анализ успеваемости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пятиугольник 3">
            <a:extLst>
              <a:ext uri="{FF2B5EF4-FFF2-40B4-BE49-F238E27FC236}"/>
            </a:extLst>
          </p:cNvPr>
          <p:cNvSpPr/>
          <p:nvPr/>
        </p:nvSpPr>
        <p:spPr>
          <a:xfrm>
            <a:off x="1" y="30956"/>
            <a:ext cx="8570913" cy="43934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8915" name="Прямоугольник 6"/>
          <p:cNvSpPr>
            <a:spLocks noChangeArrowheads="1"/>
          </p:cNvSpPr>
          <p:nvPr/>
        </p:nvSpPr>
        <p:spPr bwMode="auto">
          <a:xfrm>
            <a:off x="687388" y="78581"/>
            <a:ext cx="5322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ЭЛЕКТРОННЫЕ ВЕДОМОСТИ</a:t>
            </a:r>
          </a:p>
        </p:txBody>
      </p:sp>
      <p:pic>
        <p:nvPicPr>
          <p:cNvPr id="3891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338"/>
            <a:ext cx="555625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63" y="648574"/>
            <a:ext cx="6586409" cy="423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Анализ успеваемости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6"/>
          <p:cNvSpPr>
            <a:spLocks noChangeArrowheads="1"/>
          </p:cNvSpPr>
          <p:nvPr/>
        </p:nvSpPr>
        <p:spPr bwMode="auto">
          <a:xfrm>
            <a:off x="817564" y="11906"/>
            <a:ext cx="3134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Диплом мастер</a:t>
            </a:r>
          </a:p>
        </p:txBody>
      </p:sp>
      <p:pic>
        <p:nvPicPr>
          <p:cNvPr id="43013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051" y="576262"/>
            <a:ext cx="6051549" cy="43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Формирование диплома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6"/>
          <p:cNvSpPr>
            <a:spLocks noChangeArrowheads="1"/>
          </p:cNvSpPr>
          <p:nvPr/>
        </p:nvSpPr>
        <p:spPr bwMode="auto">
          <a:xfrm>
            <a:off x="817564" y="11906"/>
            <a:ext cx="3134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Диплом мастер</a:t>
            </a:r>
          </a:p>
        </p:txBody>
      </p:sp>
      <p:pic>
        <p:nvPicPr>
          <p:cNvPr id="44037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139" y="509588"/>
            <a:ext cx="5744909" cy="445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Печать диплома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Прямоугольник 6"/>
          <p:cNvSpPr>
            <a:spLocks noChangeArrowheads="1"/>
          </p:cNvSpPr>
          <p:nvPr/>
        </p:nvSpPr>
        <p:spPr bwMode="auto">
          <a:xfrm>
            <a:off x="817564" y="11906"/>
            <a:ext cx="3134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bg1"/>
                </a:solidFill>
              </a:rPr>
              <a:t>Диплом мастер</a:t>
            </a:r>
          </a:p>
        </p:txBody>
      </p:sp>
      <p:pic>
        <p:nvPicPr>
          <p:cNvPr id="46085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925" y="538162"/>
            <a:ext cx="4539234" cy="445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Справка об обучении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6"/>
          <p:cNvSpPr>
            <a:spLocks noChangeArrowheads="1"/>
          </p:cNvSpPr>
          <p:nvPr/>
        </p:nvSpPr>
        <p:spPr bwMode="auto">
          <a:xfrm>
            <a:off x="525463" y="32147"/>
            <a:ext cx="6792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</a:rPr>
              <a:t>Визуальная студия тестирования</a:t>
            </a:r>
          </a:p>
        </p:txBody>
      </p:sp>
      <p:pic>
        <p:nvPicPr>
          <p:cNvPr id="50181" name="Picture 5" descr="статист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579835"/>
            <a:ext cx="6242304" cy="44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Статистика по тестовым заданиям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шеврон 4">
            <a:extLst>
              <a:ext uri="{FF2B5EF4-FFF2-40B4-BE49-F238E27FC236}"/>
            </a:extLst>
          </p:cNvPr>
          <p:cNvSpPr/>
          <p:nvPr/>
        </p:nvSpPr>
        <p:spPr>
          <a:xfrm>
            <a:off x="8529639" y="30956"/>
            <a:ext cx="492125" cy="43934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2227" name="Прямоугольник 6"/>
          <p:cNvSpPr>
            <a:spLocks noChangeArrowheads="1"/>
          </p:cNvSpPr>
          <p:nvPr/>
        </p:nvSpPr>
        <p:spPr bwMode="auto">
          <a:xfrm>
            <a:off x="757239" y="-14287"/>
            <a:ext cx="3753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Учебная </a:t>
            </a:r>
            <a:r>
              <a:rPr lang="ru-RU" sz="3600" dirty="0" err="1" smtClean="0">
                <a:solidFill>
                  <a:schemeClr val="bg1"/>
                </a:solidFill>
              </a:rPr>
              <a:t>нагруза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2229" name="Picture 2" descr="https://www.mmis.ru/Portals/0/buklet/scan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2" y="592931"/>
            <a:ext cx="6864349" cy="422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Прямоугольник 8"/>
          <p:cNvSpPr>
            <a:spLocks noChangeArrowheads="1"/>
          </p:cNvSpPr>
          <p:nvPr/>
        </p:nvSpPr>
        <p:spPr bwMode="auto">
          <a:xfrm>
            <a:off x="430214" y="4825603"/>
            <a:ext cx="84550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Распределение учебной нагрузки</a:t>
            </a:r>
            <a:endParaRPr lang="en-US" sz="1500" b="1"/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Учебная нагрузка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Прямоугольник 6"/>
          <p:cNvSpPr>
            <a:spLocks noChangeArrowheads="1"/>
          </p:cNvSpPr>
          <p:nvPr/>
        </p:nvSpPr>
        <p:spPr bwMode="auto">
          <a:xfrm>
            <a:off x="757239" y="-14287"/>
            <a:ext cx="39658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Учебная нагрузка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3" y="575072"/>
            <a:ext cx="4668203" cy="427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Прямоугольник 8"/>
          <p:cNvSpPr>
            <a:spLocks noChangeArrowheads="1"/>
          </p:cNvSpPr>
          <p:nvPr/>
        </p:nvSpPr>
        <p:spPr bwMode="auto">
          <a:xfrm>
            <a:off x="430214" y="4825603"/>
            <a:ext cx="84550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Настройка параметров расчета нагрузки</a:t>
            </a:r>
            <a:endParaRPr lang="en-US" sz="1500" b="1"/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Учебная нагрузка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0" y="2"/>
            <a:ext cx="9144000" cy="50233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928" y="103005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Интеграция с информационными системами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4274" name="AutoShape 2" descr="Госуслуги - Apps on Google Play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Госуслуги - Apps on Google Play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Госуслуги - Apps on Google Play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Госуслуги - Apps on Google Play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000" y="689868"/>
            <a:ext cx="8610600" cy="416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20000"/>
              </a:lnSpc>
              <a:spcAft>
                <a:spcPts val="1000"/>
              </a:spcAft>
            </a:pPr>
            <a:r>
              <a:rPr lang="ru-RU" sz="1700" b="1" dirty="0" smtClean="0"/>
              <a:t>Государственные информационные системы</a:t>
            </a:r>
            <a:r>
              <a:rPr lang="en-US" sz="1700" b="1" dirty="0" smtClean="0"/>
              <a:t>:</a:t>
            </a:r>
            <a:endParaRPr lang="ru-RU" sz="1700" b="1" dirty="0" smtClean="0"/>
          </a:p>
          <a:p>
            <a:pPr marL="177800" indent="-177800">
              <a:lnSpc>
                <a:spcPct val="120000"/>
              </a:lnSpc>
              <a:spcAft>
                <a:spcPts val="2000"/>
              </a:spcAft>
              <a:buFont typeface="Arial" pitchFamily="34" charset="0"/>
              <a:buChar char="•"/>
            </a:pPr>
            <a:r>
              <a:rPr lang="ru-RU" dirty="0" smtClean="0"/>
              <a:t>       «Поступление в вуз </a:t>
            </a:r>
            <a:r>
              <a:rPr lang="ru-RU" dirty="0" err="1" smtClean="0"/>
              <a:t>онлайн</a:t>
            </a:r>
            <a:r>
              <a:rPr lang="ru-RU" dirty="0" smtClean="0"/>
              <a:t>» </a:t>
            </a:r>
            <a:r>
              <a:rPr lang="en-US" dirty="0" smtClean="0"/>
              <a:t>- </a:t>
            </a:r>
            <a:r>
              <a:rPr lang="ru-RU" dirty="0" smtClean="0"/>
              <a:t>подача заявлений через </a:t>
            </a:r>
            <a:r>
              <a:rPr lang="ru-RU" dirty="0" err="1" smtClean="0"/>
              <a:t>ГосУслуги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</a:t>
            </a:r>
            <a:r>
              <a:rPr lang="ru-RU" dirty="0" smtClean="0"/>
              <a:t>ФИС ГИА и Приема - информация о ходе приема абитуриентов</a:t>
            </a:r>
          </a:p>
          <a:p>
            <a:pPr marL="177800" indent="-177800">
              <a:lnSpc>
                <a:spcPct val="120000"/>
              </a:lnSpc>
              <a:spcAft>
                <a:spcPts val="2000"/>
              </a:spcAft>
            </a:pPr>
            <a:r>
              <a:rPr lang="en-US" dirty="0" smtClean="0"/>
              <a:t>          </a:t>
            </a:r>
            <a:r>
              <a:rPr lang="ru-RU" dirty="0" smtClean="0"/>
              <a:t>Федеральный реестр сведений документов об образовании</a:t>
            </a:r>
            <a:endParaRPr lang="en-US" dirty="0" smtClean="0"/>
          </a:p>
          <a:p>
            <a:pPr marL="177800" indent="-177800">
              <a:lnSpc>
                <a:spcPct val="120000"/>
              </a:lnSpc>
              <a:spcAft>
                <a:spcPts val="2000"/>
              </a:spcAft>
            </a:pPr>
            <a:r>
              <a:rPr lang="en-US" dirty="0" smtClean="0"/>
              <a:t>          </a:t>
            </a:r>
            <a:r>
              <a:rPr lang="ru-RU" dirty="0" smtClean="0"/>
              <a:t>«Современная цифровая образовательная среда» (СЦОС)</a:t>
            </a:r>
          </a:p>
          <a:p>
            <a:pPr marL="177800" indent="-177800">
              <a:lnSpc>
                <a:spcPct val="120000"/>
              </a:lnSpc>
              <a:spcAft>
                <a:spcPts val="2000"/>
              </a:spcAft>
            </a:pPr>
            <a:r>
              <a:rPr lang="ru-RU" b="1" dirty="0" smtClean="0"/>
              <a:t>Электронные библиотеки и LMS:</a:t>
            </a:r>
          </a:p>
          <a:p>
            <a:pPr marL="177800" indent="-177800">
              <a:lnSpc>
                <a:spcPct val="120000"/>
              </a:lnSpc>
              <a:spcAft>
                <a:spcPts val="2000"/>
              </a:spcAft>
            </a:pPr>
            <a:endParaRPr lang="ru-RU" sz="100" b="1" dirty="0" smtClean="0"/>
          </a:p>
          <a:p>
            <a:pPr marL="177800" indent="-177800">
              <a:lnSpc>
                <a:spcPct val="120000"/>
              </a:lnSpc>
              <a:spcAft>
                <a:spcPts val="1000"/>
              </a:spcAft>
            </a:pPr>
            <a:r>
              <a:rPr lang="ru-RU" dirty="0" smtClean="0"/>
              <a:t>  IRP </a:t>
            </a:r>
            <a:r>
              <a:rPr lang="ru-RU" dirty="0" err="1" smtClean="0"/>
              <a:t>Books</a:t>
            </a:r>
            <a:r>
              <a:rPr lang="ru-RU" dirty="0" smtClean="0"/>
              <a:t>              </a:t>
            </a:r>
            <a:r>
              <a:rPr lang="ru-RU" dirty="0" err="1" smtClean="0"/>
              <a:t>Юрайт</a:t>
            </a:r>
            <a:r>
              <a:rPr lang="ru-RU" dirty="0" smtClean="0"/>
              <a:t>           </a:t>
            </a:r>
            <a:r>
              <a:rPr lang="ru-RU" dirty="0" err="1" smtClean="0"/>
              <a:t>Znanium</a:t>
            </a:r>
            <a:r>
              <a:rPr lang="ru-RU" dirty="0" smtClean="0"/>
              <a:t>            Лань                </a:t>
            </a:r>
            <a:r>
              <a:rPr lang="ru-RU" dirty="0" err="1" smtClean="0"/>
              <a:t>Moodle</a:t>
            </a:r>
            <a:endParaRPr lang="ru-RU" dirty="0" smtClean="0"/>
          </a:p>
        </p:txBody>
      </p:sp>
      <p:pic>
        <p:nvPicPr>
          <p:cNvPr id="20" name="Picture 10" descr="Госуслуги - Apps on Google Pl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009650"/>
            <a:ext cx="723900" cy="723900"/>
          </a:xfrm>
          <a:prstGeom prst="rect">
            <a:avLst/>
          </a:prstGeom>
          <a:noFill/>
        </p:spPr>
      </p:pic>
      <p:pic>
        <p:nvPicPr>
          <p:cNvPr id="21" name="Picture 12" descr="Современная цифровая образовательная среда в Российской Федерации"/>
          <p:cNvPicPr>
            <a:picLocks noChangeAspect="1" noChangeArrowheads="1"/>
          </p:cNvPicPr>
          <p:nvPr/>
        </p:nvPicPr>
        <p:blipFill>
          <a:blip r:embed="rId3" cstate="print"/>
          <a:srcRect t="25843" r="60077" b="25281"/>
          <a:stretch>
            <a:fillRect/>
          </a:stretch>
        </p:blipFill>
        <p:spPr bwMode="auto">
          <a:xfrm>
            <a:off x="381000" y="2959100"/>
            <a:ext cx="571500" cy="552450"/>
          </a:xfrm>
          <a:prstGeom prst="rect">
            <a:avLst/>
          </a:prstGeom>
          <a:noFill/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476" y="1698625"/>
            <a:ext cx="671299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62611" y="2343151"/>
            <a:ext cx="55337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3050" y="4000500"/>
            <a:ext cx="555014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501" y="4043818"/>
            <a:ext cx="355600" cy="4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3668" y="4032249"/>
            <a:ext cx="5056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0949" y="4116389"/>
            <a:ext cx="1262061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5479" y="3992808"/>
            <a:ext cx="391151" cy="47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027" y="613172"/>
            <a:ext cx="6850061" cy="42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Прямоугольник 8"/>
          <p:cNvSpPr>
            <a:spLocks noChangeArrowheads="1"/>
          </p:cNvSpPr>
          <p:nvPr/>
        </p:nvSpPr>
        <p:spPr bwMode="auto">
          <a:xfrm>
            <a:off x="430214" y="4825603"/>
            <a:ext cx="84550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Личное дело преподавателя</a:t>
            </a:r>
            <a:endParaRPr lang="en-US" sz="1500" b="1"/>
          </a:p>
        </p:txBody>
      </p:sp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Учебная нагрузка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047" y="593949"/>
            <a:ext cx="6134100" cy="445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студента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Электронная зачетная книжка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4" y="592931"/>
            <a:ext cx="6376988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Расписание занятий студента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628651"/>
            <a:ext cx="6419088" cy="42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580" y="646503"/>
            <a:ext cx="7054848" cy="424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Электронный журнал учета посещаемости и успеваемости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Прямоугольник 6"/>
          <p:cNvSpPr>
            <a:spLocks noChangeArrowheads="1"/>
          </p:cNvSpPr>
          <p:nvPr/>
        </p:nvSpPr>
        <p:spPr bwMode="auto">
          <a:xfrm>
            <a:off x="654050" y="73819"/>
            <a:ext cx="7234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chemeClr val="bg1"/>
                </a:solidFill>
              </a:rPr>
              <a:t>Интернет-расширение информационной системы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743" y="555171"/>
            <a:ext cx="6524816" cy="436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Выбор индивидуальной траектории обучения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37" y="612493"/>
            <a:ext cx="6437376" cy="443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Электронное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портфолио</a:t>
              </a:r>
              <a:endParaRPr lang="ru-RU" sz="2000" b="1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61" y="812346"/>
            <a:ext cx="7440163" cy="406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Статистика по успеваемости учащихся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212" y="533401"/>
            <a:ext cx="6475095" cy="44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Статистика по научной деятельности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29" y="559932"/>
            <a:ext cx="7319150" cy="447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Подготовка и учет научных публикаций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76511" y="203396"/>
            <a:ext cx="5437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Прием заявлений абитуриентов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Примеры автоматизации приемной комиссии (170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клиентов) 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545860"/>
            <a:ext cx="8547100" cy="4792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Академия гражданской защиты МЧС России</a:t>
            </a:r>
          </a:p>
          <a:p>
            <a:r>
              <a:rPr lang="ru-RU" sz="1600" dirty="0" smtClean="0"/>
              <a:t>Братский государственный университет</a:t>
            </a:r>
          </a:p>
          <a:p>
            <a:r>
              <a:rPr lang="ru-RU" sz="1600" dirty="0" smtClean="0"/>
              <a:t>Брянский государственный аграрный университет</a:t>
            </a:r>
          </a:p>
          <a:p>
            <a:r>
              <a:rPr lang="ru-RU" sz="1600" dirty="0" smtClean="0"/>
              <a:t>Брянский государственный инженерно-технологический университет</a:t>
            </a:r>
          </a:p>
          <a:p>
            <a:r>
              <a:rPr lang="ru-RU" sz="1600" dirty="0" smtClean="0"/>
              <a:t>Горно-Алтайский государственный университет</a:t>
            </a:r>
          </a:p>
          <a:p>
            <a:r>
              <a:rPr lang="ru-RU" sz="1600" dirty="0" smtClean="0"/>
              <a:t>Государственный морской университет имени адмирала Ф. Ф. Ушакова</a:t>
            </a:r>
          </a:p>
          <a:p>
            <a:r>
              <a:rPr lang="ru-RU" sz="1600" dirty="0" smtClean="0"/>
              <a:t>Донской государственный аграрный университет</a:t>
            </a:r>
          </a:p>
          <a:p>
            <a:r>
              <a:rPr lang="ru-RU" sz="1600" dirty="0" smtClean="0"/>
              <a:t>Донской государственный технический университет</a:t>
            </a:r>
          </a:p>
          <a:p>
            <a:r>
              <a:rPr lang="ru-RU" sz="1600" dirty="0" smtClean="0"/>
              <a:t>Ивановская государственная сельскохозяйственная академия </a:t>
            </a:r>
          </a:p>
          <a:p>
            <a:r>
              <a:rPr lang="ru-RU" sz="1600" dirty="0" smtClean="0"/>
              <a:t>Ингушский государственный университет</a:t>
            </a:r>
            <a:br>
              <a:rPr lang="ru-RU" sz="1600" dirty="0" smtClean="0"/>
            </a:br>
            <a:r>
              <a:rPr lang="ru-RU" sz="1600" dirty="0" smtClean="0"/>
              <a:t>Иркутский государственный медицинский университет </a:t>
            </a:r>
          </a:p>
          <a:p>
            <a:r>
              <a:rPr lang="ru-RU" sz="1600" dirty="0" smtClean="0"/>
              <a:t>Карачаево-Черкесский государственный университет имени У.Д. Алиева</a:t>
            </a:r>
            <a:br>
              <a:rPr lang="ru-RU" sz="1600" dirty="0" smtClean="0"/>
            </a:br>
            <a:r>
              <a:rPr lang="ru-RU" sz="1600" dirty="0" smtClean="0"/>
              <a:t>Курская государственная сельскохозяйственная академия </a:t>
            </a:r>
          </a:p>
          <a:p>
            <a:r>
              <a:rPr lang="ru-RU" sz="1600" dirty="0" smtClean="0"/>
              <a:t>Московский государственный университет технологий и управления </a:t>
            </a:r>
          </a:p>
          <a:p>
            <a:r>
              <a:rPr lang="ru-RU" sz="1600" dirty="0" smtClean="0"/>
              <a:t>Нижегородский государственный лингвистический университет </a:t>
            </a:r>
          </a:p>
          <a:p>
            <a:r>
              <a:rPr lang="ru-RU" sz="1600" dirty="0" smtClean="0"/>
              <a:t>Российский государственный геологоразведочный университет</a:t>
            </a:r>
          </a:p>
          <a:p>
            <a:r>
              <a:rPr lang="ru-RU" sz="1600" dirty="0" smtClean="0"/>
              <a:t>Сибирский государственный индустриальный университет</a:t>
            </a:r>
          </a:p>
          <a:p>
            <a:r>
              <a:rPr lang="ru-RU" sz="1600" dirty="0" smtClean="0"/>
              <a:t>Чувашский государственный педагогический университет 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</a:pPr>
            <a:endParaRPr lang="ru-RU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1928" y="145415"/>
            <a:ext cx="8724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Наши преимущества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599" y="705722"/>
            <a:ext cx="8664575" cy="382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Система помогает получить аккредитацию и пройти проверки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Нашим ПО уже пользуется большинство вузов России</a:t>
            </a:r>
            <a:endParaRPr lang="en-US" dirty="0" smtClean="0"/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Включает необходимый набор возможностей для управления учебным процессом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Система включает базу образовательных стандартов (6200 ФГОС, ФГТ и 2000 профессиональных стандартов)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Выгодная стоимость по сравнению с альтернативными решениями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Поддержка </a:t>
            </a:r>
            <a:r>
              <a:rPr lang="ru-RU" dirty="0" err="1" smtClean="0"/>
              <a:t>веб-интерфейса</a:t>
            </a:r>
            <a:r>
              <a:rPr lang="ru-RU" dirty="0" smtClean="0"/>
              <a:t> для удобства пользователей</a:t>
            </a:r>
          </a:p>
          <a:p>
            <a:pPr marL="177800" lvl="0" indent="-177800">
              <a:lnSpc>
                <a:spcPct val="12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/>
              <a:t>Оперативная техническая поддержка и опытная команда разработчиков</a:t>
            </a:r>
          </a:p>
        </p:txBody>
      </p:sp>
      <p:grpSp>
        <p:nvGrpSpPr>
          <p:cNvPr id="2" name="Группа 7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Наши преимущества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то обои blue, background, vector, геометрия, абстракция, abstract, squares для всех разрешений монитора">
            <a:extLst>
              <a:ext uri="{FF2B5EF4-FFF2-40B4-BE49-F238E27FC236}">
                <a16:creationId xmlns:a16="http://schemas.microsoft.com/office/drawing/2014/main" xmlns="" id="{962028ED-7E32-4231-A16B-AE0136554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612" b="24852"/>
          <a:stretch/>
        </p:blipFill>
        <p:spPr bwMode="auto">
          <a:xfrm rot="16200000">
            <a:off x="5404546" y="1404044"/>
            <a:ext cx="5143500" cy="2335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28" y="145415"/>
            <a:ext cx="87248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/>
              <a:t>Спасибо за внимание!</a:t>
            </a:r>
            <a:endParaRPr lang="ru-RU" sz="2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AB7660-0A56-4003-A7AF-5328F3D95F6A}"/>
              </a:ext>
            </a:extLst>
          </p:cNvPr>
          <p:cNvSpPr txBox="1"/>
          <p:nvPr/>
        </p:nvSpPr>
        <p:spPr>
          <a:xfrm>
            <a:off x="383164" y="3228229"/>
            <a:ext cx="511069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Онлайн-демо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abit.mmis.ru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Документация: </a:t>
            </a:r>
            <a:r>
              <a:rPr lang="en-US" sz="28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docs.mmis.ru</a:t>
            </a:r>
          </a:p>
          <a:p>
            <a:pPr lvl="0"/>
            <a:r>
              <a:rPr lang="en-US" sz="2800" dirty="0" smtClean="0"/>
              <a:t>Telegram-</a:t>
            </a:r>
            <a:r>
              <a:rPr lang="ru-RU" sz="2800" dirty="0" smtClean="0"/>
              <a:t>канал</a:t>
            </a:r>
            <a:r>
              <a:rPr lang="en-US" sz="2800" dirty="0" smtClean="0"/>
              <a:t>: </a:t>
            </a:r>
            <a:r>
              <a:rPr lang="en-US" sz="2800" b="1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mmis_pk</a:t>
            </a:r>
            <a:endParaRPr lang="en-US" sz="2800" b="1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/>
              <a:t>Телефон</a:t>
            </a:r>
            <a:r>
              <a:rPr lang="en-US" sz="2800" dirty="0" smtClean="0"/>
              <a:t>: </a:t>
            </a:r>
            <a:r>
              <a:rPr lang="ru-RU" sz="28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8(863) 333-25-00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789664-2D77-4F82-A853-C69395E695D2}"/>
              </a:ext>
            </a:extLst>
          </p:cNvPr>
          <p:cNvSpPr txBox="1"/>
          <p:nvPr/>
        </p:nvSpPr>
        <p:spPr>
          <a:xfrm>
            <a:off x="483187" y="734454"/>
            <a:ext cx="5665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Виноградов Михаил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vin@mmis.ru</a:t>
            </a:r>
            <a:endParaRPr lang="ru-RU" sz="2500" b="1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Telegram:</a:t>
            </a:r>
            <a:r>
              <a:rPr lang="en-US" sz="25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vinmike</a:t>
            </a:r>
            <a:endParaRPr lang="en-US" sz="2500" b="1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839" y="2607050"/>
            <a:ext cx="2494594" cy="763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257175">
              <a:lnSpc>
                <a:spcPct val="12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MMIS.RU</a:t>
            </a:r>
            <a:endParaRPr lang="en-US" sz="4000" dirty="0" smtClean="0">
              <a:solidFill>
                <a:srgbClr val="4472C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14F99EF5-DC51-48E5-AB28-2B8A6506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61" b="15672"/>
          <a:stretch>
            <a:fillRect/>
          </a:stretch>
        </p:blipFill>
        <p:spPr bwMode="auto">
          <a:xfrm>
            <a:off x="5095424" y="4210050"/>
            <a:ext cx="163757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131BEEC5-4B32-41F7-9AD8-3AF9B89F93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9639" y="3283248"/>
            <a:ext cx="1944515" cy="1064228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="" xmlns:a16="http://schemas.microsoft.com/office/drawing/2014/main" id="{CC7DE1C4-B01F-4446-9610-CC2B3474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058" y="2063038"/>
            <a:ext cx="1824088" cy="12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6AE0743A-DAFA-4DC7-99AE-467AAE41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537" y="582316"/>
            <a:ext cx="1804728" cy="12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6511" y="203396"/>
            <a:ext cx="5437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Прием заявлений абитуриентов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Наши клиенты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85994AEB-683E-43EB-AF33-A6EB93C3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231" y="547170"/>
            <a:ext cx="1339561" cy="13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40780EE7-2EF7-4C3A-8B91-2BCA60DE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967" y="615658"/>
            <a:ext cx="1339561" cy="12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B07E2C3C-6D79-4D35-BEC8-99B5882D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894" y="615658"/>
            <a:ext cx="1824088" cy="12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535FE8CC-7B44-4ABD-A3B7-8AA3D137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7877" y="629456"/>
            <a:ext cx="1286216" cy="12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Картинки по запросу &quot;Самарский филиал Московского городского педагогического университета&quot;">
            <a:extLst>
              <a:ext uri="{FF2B5EF4-FFF2-40B4-BE49-F238E27FC236}">
                <a16:creationId xmlns="" xmlns:a16="http://schemas.microsoft.com/office/drawing/2014/main" id="{6E3C0364-50D3-42BB-B283-61E163BC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924" y="1980857"/>
            <a:ext cx="1286216" cy="13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3EDBC8A3-B556-4B22-8859-AF4D43CE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3074" y="2074595"/>
            <a:ext cx="1253461" cy="12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Картинки по запросу &quot;АГПУ&quot;">
            <a:extLst>
              <a:ext uri="{FF2B5EF4-FFF2-40B4-BE49-F238E27FC236}">
                <a16:creationId xmlns="" xmlns:a16="http://schemas.microsoft.com/office/drawing/2014/main" id="{37440A5E-A300-4776-B1A4-5E8E5963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328" y="572649"/>
            <a:ext cx="1399120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>
            <a:extLst>
              <a:ext uri="{FF2B5EF4-FFF2-40B4-BE49-F238E27FC236}">
                <a16:creationId xmlns="" xmlns:a16="http://schemas.microsoft.com/office/drawing/2014/main" id="{4F9E747C-16DA-49C1-8905-88CE93FB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8846" y="2034161"/>
            <a:ext cx="1275889" cy="13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BA80FE1-9619-4AD4-98BB-EABBD81F479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343276"/>
            <a:ext cx="2540000" cy="914400"/>
          </a:xfrm>
          <a:prstGeom prst="rect">
            <a:avLst/>
          </a:prstGeom>
        </p:spPr>
      </p:pic>
      <p:pic>
        <p:nvPicPr>
          <p:cNvPr id="25" name="Picture 10" descr="Картинки по запросу &quot;ГИТР&quot;">
            <a:extLst>
              <a:ext uri="{FF2B5EF4-FFF2-40B4-BE49-F238E27FC236}">
                <a16:creationId xmlns="" xmlns:a16="http://schemas.microsoft.com/office/drawing/2014/main" id="{CE013373-FCF1-44AC-A3D6-B2303DD8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2256" y="1981622"/>
            <a:ext cx="1486202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C610760-E1DF-44C7-A4F2-2512EC3003E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2400" y="4255663"/>
            <a:ext cx="4254991" cy="68324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FA4791F-4E5E-45E9-AD13-3616C509188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4345" y="3474969"/>
            <a:ext cx="2309719" cy="724859"/>
          </a:xfrm>
          <a:prstGeom prst="rect">
            <a:avLst/>
          </a:prstGeom>
        </p:spPr>
      </p:pic>
      <p:pic>
        <p:nvPicPr>
          <p:cNvPr id="35" name="Picture 2" descr="Картинки по запросу &quot;санкт-петербургский медико-социальный институт&quot;">
            <a:extLst>
              <a:ext uri="{FF2B5EF4-FFF2-40B4-BE49-F238E27FC236}">
                <a16:creationId xmlns="" xmlns:a16="http://schemas.microsoft.com/office/drawing/2014/main" id="{67FE613F-A2F8-43AC-B7E4-E55FBE6A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275" y="1989859"/>
            <a:ext cx="1420091" cy="14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>
            <a:extLst>
              <a:ext uri="{FF2B5EF4-FFF2-40B4-BE49-F238E27FC236}">
                <a16:creationId xmlns="" xmlns:a16="http://schemas.microsoft.com/office/drawing/2014/main" id="{C024CA1D-BDA0-4B74-955E-C991C157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9613" y="3521373"/>
            <a:ext cx="1824088" cy="12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76511" y="203396"/>
            <a:ext cx="5437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Прием заявлений абитуриентов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https://docs.mmis.ru/images/epgu/197/image_6322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467914"/>
            <a:ext cx="8587598" cy="467558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Обмен информацией об абитуриентах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697506" y="4786491"/>
            <a:ext cx="1446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MMIS Lab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723901" y="7144"/>
            <a:ext cx="4779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Кабинет абитуриента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080" y="618117"/>
            <a:ext cx="5388943" cy="420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2"/>
            <a:ext cx="9144000" cy="506212"/>
            <a:chOff x="0" y="2"/>
            <a:chExt cx="9144000" cy="674949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2"/>
              <a:ext cx="9144000" cy="66395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1927" y="141471"/>
              <a:ext cx="8724899" cy="53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Личный кабинет абитуриента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315914" y="4818460"/>
            <a:ext cx="855503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err="1" smtClean="0"/>
              <a:t>Онлайн-демо</a:t>
            </a:r>
            <a:r>
              <a:rPr lang="ru-RU" sz="1500" b="1" dirty="0" smtClean="0"/>
              <a:t>: </a:t>
            </a:r>
            <a:r>
              <a:rPr lang="en-US" sz="1500" b="1" dirty="0" smtClean="0"/>
              <a:t>abit.mmis.ru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xmlns="" val="36076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713</Words>
  <Application>Microsoft Office PowerPoint</Application>
  <PresentationFormat>Экран (16:9)</PresentationFormat>
  <Paragraphs>205</Paragraphs>
  <Slides>61</Slides>
  <Notes>0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Дробязкин</dc:creator>
  <cp:lastModifiedBy>Виноградов Михаил</cp:lastModifiedBy>
  <cp:revision>219</cp:revision>
  <dcterms:created xsi:type="dcterms:W3CDTF">2019-10-28T11:10:33Z</dcterms:created>
  <dcterms:modified xsi:type="dcterms:W3CDTF">2022-03-23T11:39:19Z</dcterms:modified>
</cp:coreProperties>
</file>