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  <p:sldMasterId id="2147483649" r:id="rId2"/>
  </p:sldMasterIdLst>
  <p:notesMasterIdLst>
    <p:notesMasterId r:id="rId27"/>
  </p:notesMasterIdLst>
  <p:handoutMasterIdLst>
    <p:handoutMasterId r:id="rId28"/>
  </p:handoutMasterIdLst>
  <p:sldIdLst>
    <p:sldId id="397" r:id="rId3"/>
    <p:sldId id="647" r:id="rId4"/>
    <p:sldId id="651" r:id="rId5"/>
    <p:sldId id="649" r:id="rId6"/>
    <p:sldId id="605" r:id="rId7"/>
    <p:sldId id="606" r:id="rId8"/>
    <p:sldId id="654" r:id="rId9"/>
    <p:sldId id="650" r:id="rId10"/>
    <p:sldId id="655" r:id="rId11"/>
    <p:sldId id="635" r:id="rId12"/>
    <p:sldId id="399" r:id="rId13"/>
    <p:sldId id="636" r:id="rId14"/>
    <p:sldId id="637" r:id="rId15"/>
    <p:sldId id="638" r:id="rId16"/>
    <p:sldId id="639" r:id="rId17"/>
    <p:sldId id="652" r:id="rId18"/>
    <p:sldId id="640" r:id="rId19"/>
    <p:sldId id="641" r:id="rId20"/>
    <p:sldId id="643" r:id="rId21"/>
    <p:sldId id="653" r:id="rId22"/>
    <p:sldId id="645" r:id="rId23"/>
    <p:sldId id="646" r:id="rId24"/>
    <p:sldId id="612" r:id="rId25"/>
    <p:sldId id="613" r:id="rId26"/>
  </p:sldIdLst>
  <p:sldSz cx="9144000" cy="5145088"/>
  <p:notesSz cx="9926638" cy="6797675"/>
  <p:embeddedFontLst>
    <p:embeddedFont>
      <p:font typeface="Futura PT Demi" panose="020B0604020202020204" charset="0"/>
      <p:regular r:id="rId2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-5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-5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-5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-5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PT Demi" pitchFamily="34" charset="-5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utura PT Demi" pitchFamily="34" charset="-5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utura PT Demi" pitchFamily="34" charset="-5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utura PT Demi" pitchFamily="34" charset="-5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utura PT Demi" pitchFamily="34" charset="-5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20">
          <p15:clr>
            <a:srgbClr val="A4A3A4"/>
          </p15:clr>
        </p15:guide>
        <p15:guide id="2" pos="3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0000"/>
    <a:srgbClr val="D31B16"/>
    <a:srgbClr val="F5FBA3"/>
    <a:srgbClr val="FFC715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2121" autoAdjust="0"/>
  </p:normalViewPr>
  <p:slideViewPr>
    <p:cSldViewPr snapToGrid="0">
      <p:cViewPr varScale="1">
        <p:scale>
          <a:sx n="107" d="100"/>
          <a:sy n="107" d="100"/>
        </p:scale>
        <p:origin x="-294" y="-84"/>
      </p:cViewPr>
      <p:guideLst>
        <p:guide orient="horz" pos="1320"/>
        <p:guide pos="3379"/>
      </p:guideLst>
    </p:cSldViewPr>
  </p:slideViewPr>
  <p:outlineViewPr>
    <p:cViewPr>
      <p:scale>
        <a:sx n="33" d="100"/>
        <a:sy n="33" d="100"/>
      </p:scale>
      <p:origin x="0" y="1624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062"/>
    </p:cViewPr>
  </p:sorterViewPr>
  <p:notesViewPr>
    <p:cSldViewPr snapToGrid="0">
      <p:cViewPr varScale="1">
        <p:scale>
          <a:sx n="71" d="100"/>
          <a:sy n="71" d="100"/>
        </p:scale>
        <p:origin x="-1788" y="-102"/>
      </p:cViewPr>
      <p:guideLst>
        <p:guide orient="horz" pos="2141"/>
        <p:guide pos="312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1DDCF2A6-BCE9-44EC-8CCF-B04965B9AD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EBCAC699-A9A3-41ED-80C2-A581182BC5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xmlns="" id="{FF881B1F-5C38-4A36-B27C-9F90A6BEA48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xmlns="" id="{D5C45952-CBD9-4487-8163-1CD8349BB90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6FC5049-205C-4F42-BD4E-45FC1437F4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4575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B156832C-331A-4987-A0E6-CBFD66C4E3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BF3D7786-D174-49CE-ACCF-F2E0E77BE3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291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xmlns="" id="{A4896829-A5D3-4700-A2CD-56A25C09CB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xmlns="" id="{97D9EBF8-405D-4A51-B7E6-F771B5F099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utura PT Dem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xmlns="" id="{6F809545-100F-4214-9BF4-0842F9CCD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6D33712-F05B-4C3C-BF4D-C40309D09C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675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PT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fld id="{DC840677-B933-409C-8059-2AB6B3A51FDF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Futura PT Demi" pitchFamily="34" charset="-5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xmlns="" id="{17D5747C-E4A7-4688-968D-48B13059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xmlns="" id="{D7B5D82B-A840-42F6-A14F-43AAF85F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xmlns="" id="{7AD355F3-6191-4FD5-B0DD-0CA0A65FA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367CD-2BAE-4A87-AD7F-A0963E18F885}" type="slidenum">
              <a:rPr lang="ru-RU" altLang="ru-RU" sz="1200" smtClean="0">
                <a:latin typeface="Times New Roman" panose="02020603050405020304" pitchFamily="18" charset="0"/>
              </a:rPr>
              <a:pPr/>
              <a:t>12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14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xmlns="" id="{17D5747C-E4A7-4688-968D-48B13059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xmlns="" id="{D7B5D82B-A840-42F6-A14F-43AAF85F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xmlns="" id="{7AD355F3-6191-4FD5-B0DD-0CA0A65FA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367CD-2BAE-4A87-AD7F-A0963E18F885}" type="slidenum">
              <a:rPr lang="ru-RU" altLang="ru-RU" sz="1200" smtClean="0">
                <a:latin typeface="Times New Roman" panose="02020603050405020304" pitchFamily="18" charset="0"/>
              </a:rPr>
              <a:pPr/>
              <a:t>13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07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xmlns="" id="{17D5747C-E4A7-4688-968D-48B13059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xmlns="" id="{D7B5D82B-A840-42F6-A14F-43AAF85F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xmlns="" id="{7AD355F3-6191-4FD5-B0DD-0CA0A65FA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367CD-2BAE-4A87-AD7F-A0963E18F885}" type="slidenum">
              <a:rPr lang="ru-RU" altLang="ru-RU" sz="1200" smtClean="0">
                <a:latin typeface="Times New Roman" panose="02020603050405020304" pitchFamily="18" charset="0"/>
              </a:rPr>
              <a:pPr/>
              <a:t>14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53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xmlns="" id="{17D5747C-E4A7-4688-968D-48B13059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xmlns="" id="{D7B5D82B-A840-42F6-A14F-43AAF85F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xmlns="" id="{7AD355F3-6191-4FD5-B0DD-0CA0A65FA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367CD-2BAE-4A87-AD7F-A0963E18F885}" type="slidenum">
              <a:rPr lang="ru-RU" altLang="ru-RU" sz="1200" smtClean="0">
                <a:latin typeface="Times New Roman" panose="02020603050405020304" pitchFamily="18" charset="0"/>
              </a:rPr>
              <a:pPr/>
              <a:t>15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41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xmlns="" id="{17D5747C-E4A7-4688-968D-48B13059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xmlns="" id="{D7B5D82B-A840-42F6-A14F-43AAF85F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xmlns="" id="{7AD355F3-6191-4FD5-B0DD-0CA0A65FA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367CD-2BAE-4A87-AD7F-A0963E18F885}" type="slidenum">
              <a:rPr lang="ru-RU" altLang="ru-RU" sz="1200" smtClean="0">
                <a:latin typeface="Times New Roman" panose="02020603050405020304" pitchFamily="18" charset="0"/>
              </a:rPr>
              <a:pPr/>
              <a:t>17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xmlns="" id="{17D5747C-E4A7-4688-968D-48B13059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xmlns="" id="{D7B5D82B-A840-42F6-A14F-43AAF85F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xmlns="" id="{7AD355F3-6191-4FD5-B0DD-0CA0A65FA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367CD-2BAE-4A87-AD7F-A0963E18F885}" type="slidenum">
              <a:rPr lang="ru-RU" altLang="ru-RU" sz="1200" smtClean="0">
                <a:latin typeface="Times New Roman" panose="02020603050405020304" pitchFamily="18" charset="0"/>
              </a:rPr>
              <a:pPr/>
              <a:t>18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8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xmlns="" id="{17D5747C-E4A7-4688-968D-48B13059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xmlns="" id="{D7B5D82B-A840-42F6-A14F-43AAF85F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xmlns="" id="{7AD355F3-6191-4FD5-B0DD-0CA0A65FA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367CD-2BAE-4A87-AD7F-A0963E18F885}" type="slidenum">
              <a:rPr lang="ru-RU" altLang="ru-RU" sz="1200" smtClean="0">
                <a:latin typeface="Times New Roman" panose="02020603050405020304" pitchFamily="18" charset="0"/>
              </a:rPr>
              <a:pPr/>
              <a:t>19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76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xmlns="" id="{17D5747C-E4A7-4688-968D-48B13059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xmlns="" id="{D7B5D82B-A840-42F6-A14F-43AAF85F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xmlns="" id="{7AD355F3-6191-4FD5-B0DD-0CA0A65FA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367CD-2BAE-4A87-AD7F-A0963E18F885}" type="slidenum">
              <a:rPr lang="ru-RU" altLang="ru-RU" sz="1200" smtClean="0">
                <a:latin typeface="Times New Roman" panose="02020603050405020304" pitchFamily="18" charset="0"/>
              </a:rPr>
              <a:pPr/>
              <a:t>21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24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xmlns="" id="{17D5747C-E4A7-4688-968D-48B13059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xmlns="" id="{D7B5D82B-A840-42F6-A14F-43AAF85F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xmlns="" id="{7AD355F3-6191-4FD5-B0DD-0CA0A65FA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367CD-2BAE-4A87-AD7F-A0963E18F885}" type="slidenum">
              <a:rPr lang="ru-RU" altLang="ru-RU" sz="1200" smtClean="0">
                <a:latin typeface="Times New Roman" panose="02020603050405020304" pitchFamily="18" charset="0"/>
              </a:rPr>
              <a:pPr/>
              <a:t>22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68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91A547-2BBF-45C8-81D9-E71C8ED91BBE}" type="slidenum">
              <a:rPr lang="ru-RU" altLang="ru-RU" smtClean="0">
                <a:latin typeface="Times New Roman" pitchFamily="18" charset="0"/>
              </a:rPr>
              <a:pPr/>
              <a:t>23</a:t>
            </a:fld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E8C394-E48C-41B7-B6CA-62FBBB8E95D5}" type="slidenum">
              <a:rPr lang="ru-RU" altLang="ru-RU" smtClean="0">
                <a:latin typeface="Times New Roman" pitchFamily="18" charset="0"/>
              </a:rPr>
              <a:pPr/>
              <a:t>2</a:t>
            </a:fld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93CD0E-9DB7-428D-AE2D-C497DBC078ED}" type="slidenum">
              <a:rPr lang="ru-RU" altLang="ru-RU" smtClean="0">
                <a:latin typeface="Times New Roman" pitchFamily="18" charset="0"/>
              </a:rPr>
              <a:pPr/>
              <a:t>3</a:t>
            </a:fld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754879-6C94-4845-8F6F-8BBB55A15B7D}" type="slidenum">
              <a:rPr lang="ru-RU" altLang="ru-RU" smtClean="0">
                <a:latin typeface="Times New Roman" pitchFamily="18" charset="0"/>
              </a:rPr>
              <a:pPr/>
              <a:t>4</a:t>
            </a:fld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E8C394-E48C-41B7-B6CA-62FBBB8E95D5}" type="slidenum">
              <a:rPr lang="ru-RU" altLang="ru-RU" smtClean="0">
                <a:latin typeface="Times New Roman" pitchFamily="18" charset="0"/>
              </a:rPr>
              <a:pPr/>
              <a:t>5</a:t>
            </a:fld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93CD0E-9DB7-428D-AE2D-C497DBC078ED}" type="slidenum">
              <a:rPr lang="ru-RU" altLang="ru-RU" smtClean="0">
                <a:latin typeface="Times New Roman" pitchFamily="18" charset="0"/>
              </a:rPr>
              <a:pPr/>
              <a:t>6</a:t>
            </a:fld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93CD0E-9DB7-428D-AE2D-C497DBC078ED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750" y="509588"/>
            <a:ext cx="4529138" cy="2549525"/>
          </a:xfrm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2ACE5E-80AE-4568-90F1-22C92C1A470F}" type="slidenum">
              <a:rPr lang="ru-RU" altLang="ru-RU" sz="1200" smtClean="0">
                <a:latin typeface="Times New Roman" pitchFamily="18" charset="0"/>
              </a:rPr>
              <a:pPr/>
              <a:t>10</a:t>
            </a:fld>
            <a:endParaRPr lang="ru-RU" alt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70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xmlns="" id="{17D5747C-E4A7-4688-968D-48B13059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xmlns="" id="{D7B5D82B-A840-42F6-A14F-43AAF85F4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xmlns="" id="{7AD355F3-6191-4FD5-B0DD-0CA0A65FA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367CD-2BAE-4A87-AD7F-A0963E18F885}" type="slidenum">
              <a:rPr lang="ru-RU" altLang="ru-RU" sz="1200" smtClean="0">
                <a:latin typeface="Times New Roman" panose="02020603050405020304" pitchFamily="18" charset="0"/>
              </a:rPr>
              <a:pPr/>
              <a:t>11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7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496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274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96221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2695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56692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4007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2176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1525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94524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502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421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44108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4329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8913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8611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37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327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523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936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49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202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262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GIF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>
            <a:extLst>
              <a:ext uri="{FF2B5EF4-FFF2-40B4-BE49-F238E27FC236}">
                <a16:creationId xmlns:a16="http://schemas.microsoft.com/office/drawing/2014/main" xmlns="" id="{72AC2F8F-C118-47CC-A043-43B2EBB6F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97" y="2572544"/>
            <a:ext cx="8174697" cy="7232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ru-RU" sz="2400" dirty="0"/>
              <a:t>Новое в LMS «1С:Электронное обучение»</a:t>
            </a:r>
            <a:endParaRPr lang="ru-RU" sz="2400" cap="all" dirty="0"/>
          </a:p>
          <a:p>
            <a:pPr algn="r" eaLnBrk="1" hangingPunct="1">
              <a:spcAft>
                <a:spcPts val="600"/>
              </a:spcAft>
              <a:defRPr/>
            </a:pPr>
            <a:endParaRPr lang="ru-RU" altLang="ru-RU" cap="all" dirty="0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xmlns="" id="{56629337-A11C-4389-99D7-51B27DDCC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288" y="4500563"/>
            <a:ext cx="7597775" cy="2746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kk-KZ" altLang="ru-RU" cap="all" dirty="0"/>
              <a:t>Бараношников Алексей, москва, фирма «1С»</a:t>
            </a:r>
            <a:endParaRPr lang="ru-RU" altLang="ru-RU" cap="all" dirty="0"/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xmlns="" id="{F5F19768-4B9F-481C-B58C-7295329B7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52" y="366713"/>
            <a:ext cx="6303612" cy="13080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ru-RU" altLang="ru-RU" sz="2000" b="1" cap="all" dirty="0">
                <a:solidFill>
                  <a:srgbClr val="D31B16"/>
                </a:solidFill>
              </a:rPr>
              <a:t>КРУГЛЫЙ СТОЛ 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2000" b="1" cap="all" dirty="0">
                <a:solidFill>
                  <a:srgbClr val="D31B16"/>
                </a:solidFill>
              </a:rPr>
              <a:t>"</a:t>
            </a:r>
            <a:r>
              <a:rPr lang="ru-RU" sz="2000" dirty="0">
                <a:solidFill>
                  <a:srgbClr val="D31B16"/>
                </a:solidFill>
              </a:rPr>
              <a:t>Цифровизация  приемной кампании 2022.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sz="2000" dirty="0">
                <a:solidFill>
                  <a:srgbClr val="D31B16"/>
                </a:solidFill>
              </a:rPr>
              <a:t>Автоматизация управления учебным процессом вуза    и колледжа с учетом изменений законодательства РФ" </a:t>
            </a:r>
            <a:endParaRPr lang="ru-RU" altLang="ru-RU" sz="2000" cap="all" dirty="0">
              <a:solidFill>
                <a:srgbClr val="D31B16"/>
              </a:solidFill>
            </a:endParaRPr>
          </a:p>
        </p:txBody>
      </p:sp>
      <p:pic>
        <p:nvPicPr>
          <p:cNvPr id="5127" name="Picture 7" descr="logo1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274638"/>
            <a:ext cx="712788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60052" y="69015"/>
            <a:ext cx="5770901" cy="731269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2000" dirty="0"/>
              <a:t>Новая подсистема рассылки сообщений</a:t>
            </a:r>
            <a:br>
              <a:rPr lang="ru-RU" sz="2000" dirty="0"/>
            </a:br>
            <a:endParaRPr lang="ru-RU" alt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7C75CE6-0526-4B9F-AFDA-9E5A2618A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45" y="1032121"/>
            <a:ext cx="7211291" cy="393742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5EF9E9C-305B-4A88-87E3-C8620DED9CA2}"/>
              </a:ext>
            </a:extLst>
          </p:cNvPr>
          <p:cNvSpPr/>
          <p:nvPr/>
        </p:nvSpPr>
        <p:spPr>
          <a:xfrm>
            <a:off x="1769011" y="1791541"/>
            <a:ext cx="2474515" cy="3178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5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6001" y="93344"/>
            <a:ext cx="6935492" cy="594306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Настройки автоматической рассылки сообщений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xmlns="" id="{035EE63F-E2A1-43E9-9B27-D869CF7A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361" indent="-21437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479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470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461" indent="-171496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EFDE4C-5821-4A3F-8C56-FDAC3EBD5BE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ru-RU" altLang="ru-RU" sz="75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CE5A5C-24B2-49AE-B15F-08583A36E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4" y="1194603"/>
            <a:ext cx="5176869" cy="38571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A6A00E-A1E6-48FF-BA99-B7E468F6D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74" y="1194603"/>
            <a:ext cx="2795226" cy="221060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099150B-7FAF-4BB5-B00E-B3229938A923}"/>
              </a:ext>
            </a:extLst>
          </p:cNvPr>
          <p:cNvSpPr/>
          <p:nvPr/>
        </p:nvSpPr>
        <p:spPr>
          <a:xfrm>
            <a:off x="6348774" y="1194603"/>
            <a:ext cx="2795226" cy="2210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C12186-C685-4AB4-AA1F-75154790F07F}"/>
              </a:ext>
            </a:extLst>
          </p:cNvPr>
          <p:cNvSpPr txBox="1"/>
          <p:nvPr/>
        </p:nvSpPr>
        <p:spPr>
          <a:xfrm>
            <a:off x="6348774" y="771849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Выбор варианта отправки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06D5E49-D511-44F4-8D4D-26919DCDB782}"/>
              </a:ext>
            </a:extLst>
          </p:cNvPr>
          <p:cNvSpPr/>
          <p:nvPr/>
        </p:nvSpPr>
        <p:spPr>
          <a:xfrm>
            <a:off x="1088520" y="2299905"/>
            <a:ext cx="4626479" cy="2726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2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6001" y="93344"/>
            <a:ext cx="6935492" cy="594306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Шаблон сообщений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xmlns="" id="{035EE63F-E2A1-43E9-9B27-D869CF7A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361" indent="-21437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479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470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461" indent="-171496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EFDE4C-5821-4A3F-8C56-FDAC3EBD5BE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ru-RU" altLang="ru-RU" sz="75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D23356-3ED6-43FB-9546-04E805C14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00" y="1093685"/>
            <a:ext cx="6604200" cy="40514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099150B-7FAF-4BB5-B00E-B3229938A923}"/>
              </a:ext>
            </a:extLst>
          </p:cNvPr>
          <p:cNvSpPr/>
          <p:nvPr/>
        </p:nvSpPr>
        <p:spPr>
          <a:xfrm>
            <a:off x="5499742" y="2306783"/>
            <a:ext cx="2217240" cy="28383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C12186-C685-4AB4-AA1F-75154790F07F}"/>
              </a:ext>
            </a:extLst>
          </p:cNvPr>
          <p:cNvSpPr txBox="1"/>
          <p:nvPr/>
        </p:nvSpPr>
        <p:spPr>
          <a:xfrm>
            <a:off x="7741819" y="3676026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Переменные</a:t>
            </a:r>
          </a:p>
          <a:p>
            <a:r>
              <a:rPr lang="ru-RU" sz="1600" dirty="0"/>
              <a:t>и их описание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06D5E49-D511-44F4-8D4D-26919DCDB782}"/>
              </a:ext>
            </a:extLst>
          </p:cNvPr>
          <p:cNvSpPr/>
          <p:nvPr/>
        </p:nvSpPr>
        <p:spPr>
          <a:xfrm>
            <a:off x="1323109" y="1936784"/>
            <a:ext cx="4019515" cy="29677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F1957E-58D2-43ED-99A4-32ACF51A1BF8}"/>
              </a:ext>
            </a:extLst>
          </p:cNvPr>
          <p:cNvSpPr txBox="1"/>
          <p:nvPr/>
        </p:nvSpPr>
        <p:spPr>
          <a:xfrm>
            <a:off x="203892" y="3658014"/>
            <a:ext cx="1119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/>
              <a:t>Тексты</a:t>
            </a:r>
          </a:p>
          <a:p>
            <a:pPr algn="r"/>
            <a:r>
              <a:rPr lang="ru-RU" sz="1600" dirty="0"/>
              <a:t>эл. письма</a:t>
            </a:r>
          </a:p>
          <a:p>
            <a:pPr algn="r"/>
            <a:r>
              <a:rPr lang="ru-RU" sz="1600" dirty="0"/>
              <a:t>и </a:t>
            </a:r>
            <a:r>
              <a:rPr lang="en-US" sz="1600" dirty="0"/>
              <a:t>SMS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051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691" y="114126"/>
            <a:ext cx="6935492" cy="594306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Список неотправленных сообщений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xmlns="" id="{035EE63F-E2A1-43E9-9B27-D869CF7A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361" indent="-21437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479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470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461" indent="-171496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EFDE4C-5821-4A3F-8C56-FDAC3EBD5BE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ru-RU" altLang="ru-RU" sz="75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20BB56-EABB-4666-AE62-E517B7859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1648555"/>
            <a:ext cx="8298873" cy="258904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06D5E49-D511-44F4-8D4D-26919DCDB782}"/>
              </a:ext>
            </a:extLst>
          </p:cNvPr>
          <p:cNvSpPr/>
          <p:nvPr/>
        </p:nvSpPr>
        <p:spPr>
          <a:xfrm>
            <a:off x="3768437" y="3925439"/>
            <a:ext cx="1103132" cy="3467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691" y="114126"/>
            <a:ext cx="6935492" cy="594306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Причины сбоя и их устранение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xmlns="" id="{035EE63F-E2A1-43E9-9B27-D869CF7A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361" indent="-21437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479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470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461" indent="-171496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EFDE4C-5821-4A3F-8C56-FDAC3EBD5BE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ru-RU" altLang="ru-RU" sz="75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EE4D59A-9A26-4438-A27A-8A9D837FA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1" y="1112731"/>
            <a:ext cx="8167255" cy="207303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06D5E49-D511-44F4-8D4D-26919DCDB782}"/>
              </a:ext>
            </a:extLst>
          </p:cNvPr>
          <p:cNvSpPr/>
          <p:nvPr/>
        </p:nvSpPr>
        <p:spPr>
          <a:xfrm>
            <a:off x="6345383" y="1634835"/>
            <a:ext cx="2618508" cy="8312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6E7311-03BF-4F81-9033-13FEA04CD55B}"/>
              </a:ext>
            </a:extLst>
          </p:cNvPr>
          <p:cNvSpPr txBox="1"/>
          <p:nvPr/>
        </p:nvSpPr>
        <p:spPr>
          <a:xfrm>
            <a:off x="6345383" y="1228752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Итоги отправки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EE7B464-E624-4AFE-A557-119FABFA7119}"/>
              </a:ext>
            </a:extLst>
          </p:cNvPr>
          <p:cNvSpPr/>
          <p:nvPr/>
        </p:nvSpPr>
        <p:spPr>
          <a:xfrm>
            <a:off x="969821" y="1634835"/>
            <a:ext cx="2493815" cy="2710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EB1621A-C5D3-4207-BE03-EF2CCCA645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0" y="3220199"/>
            <a:ext cx="3719027" cy="1810763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4BD39EF4-F941-4950-AED5-B0D7FEDBD9A1}"/>
              </a:ext>
            </a:extLst>
          </p:cNvPr>
          <p:cNvCxnSpPr/>
          <p:nvPr/>
        </p:nvCxnSpPr>
        <p:spPr>
          <a:xfrm flipH="1">
            <a:off x="1939636" y="1905861"/>
            <a:ext cx="1399309" cy="266613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7D6A19-26E5-44C7-A084-FED8634BE8F3}"/>
              </a:ext>
            </a:extLst>
          </p:cNvPr>
          <p:cNvSpPr txBox="1"/>
          <p:nvPr/>
        </p:nvSpPr>
        <p:spPr>
          <a:xfrm>
            <a:off x="4688847" y="4446187"/>
            <a:ext cx="232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Задали адрес эл. почты</a:t>
            </a:r>
          </a:p>
          <a:p>
            <a:r>
              <a:rPr lang="ru-RU" sz="1600" dirty="0"/>
              <a:t>и отправили повторно</a:t>
            </a:r>
          </a:p>
        </p:txBody>
      </p:sp>
    </p:spTree>
    <p:extLst>
      <p:ext uri="{BB962C8B-B14F-4D97-AF65-F5344CB8AC3E}">
        <p14:creationId xmlns:p14="http://schemas.microsoft.com/office/powerpoint/2010/main" val="12548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691" y="114126"/>
            <a:ext cx="5310400" cy="594306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Настройка рассылок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xmlns="" id="{035EE63F-E2A1-43E9-9B27-D869CF7A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361" indent="-21437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479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470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461" indent="-171496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EFDE4C-5821-4A3F-8C56-FDAC3EBD5BE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ru-RU" altLang="ru-RU" sz="7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6E7311-03BF-4F81-9033-13FEA04CD55B}"/>
              </a:ext>
            </a:extLst>
          </p:cNvPr>
          <p:cNvSpPr txBox="1"/>
          <p:nvPr/>
        </p:nvSpPr>
        <p:spPr>
          <a:xfrm>
            <a:off x="1061385" y="1632803"/>
            <a:ext cx="2396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Выбор провайдера </a:t>
            </a:r>
            <a:r>
              <a:rPr lang="en-US" sz="1600" dirty="0"/>
              <a:t>SMS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7D6A19-26E5-44C7-A084-FED8634BE8F3}"/>
              </a:ext>
            </a:extLst>
          </p:cNvPr>
          <p:cNvSpPr txBox="1"/>
          <p:nvPr/>
        </p:nvSpPr>
        <p:spPr>
          <a:xfrm>
            <a:off x="4906406" y="781901"/>
            <a:ext cx="4659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Основные настройки рассылок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739F23-4886-4AB7-81FC-1DF300720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7" y="2119286"/>
            <a:ext cx="2621507" cy="268247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06D5E49-D511-44F4-8D4D-26919DCDB782}"/>
              </a:ext>
            </a:extLst>
          </p:cNvPr>
          <p:cNvSpPr/>
          <p:nvPr/>
        </p:nvSpPr>
        <p:spPr>
          <a:xfrm>
            <a:off x="900545" y="2119285"/>
            <a:ext cx="2736274" cy="27436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27E5138-BA69-4DC3-A737-B5DD8DD9F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22" y="1193925"/>
            <a:ext cx="5047305" cy="374060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EE7B464-E624-4AFE-A557-119FABFA7119}"/>
              </a:ext>
            </a:extLst>
          </p:cNvPr>
          <p:cNvSpPr/>
          <p:nvPr/>
        </p:nvSpPr>
        <p:spPr>
          <a:xfrm>
            <a:off x="7966364" y="1529301"/>
            <a:ext cx="824345" cy="2710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244" y="2059895"/>
            <a:ext cx="7241177" cy="1143000"/>
          </a:xfrm>
        </p:spPr>
        <p:txBody>
          <a:bodyPr/>
          <a:lstStyle/>
          <a:p>
            <a:r>
              <a:rPr lang="ru-RU" dirty="0" smtClean="0"/>
              <a:t>Развитие системы управления доступом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3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690" y="114126"/>
            <a:ext cx="6439545" cy="594306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Старший и младший менеджеры по обучению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xmlns="" id="{035EE63F-E2A1-43E9-9B27-D869CF7A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361" indent="-21437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479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470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461" indent="-171496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EFDE4C-5821-4A3F-8C56-FDAC3EBD5BE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ru-RU" altLang="ru-RU" sz="7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6E7311-03BF-4F81-9033-13FEA04CD55B}"/>
              </a:ext>
            </a:extLst>
          </p:cNvPr>
          <p:cNvSpPr txBox="1"/>
          <p:nvPr/>
        </p:nvSpPr>
        <p:spPr>
          <a:xfrm>
            <a:off x="1290690" y="755328"/>
            <a:ext cx="3297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Младший менеджер по обучению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7D6A19-26E5-44C7-A084-FED8634BE8F3}"/>
              </a:ext>
            </a:extLst>
          </p:cNvPr>
          <p:cNvSpPr txBox="1"/>
          <p:nvPr/>
        </p:nvSpPr>
        <p:spPr>
          <a:xfrm>
            <a:off x="5578351" y="632218"/>
            <a:ext cx="299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Примеры ролей, которые выдаются дополнительно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9FEA6E5-0519-4325-8164-1BA7B87D1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45" y="1371829"/>
            <a:ext cx="3878389" cy="3588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5C2776D-D919-488A-84F8-D39AAB953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150" y="1397336"/>
            <a:ext cx="3751817" cy="270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7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9271" y="154570"/>
            <a:ext cx="6439545" cy="594306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Ограничение доступа к данным по менеджерам </a:t>
            </a:r>
            <a:r>
              <a:rPr lang="en-US" altLang="ru-RU" sz="2000" dirty="0"/>
              <a:t>(RLS</a:t>
            </a:r>
            <a:r>
              <a:rPr lang="ru-RU" altLang="ru-RU" sz="2000" dirty="0"/>
              <a:t>)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xmlns="" id="{035EE63F-E2A1-43E9-9B27-D869CF7A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361" indent="-21437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479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470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461" indent="-171496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EFDE4C-5821-4A3F-8C56-FDAC3EBD5BE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ru-RU" altLang="ru-RU" sz="75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289E6C-2EAB-4B66-92A3-65C079FF3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592"/>
            <a:ext cx="5530101" cy="41524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D63141-0F06-43FD-B669-D07841EF3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47" y="628627"/>
            <a:ext cx="4897862" cy="1826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CE2D8EF-36CD-4296-A3BA-478131B7A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99" y="2241540"/>
            <a:ext cx="3522141" cy="278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4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F6E6E34-7EF0-4412-AC3A-E7EF22FFF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86" y="774567"/>
            <a:ext cx="3388795" cy="2106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8435" y="71443"/>
            <a:ext cx="6439545" cy="510448"/>
          </a:xfrm>
        </p:spPr>
        <p:txBody>
          <a:bodyPr/>
          <a:lstStyle/>
          <a:p>
            <a:pPr eaLnBrk="1" hangingPunct="1"/>
            <a:r>
              <a:rPr lang="ru-RU" altLang="ru-RU" sz="2000" dirty="0" smtClean="0"/>
              <a:t>Настройка команд </a:t>
            </a:r>
            <a:r>
              <a:rPr lang="ru-RU" altLang="ru-RU" sz="2000" dirty="0"/>
              <a:t>менеджеров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xmlns="" id="{035EE63F-E2A1-43E9-9B27-D869CF7A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361" indent="-21437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479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470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461" indent="-171496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EFDE4C-5821-4A3F-8C56-FDAC3EBD5BE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ru-RU" altLang="ru-RU" sz="75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55F4B56-695F-48FD-BE94-C3F4E2366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0" y="774567"/>
            <a:ext cx="4488546" cy="3284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4CFE047-E792-4BE5-8C68-0A2F4C35C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33" y="3110375"/>
            <a:ext cx="5078027" cy="189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7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82501" y="136508"/>
            <a:ext cx="8013890" cy="811066"/>
          </a:xfrm>
        </p:spPr>
        <p:txBody>
          <a:bodyPr lIns="68580" tIns="34290" rIns="68580" bIns="34290"/>
          <a:lstStyle/>
          <a:p>
            <a:pPr algn="l" eaLnBrk="1" hangingPunct="1"/>
            <a:r>
              <a:rPr lang="ru-RU" altLang="ru-RU" sz="2000" dirty="0">
                <a:latin typeface="Futura PT Demi" pitchFamily="34" charset="-52"/>
              </a:rPr>
              <a:t>Система дистанционного обучения</a:t>
            </a:r>
            <a:br>
              <a:rPr lang="ru-RU" altLang="ru-RU" sz="2000" dirty="0">
                <a:latin typeface="Futura PT Demi" pitchFamily="34" charset="-52"/>
              </a:rPr>
            </a:br>
            <a:r>
              <a:rPr lang="ru-RU" altLang="ru-RU" sz="2000" dirty="0">
                <a:latin typeface="Futura PT Demi" pitchFamily="34" charset="-52"/>
              </a:rPr>
              <a:t>«1С:Электронное обучение. Корпоративный университет»</a:t>
            </a:r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1628503" y="1834296"/>
            <a:ext cx="4902925" cy="227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900"/>
              </a:spcBef>
              <a:spcAft>
                <a:spcPts val="450"/>
              </a:spcAft>
              <a:buNone/>
              <a:defRPr/>
            </a:pPr>
            <a:r>
              <a:rPr lang="ru-RU" altLang="ru-RU" sz="1400" kern="0" dirty="0" smtClean="0">
                <a:solidFill>
                  <a:schemeClr val="tx1"/>
                </a:solidFill>
              </a:rPr>
              <a:t>Слои </a:t>
            </a:r>
            <a:r>
              <a:rPr lang="en-US" altLang="ru-RU" sz="1400" kern="0" dirty="0" smtClean="0">
                <a:solidFill>
                  <a:schemeClr val="tx1"/>
                </a:solidFill>
              </a:rPr>
              <a:t>LMS</a:t>
            </a:r>
            <a:r>
              <a:rPr lang="ru-RU" altLang="ru-RU" sz="1400" kern="0" dirty="0" smtClean="0">
                <a:solidFill>
                  <a:schemeClr val="tx1"/>
                </a:solidFill>
              </a:rPr>
              <a:t> системы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 smtClean="0">
                <a:solidFill>
                  <a:schemeClr val="tx1"/>
                </a:solidFill>
              </a:rPr>
              <a:t>Технологический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 smtClean="0">
                <a:solidFill>
                  <a:schemeClr val="tx1"/>
                </a:solidFill>
              </a:rPr>
              <a:t>Интеграционный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 smtClean="0">
                <a:solidFill>
                  <a:schemeClr val="tx1"/>
                </a:solidFill>
              </a:rPr>
              <a:t>Функциональный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 smtClean="0">
                <a:solidFill>
                  <a:schemeClr val="tx1"/>
                </a:solidFill>
              </a:rPr>
              <a:t>Клиентский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 smtClean="0">
                <a:solidFill>
                  <a:schemeClr val="tx1"/>
                </a:solidFill>
              </a:rPr>
              <a:t>Методический</a:t>
            </a:r>
          </a:p>
        </p:txBody>
      </p:sp>
      <p:sp>
        <p:nvSpPr>
          <p:cNvPr id="2" name="AutoShape 2" descr="data:image/jpeg;base64,/9j/4AAQSkZJRgABAQAAAQABAAD/2wCEAAoHCBYWFRgWFhYYGRgaHBoaGRkcHBwaGh0ZHBoaHBocHBofJC4lHB4rJBoeJjomKy8xNTU1ISQ7QDs0Py40NTEBDAwMEA8QHxISHzYrJSs0NDQ0NDQ0NDQ0NDQ0NDQ0NDQ0NDQ0NDQ0NDQ0NDQ0NDQ0NDQ0NDQ0NDQ0NDQ0NDQ0NP/AABEIAQcAwAMBIgACEQEDEQH/xAAcAAABBQEBAQAAAAAAAAAAAAAAAwQFBgcCAQj/xABGEAACAQIDBAcFBAYJAwUAAAABAgADEQQSIQUxQVEGEyJhcYGRMlKhsdEHFELBYnKSsuHwJDNzgoOiwtLxFiNDFTREk7P/xAAYAQADAQEAAAAAAAAAAAAAAAAAAQIDBP/EACYRAAICAQQCAQQDAAAAAAAAAAABAhESAyExURNBYSIykaFCcYH/2gAMAwEAAhEDEQA/AL3jOkOEUsp2hldSQVzU7hhwIyXmbJ05x4/+Sp8UT6TZNobIoVxatRp1OHbRWI8CRcTNunXQ7C4VErUEZGeoEK5iy2ZWY2DXI9ngbd0uNN0S7Ib/AK8x/GrTPii/We/9dY3i1E/3Po0gjRXkPQRu9NLnsLp3TXBd/oltrlFmHTnGcqB/ut/unf8A1xiuKUfRv90qvUp7onQwiHh8TH4/knMtI6a4n3KX+cf6p0vTLEn8CftuPzlXGzkPE+pnQ2QD+Jv2jDxsPIi1r0qxB/An/wBj/SW4YPG5Q2UMeSVW+GYAfGZMdjD3m/aMktl47EYX+qrOov7OYsv7J0j8bF5EXyr/AOogHLhqx/x0A+Dk/CRW1MftKnhqtZ81HqygCszuWzuEurAgaXvreNU6e4330Pig/K0R250vbEUHw1YKC4RusUbrOrgFL7uza4PHdJwkuaKyT4Lf9mO1a1ehVas5dlcAE20GUG0u8z37KmVKVWmXQsXDABgbrlAvbeN3ECaFMZ/cy48HsIQklBCEIAEIQgAQhCABCEIAeSjfat/7ej/bj/8AOrLzI/a2yaOJQU69MOgYMASRZgCAQQQQbEjzji6diatGC3EbF2BNhx5TaH+z3Z5/8BHhVrD5PKX0m2fsjDipTK4ilXyv1YIxBUvY5SGa6sua2oNputSPTJak+aKd178R8J2lc8h6SMWsPfPrOlf9P4y8l0zPFkxTxBsBYG3PxvHFPE81Eg1c+/8AKdgv73yj8iE4MnhWHuiIYo3A8fykUA/Mek6tV/R+Ma1Yi8ch4ol22H0XwGIoI9eplqkEMBVVTYMQt1O7S0oCiryX4x6iubHqFL2sWJB3aDKNPjfwkzlGSpMqMXF3RpVLZWycMVBNNyT2Qx61geYygkcZb8A6FAaYIThdWX4MAbd8xlsNiqPt08UhG7JTQqe8FDYx9g9u4kOqD70WJAGfMg82LEAeUxlBdmik+jYoTIsP0hx74o4dD/VvlchmeyhrMTUNltvt2b8poz7UIbhbl/HnIcWik7JiEZUtoo3G3j9d0VbFIN7oP7w+skY4hEqVdG9llbwIPyisACEIQAIQhAAhCEACYV9p7GptCoGNxTSmijgAUDm3LVzN0mDdOal9oYm+hzKPSmgH1mmmrZMuCqvhFte0T+6jkfjH7i40gjMN3yE2xZnaGIwg5n1nQwh4MfWSC1TxA9IotTuX0jxE5EaMK/BzOlp1RucyUVxa1hFly+78Y8CXOiJV8QNzRantTEjcynxA+kkHQWPnG2SPBAptl02Z07xTqFrUxUuTZ0UgjLb2gBl490sOz+lJdSLKOFs+Yj9ZbDKe6VPo90XbFUWdMS9FkcrZVzI11U3Yb76wrfZ5is2b7yrnnkYGYyUU6No21ZZcO6IGCBUzEsxFszMTck6G++SGHYHtE6a67tDx3yp4Totjk7IdHHEFX0HjfSTOG2DiADmp6/om4799reGsh0NWTPX0hoXQcDYg+BsLn1kxhtnqbMTcEX33v+Q8pXaHR+qfw5dLald3hqZP7KwFWloXBX3dW9CbWktlEoiACwFhO4QkgEIQgAQhCABCEIAeTGvtUCnGgFV/qk4C5JapvPHcJssxr7Uj/Tv8JPm800vuIn9pTWppa+UTkInI+rfWe1T2T/PGcUXA3i/88J02YoUFNObepnQoDgzfD6QR193jz4RdHXkd/wAP5tKsTEvu595vh9J71TD8XwjxCnfO8qe8fSMltjHt+8PQ/WeqW5r8Y6aNQIwTsl9lYqstzTqvT3XyBTc68cpO4Sy4PbOKH43c83RWPyWJfZvhqbtW6y1gEtc21u17c5dsZj8Lhxdii8ha7H9VdWPpOebqVJG8V9N2QWHo7QrsDnNNOeUJ+62ZvlLdszD10FqtVXHMKQ37Rbd5TPtr9Mq9RsuHJpL3KrVG8QQQvh85FYrpbi8MVzVnZ2UMFOVlykmzMSCNbHRRfwkuEmt6QKUU/ZtMI2wFYvSpud7IrHxKgn5xzMDUIQhAAhCEACEIQAIRN3ABJIAG8nQDzjF9uYZd9en5MD8oASMqvSjodSxTdbZutsq36xkGUXtplYX192SLdJ8MP/IT4K/0jDafSCjUQqmIei1x21p5jbiLMpGsatPYTMy6UdDq2EVXLqUZsoAbO17E63RBbSVs03HH/KPrLr0pFSoqhMa2J7ROVkFPJpvBI1vutKx9xr+6T4FTNlKXZm0uhhZ+79n+M9DPyX/N9JJtsvFAX6irbmKZYeoFoxd3U2YWPJlAPoTKzl2hYr5OBWccF9T/ALZ2MU/uj1/hPQ7+6PT+M6FQ+4PQx5y+PyJwicfem934r9Z4tY+63w+sWFf9D5/SdpiwN9NvL/iPyPr9hgh5sqo50pl1a+5R2iLfh+MsuzeiGJrG7nIDa5YkufE7/kO6N+ivSSnSzr1Lsz5ctl93NxAvx5cJMYrpZiNQqBL8cy39CVMTm3whqK9sncJ0Xw2HTthDzZyPlutMk6UshxL5GVkFwpUgrlzNlAt3WkptKo+Jzs7Vai00LuqnKqqv4iG0Y95ZjFegmxcPjazo9NlVEziz3J7QFjoBbWJbbyYPfZI2TZH9RR/s0/cEexKjTCqqjcoAHgBYRWczNghCEACEIQAIQhAAlf2x0ZpVrstkffmA7JPePzEsEIAZJjsC9FstTsnhxVhzU8REM45iantTZiV0KOPBhvU8wZlm39lPh2KuSNCVcbmA4+PMSkwIV9uJmIyNYEi4trbzE5O2EJ3sPFSflGeGp9nxnVWiLbptSRnuyZwO18rA06pVuGVipPdbj4S2YHpawsmJpiou4tlGYd5U6N8JnAwNxe0ndibRenZKhZkO4tclfP3e7hFJJjRoVTopgMQgdKSKG1D0jk+C9nyIlA6RbDp0XK4asapG9HA0PLrBoT3ZfEy2YbEsisqHKrCxA08xbcbaXjA7OpW9gDwJEzVDaM/OKqro2GPqIom0GG/DP5f8Sz4tcMLr1jX/AEDmt52I9ZB4hnH9W9X++iH90zRRb4Jckh7sfpEKLio2GqWUG/Aai28i3GXvDdNMIyZy7rzUqSR6TNsNtTFId9NrgqVdBYqd4ItreLVdn0XVXpP1NQ6NTbOUU7jkexIQ95uORlPTftfgSmuy7dJOluGqYPEUlZ87U2AzIyBs2nZvv38JC/Y6P6RW/sx++JSq71qLlHpZDfcDZTzIAujA88p3zYegOxqKUUxNNWV6yDMpIIGt7CyjlykSqMX8jVuRcJ4WtPZXNq7T1KBtc1vAAD85zydGqVj+ttVQxXd3mdpj9QLXvxldwrZ2IY95PHjJLDOHHtag2BtutpwmTk+zTFE2tTUAnUxYRgh4g301PhyjilWBvre2kqM+yGhxCeCezUkIQhADyUz7QNt4WnSfD1tarUnemuVjZrMEOYA5bspF92hvpLnMU+02qH2g49ynTTzsX/1yoK2KXBVk2sq2BFov/wCpI3ERjVw4I3RmcGs3cvgzpk+mKTg3xjmniuTfn6SrnBkbiw8zBcO43P8ACGS6FTNCwO3lSnlftMui944XPC30jKti3qm7ns8EBsv8fOU0daPxX9YouLrDhfz/AIRrG7B5VRc6SIPw28J29uEp6bXqjeD5f8xdNvuN4PmP4S049mbjIlsQbu08QbzyBPoCZGrtZCdb6ya2AKdestJnCBwwLNewGUnXUeG8b5eaoSi7GfSLagxC4YgEdXRSm1/fXQ+oAP8AxNm6GLbA4b+yQ+ovM0PRXBKSBtSiAeDICCP1usAPiJpvR/F4cUadGliKdTq0VAVZSTlAF7AmcUpxaSR0qEk7aJas1lJ5An4TPMTiAzmx1ve9td8uu2Kx6pglixFtSALcdTp5TOeuKsUI143tz5jfOee7NorYlMI65muSSdOWn0kzs5yoKhb8L8LGQFHGi5zDeAAfHSSuDxDITkXsi2/mRfzmTLJuhVOY2PYUAEb7k93cLR+txuUeUhKyKRnDENcX10ue6SmFrgqCT3QTE0P0a+s7idPnFJ0R4MmexvjMSKaPUb2UVmPgoJPyi8gumtbJgcSedMr+3Zf9UpbsllbpfadTPtYeoPBgfyEoHSPaAxGJq11UhXKkA2uAEVdbeEaqIjUF3AvbcJvDG9kRK65E23bjE8sdrhzrax8987OHYbxv0m1RZm5SGYcz3N4R2MKT+E+k7+6jwiwQZMagg/hE7CLyMX+5988bDFRe/wAY8ELMQFCI18KL+UchiOJnlWoBa5FyLjwBtHilyK2J4bAAsotvIHqZotLozsxLsa5qNlayBrgkKTfsjNpv3iULD1u1uPHWxte2mo0kxRQJhqjIbu6PrY6DKRlHI8ZhrtKPJtoptjzoxXp0rM1Km6ONxAzKbkADlYi/eDJ2vtLDMCFwqnNcKiqSWfn2d4HE20lapUuyij3RfwtpJrYWKSmlaqBm6u6gDjYA2vwuTOClVHdKTbsQxGyHuHZaqoBYJWs6AX0Ctc9Xv3HTvjSlhaTsQhKOLgqG387DiJ5sL7SWr1SlZE6tuzuscpuLgbyBxBvv75w2yXdGxBNrnsg6gjNp5mN/TyODyQ5IegVzKWUG9/WxPrH+C2ucwdmA0JC+8Tu8eHziQ6NVsoZqzhmF8mZsovwIJtG2B2HVYFkys6MVZNxuO7cbjjcRNoWG1ltwOIazZgrjUudLXPADu3SRwzIQoS+luZvKjsus9ylmRw2qWtrx0OtvnL5sjBFFBa9+Rtp6RqNszk6JCmthFIQmyVGIm5IBIFzbQflKV09r1amCqA4eogUo7MzUmXKrAn2XLeimXOsGKkKQrW0JGYA963F/USmdJsLtVqT00XCV0dbHKHpVOdlDuy304tKWzsT4Mi+9W5etvnaeF8xvb0sfkY42klTDnLiMNUpE7iynKT+i1sreRMZDE0W33HiJup/Bm4/Isr24keIIiiYgcG+MQQUuD29RO+qB3PfxIPzlLUXRLg+x4mIPvH+f+Y7TFm28HxkR9zbhlP8AdH5Q+6uP4Fh+ZlLUiJ6cicTEforEsSez5yJFF/0vUH5rFqVKqxCrck7hlB+TflKU49k4SFCsunRroxh61FatZFc9oDNewUN4gb775Tmwddd6eodfmtpJYTZ+Jf2Fe9houYAaWPaA3RTqUaTKjcXbRZ9sU9nYZSqUKZqWOVUGYg20JJNlHxkBsqizo40K2A+Guv5zjaWwKuHotVqBbAewGANzuHGNOiu1nFTUBUtbKO/cSTOfUgsXTNoTeW6Hy4kUrJWOW2ivY5WX8IYj2WG7XTSKUay085V6bpUHbRnAU6WuGB0PCTGMoBkO5idxEhqGyqTOAUXf7onEjrTsR2F0ao162aijBL3dyQV/VWyi/jL5tjD5DQprYAvc/qqLkR1sqnkutgAD2f1bCN+lisUpVkBIpt2gNTkYFSR4XvIk8kaK4tJEJj9qrWc00qUVe5CiozXvuHsKVXzbxsY12FtV6WINKuuSquWm+YqARuRw1+2STbQbmHKVNuhldMUrllFJ2BFUnsBTwZjoo0trY8N8u3TPZ3XYrDik1yiKHcaixZQtyN2gJ8ppiq2MlKV0yybXp0agVs+SsBem49pWGtjb8PMHTjvjrottdsRTbrFGZLAkey1wfjprw1EicYym2HoANXre0SL9VR4ux4cABfW4lq2dgUootNBZVHmTxJ5ky4p38ESaqvY8hCE0MghCEAMf+2TElq9Ghc5ETrCt+yXdmVSRzARtf0jMzfBgS9/aZiA20Kgv7CU0/wAuf/XIHAYPPduA0HiZd4qyUsnRXvuveZ593bnLDtvB5HRgN4IPlu+cYi3KXF5KxTWLojlRxuYxVMTWG5m+MfKo5GdGmOEvEjIaJtauvf4gR/g+k1VGDFFax5EfIxXB4AubDmBfxi+3NiigUtudT6ra/wAxJuOWPsupY5ei5bD6dUnH/cR6Z3X1ZSe65Jk1V6V4cD+s/bDoP3DfyEznZXRl8UgyuVyFjpa5zWHEgfhkgvQbFp7FdSOTggfAkQainTBOTVjnpj0tSvRNCmubMwLPZgFCkGy5rEknjYaSs7MTQm9te/kZKVOj2NU9vDq/ejpr4KTf4TqnhXGho1E8U4+UtKDjjZDck7oldnbRzDIzDkLjL5a745q4YqwN9+4/WQlegUXO4ZVuBcq287uF57hukYXssGde9bHy4+onNPQxVxdm8Na3uqNBwWKb8ahtAAyi+nhvB9ZJVarMtrBQeLDS3HTThKjsjpNh7KuZwxNgpA4/pEWHnLZSxt7HISDpdivx5TkcaOl6iZF18DWU/wDYcJrfKy50Yd66EeIMUw+xsWUKqcJRDalqaPm145D2bycpvztppYd8cKeR/nlCNImUmxLYexkw6sAS7ucz1G1d27zyHAcPjJaM/va5wlxcrmt5/wADHd50Rexg75Z1CEJQghCEAIfaXRvCYhs9bD03ewGcqM1huBYayrbb6IGl2sHSUpYFqQOoYHVlzHUEW0vw0veaDPIPdUNOnZiu0npuDSqo9JxwZSrA89eErWO2O6aowcehn0DtLZdGumWqiuOFxqO9SNVPeJlHSrYb4euyoriibFGPauMozAtbeGvpvtaRlKHD2NPpnytzP+uccImdpgEg8O6WHbHRrFHDrWo0KhXOASqsahuD2ggFyt9LjS9u+N9h/Z1jsSw/7RopxetdNO5PbY+QHeJtHVk1ZjLTinRZOjq02p0nzizak/pW3Hl/CSnSrBJUSkFexDlb2uLMv1UTOtqOmDqtQw5qOUYrVeqMgZxp2aW9AObEk6bhvdYTpWzEK/ZsRY71v3nhMXkpZI3Ti44suWD+8YA9pL0mC2qKAylrtdWHtKddPzkynS2jbVj4BHJ+JAieG2hSxWHNHFZOrYAEBtWysGFiN2oEUwmwNkoAFo0jbi3bPqxMrzL+S3Iek19r2G2I6Z0h7KOx/SyIPmx+Eia/TRzfKlNT+tnPwAlrx9HZ4pOGp0QuU7lUEaaFTa4PhMlZEJ7IBFz8JcNVP0RKDXskdo7Xet7bswG5dFX0H0jBn05DkP5vOGIWLbE2TiMbU6vDpe3tu2iKDxZrd2gAJPAaGW5NkKKG71wJftgbVDIqs/jcAH+ElqH2X0Uw7LnLYg2K1WuFUj8KoDop1Fzc6+Ur2J2LWwjFayt1YOlRBdDpca208DynPqKzWOxccFjkzWUta3eRfuJkutS63A7+XhKJsfFuXAGZt4XItzrw8ZouyNnlFBcksQLA/h7vGZxhbLckjNdtY52xL1qZKjsqtjoVUW9Cbnzk/sjpzYBa6n9YD5iTu2OjquS6ABjqV3AnmDwPzlWxewivtKV8Rb48fKEsomscJKmXvA7Yo1R2HU919Y/vMjfZrobrcHgQbGWzontWsW6uoCw4Nb5yoTvZmc9KlaZcoQhNTEIQhAAnhE9hADyRm3drJhqLVX1toqjezm9lHp5AE8JJzMPtL2gTiEojci5yOGZj9APUxNjRnm33fFVHr1Td34jRQBoqgcAN3OQj7NfgjHwBPylvVQ3DhJDY+GBV31FtAOYGklSaG0mUOnsdiLlbDkRr6R22ybAEbiJaMfrfyF/j+ce4LZWemngSPMwchxjZSK2AYLYgkbxxjfAOUYqPZYE+BA3/AJTQKuzsgBIsCPHXj8ZG7c2COzUpKO0O2i8x+IDl3eEIy7CUK439lZa7b5uH2YGl9xTq1CsGZatt5qD8RPMqVPcCBwmN9QV3gjx0+c0X7JcbletQI9pRUXldTlb1zL6TR8GaNRnhE9hEMSSiq+yoHgAOQ/IekVhCABPCJ7CACXUr7q+gglFVJIUAneQALxWEACEIQAIQhAAhCEAPJiXSav1uMxD30z5B4KMt/DsTXtt47qcPUq8VUkfrHRR6kTEEOh4kn5Df8ZMio8MT3EjuPwGkmsE+Skotqw+Z4yLRBck8jaTmJw+UIo4KD5aTO9jZKLa/ohKxJLDfqfhJ7ZjnJSsdw1/aJ+UjWohVYjfYx1Sa1JPCFomMZSqK7JTHVA9M28vKOsPs+6gk6W4aayu43FNlVdxtw4D6mTGxCxAGYi/x0hWwsnFtf4P6mFQIwIuO+x14S27E2fh6aK9ChRp5gCerRUudL+yBfdKdtJ7BRfn+Vpa+itW9AA/hJ9Dr9ZUXuS0qsnIQhNCAhCEACEIQAIQhAAhCEACEIQAIQhACmfaPiwKKUr2ztmP6q8D5kHymb0GABB3G49NB8pO9PsaauKcDVaYCL4jVj45iR5SCxFPKqeA9ZEuSlfoTcXYDvEsO1KoVUHHIB+chcFTu6k6D6R/tZyxvw/mwkvcpbNDbMchvutvkhhUDItzwNh6SGzWUi+8rpJLFMUpodxB+YP0iSsttwbURjiXu5vzP8JP4B8qKw1NpCYtV38TLHs1UKJew1bz0BELCKSVy7Pca5uoY3Nrnz7u60nuhlch3Q7mXMPFTY/vSBxuQubsb9wvaPdh4vLiaYJ09gd4YWHqSJUdjN7t2aFCEJoQEIQgAQhCABCEIAEIQgAQhCABCEIAUzb3Q6my1KiO6mzPltnBNiTYHtXJ75l9XMCFa+h3T6CkZtLYWHr61KSlveHZb9oWMlxsqMqZkOArgVL3FwNB4xfauJLjdu5S24/7MqLtmSvVQ9+V7eBsCPWZ9tWlWw9Z6BcP1bFQzLa40IO/fYjnE4gnuctUsR3bpLYutmphtwTKfyPzMroq1ajqiIGdjZQoJJJ7ontPH4vDN1eJV0Ug2RgEVhzDW7XkYsbLUqskxXzsotpfhLbgaZUAkWAFlHHvJmfYDaJZlZUF77r8fSW/ZWMqutiqrroSxbhc8BE9ieT2tVuxPMn4x0tYKUcHtAqR3ZfzkRtjDVkQujBrC57OluPjK9gekNYOCwQjUbj9ZXPBNNH0ajXAPMXnci+jtdqmFoOwKlqaEg8LqJKSxBCEIAEIQgAQhCABCEIAEIQgAQhCAHkICRm2tqrh0zHVjoq8WP0HE/WALcZ9KdvDDU7LY1WByDkPeI5D4nzmc7H6L4jGsXJyozEtVbtEtvNluCxvx3b9Z3jsVnqdZXOe7Aut7EqD7IP4RbSXno90so13FBV6s27AuCpAG4WAsbcO6Tyy2qQ96OdGqODSyDM59qowGY7rge6ul8smnQEWIBHIi4ncJRBXto9EMHVXL1KUze+amiI3qFsfMGV3FdBq1M3w9VXW98lTsncbnMosdbcBNChE0mOzLq2CxFHs1qLZde2vbWw5kbuO+0l+jmC2e+X+j0Q49lioIY89bgN/PdJ3bvSSjhWVHzMzC4VbXA3XNyALm4HgZUMTj1r1uso08i27QsAzNfUtYkfnzk1XBSWXJpkJUtm7eZbK92X/MPr4S00aoZQym4OoMpOyWmhWEIRiCEIQAIQhAAhCEACEIQAIQhADyVHpXsCvWbrKTKxAtkY5d3undr328YQgNFGq9E8eSS2HJ/wASlb9+JDottFGVkw7BlYFSKlHRhqD7fOEIBbNooE5VuNbC/jbWKwhAQSP2xXq06TtRp9bUsAiZlUEk2BJYgWF7nW+mkIQAxfa9HFZ2qYpTnY6ksp8rKxAA3ADSPujnWO1qaZlOh1UfvEQhEykX3BdHajauQg5CzN9B8ZZsNQVFCqLAbvnCEEJti8IQjEEIQgAQhCAH/9k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oHCBYWFRgWFhYYGRgaHBoaGRkcHBwaGh0ZHBoaHBocHBofJC4lHB4rJBoeJjomKy8xNTU1ISQ7QDs0Py40NTEBDAwMEA8QHxISHzYrJSs0NDQ0NDQ0NDQ0NDQ0NDQ0NDQ0NDQ0NDQ0NDQ0NDQ0NDQ0NDQ0NDQ0NDQ0NDQ0NDQ0NP/AABEIAQcAwAMBIgACEQEDEQH/xAAcAAABBQEBAQAAAAAAAAAAAAAAAwQFBgcCAQj/xABGEAACAQIDBAcFBAYJAwUAAAABAgADEQQSIQUxQVEGEyJhcYGRMlKhsdEHFELBYnKSsuHwJDNzgoOiwtLxFiNDFTREk7P/xAAYAQADAQEAAAAAAAAAAAAAAAAAAQIDBP/EACYRAAICAQQCAQQDAAAAAAAAAAABAhESAyExURNBYSIykaFCcYH/2gAMAwEAAhEDEQA/AL3jOkOEUsp2hldSQVzU7hhwIyXmbJ05x4/+Sp8UT6TZNobIoVxatRp1OHbRWI8CRcTNunXQ7C4VErUEZGeoEK5iy2ZWY2DXI9ngbd0uNN0S7Ib/AK8x/GrTPii/We/9dY3i1E/3Po0gjRXkPQRu9NLnsLp3TXBd/oltrlFmHTnGcqB/ut/unf8A1xiuKUfRv90qvUp7onQwiHh8TH4/knMtI6a4n3KX+cf6p0vTLEn8CftuPzlXGzkPE+pnQ2QD+Jv2jDxsPIi1r0qxB/An/wBj/SW4YPG5Q2UMeSVW+GYAfGZMdjD3m/aMktl47EYX+qrOov7OYsv7J0j8bF5EXyr/AOogHLhqx/x0A+Dk/CRW1MftKnhqtZ81HqygCszuWzuEurAgaXvreNU6e4330Pig/K0R250vbEUHw1YKC4RusUbrOrgFL7uza4PHdJwkuaKyT4Lf9mO1a1ehVas5dlcAE20GUG0u8z37KmVKVWmXQsXDABgbrlAvbeN3ECaFMZ/cy48HsIQklBCEIAEIQgAQhCABCEIAeSjfat/7ej/bj/8AOrLzI/a2yaOJQU69MOgYMASRZgCAQQQQbEjzji6diatGC3EbF2BNhx5TaH+z3Z5/8BHhVrD5PKX0m2fsjDipTK4ilXyv1YIxBUvY5SGa6sua2oNputSPTJak+aKd178R8J2lc8h6SMWsPfPrOlf9P4y8l0zPFkxTxBsBYG3PxvHFPE81Eg1c+/8AKdgv73yj8iE4MnhWHuiIYo3A8fykUA/Mek6tV/R+Ma1Yi8ch4ol22H0XwGIoI9eplqkEMBVVTYMQt1O7S0oCiryX4x6iubHqFL2sWJB3aDKNPjfwkzlGSpMqMXF3RpVLZWycMVBNNyT2Qx61geYygkcZb8A6FAaYIThdWX4MAbd8xlsNiqPt08UhG7JTQqe8FDYx9g9u4kOqD70WJAGfMg82LEAeUxlBdmik+jYoTIsP0hx74o4dD/VvlchmeyhrMTUNltvt2b8poz7UIbhbl/HnIcWik7JiEZUtoo3G3j9d0VbFIN7oP7w+skY4hEqVdG9llbwIPyisACEIQAIQhAAhCEACYV9p7GptCoGNxTSmijgAUDm3LVzN0mDdOal9oYm+hzKPSmgH1mmmrZMuCqvhFte0T+6jkfjH7i40gjMN3yE2xZnaGIwg5n1nQwh4MfWSC1TxA9IotTuX0jxE5EaMK/BzOlp1RucyUVxa1hFly+78Y8CXOiJV8QNzRantTEjcynxA+kkHQWPnG2SPBAptl02Z07xTqFrUxUuTZ0UgjLb2gBl490sOz+lJdSLKOFs+Yj9ZbDKe6VPo90XbFUWdMS9FkcrZVzI11U3Yb76wrfZ5is2b7yrnnkYGYyUU6No21ZZcO6IGCBUzEsxFszMTck6G++SGHYHtE6a67tDx3yp4Totjk7IdHHEFX0HjfSTOG2DiADmp6/om4799reGsh0NWTPX0hoXQcDYg+BsLn1kxhtnqbMTcEX33v+Q8pXaHR+qfw5dLald3hqZP7KwFWloXBX3dW9CbWktlEoiACwFhO4QkgEIQgAQhCABCEIAeTGvtUCnGgFV/qk4C5JapvPHcJssxr7Uj/Tv8JPm800vuIn9pTWppa+UTkInI+rfWe1T2T/PGcUXA3i/88J02YoUFNObepnQoDgzfD6QR193jz4RdHXkd/wAP5tKsTEvu595vh9J71TD8XwjxCnfO8qe8fSMltjHt+8PQ/WeqW5r8Y6aNQIwTsl9lYqstzTqvT3XyBTc68cpO4Sy4PbOKH43c83RWPyWJfZvhqbtW6y1gEtc21u17c5dsZj8Lhxdii8ha7H9VdWPpOebqVJG8V9N2QWHo7QrsDnNNOeUJ+62ZvlLdszD10FqtVXHMKQ37Rbd5TPtr9Mq9RsuHJpL3KrVG8QQQvh85FYrpbi8MVzVnZ2UMFOVlykmzMSCNbHRRfwkuEmt6QKUU/ZtMI2wFYvSpud7IrHxKgn5xzMDUIQhAAhCEACEIQAIRN3ABJIAG8nQDzjF9uYZd9en5MD8oASMqvSjodSxTdbZutsq36xkGUXtplYX192SLdJ8MP/IT4K/0jDafSCjUQqmIei1x21p5jbiLMpGsatPYTMy6UdDq2EVXLqUZsoAbO17E63RBbSVs03HH/KPrLr0pFSoqhMa2J7ROVkFPJpvBI1vutKx9xr+6T4FTNlKXZm0uhhZ+79n+M9DPyX/N9JJtsvFAX6irbmKZYeoFoxd3U2YWPJlAPoTKzl2hYr5OBWccF9T/ALZ2MU/uj1/hPQ7+6PT+M6FQ+4PQx5y+PyJwicfem934r9Z4tY+63w+sWFf9D5/SdpiwN9NvL/iPyPr9hgh5sqo50pl1a+5R2iLfh+MsuzeiGJrG7nIDa5YkufE7/kO6N+ivSSnSzr1Lsz5ctl93NxAvx5cJMYrpZiNQqBL8cy39CVMTm3whqK9sncJ0Xw2HTthDzZyPlutMk6UshxL5GVkFwpUgrlzNlAt3WkptKo+Jzs7Vai00LuqnKqqv4iG0Y95ZjFegmxcPjazo9NlVEziz3J7QFjoBbWJbbyYPfZI2TZH9RR/s0/cEexKjTCqqjcoAHgBYRWczNghCEACEIQAIQhAAlf2x0ZpVrstkffmA7JPePzEsEIAZJjsC9FstTsnhxVhzU8REM45iantTZiV0KOPBhvU8wZlm39lPh2KuSNCVcbmA4+PMSkwIV9uJmIyNYEi4trbzE5O2EJ3sPFSflGeGp9nxnVWiLbptSRnuyZwO18rA06pVuGVipPdbj4S2YHpawsmJpiou4tlGYd5U6N8JnAwNxe0ndibRenZKhZkO4tclfP3e7hFJJjRoVTopgMQgdKSKG1D0jk+C9nyIlA6RbDp0XK4asapG9HA0PLrBoT3ZfEy2YbEsisqHKrCxA08xbcbaXjA7OpW9gDwJEzVDaM/OKqro2GPqIom0GG/DP5f8Sz4tcMLr1jX/AEDmt52I9ZB4hnH9W9X++iH90zRRb4Jckh7sfpEKLio2GqWUG/Aai28i3GXvDdNMIyZy7rzUqSR6TNsNtTFId9NrgqVdBYqd4ItreLVdn0XVXpP1NQ6NTbOUU7jkexIQ95uORlPTftfgSmuy7dJOluGqYPEUlZ87U2AzIyBs2nZvv38JC/Y6P6RW/sx++JSq71qLlHpZDfcDZTzIAujA88p3zYegOxqKUUxNNWV6yDMpIIGt7CyjlykSqMX8jVuRcJ4WtPZXNq7T1KBtc1vAAD85zydGqVj+ttVQxXd3mdpj9QLXvxldwrZ2IY95PHjJLDOHHtag2BtutpwmTk+zTFE2tTUAnUxYRgh4g301PhyjilWBvre2kqM+yGhxCeCezUkIQhADyUz7QNt4WnSfD1tarUnemuVjZrMEOYA5bspF92hvpLnMU+02qH2g49ynTTzsX/1yoK2KXBVk2sq2BFov/wCpI3ERjVw4I3RmcGs3cvgzpk+mKTg3xjmniuTfn6SrnBkbiw8zBcO43P8ACGS6FTNCwO3lSnlftMui944XPC30jKti3qm7ns8EBsv8fOU0daPxX9YouLrDhfz/AIRrG7B5VRc6SIPw28J29uEp6bXqjeD5f8xdNvuN4PmP4S049mbjIlsQbu08QbzyBPoCZGrtZCdb6ya2AKdestJnCBwwLNewGUnXUeG8b5eaoSi7GfSLagxC4YgEdXRSm1/fXQ+oAP8AxNm6GLbA4b+yQ+ovM0PRXBKSBtSiAeDICCP1usAPiJpvR/F4cUadGliKdTq0VAVZSTlAF7AmcUpxaSR0qEk7aJas1lJ5An4TPMTiAzmx1ve9td8uu2Kx6pglixFtSALcdTp5TOeuKsUI143tz5jfOee7NorYlMI65muSSdOWn0kzs5yoKhb8L8LGQFHGi5zDeAAfHSSuDxDITkXsi2/mRfzmTLJuhVOY2PYUAEb7k93cLR+txuUeUhKyKRnDENcX10ue6SmFrgqCT3QTE0P0a+s7idPnFJ0R4MmexvjMSKaPUb2UVmPgoJPyi8gumtbJgcSedMr+3Zf9UpbsllbpfadTPtYeoPBgfyEoHSPaAxGJq11UhXKkA2uAEVdbeEaqIjUF3AvbcJvDG9kRK65E23bjE8sdrhzrax8987OHYbxv0m1RZm5SGYcz3N4R2MKT+E+k7+6jwiwQZMagg/hE7CLyMX+5988bDFRe/wAY8ELMQFCI18KL+UchiOJnlWoBa5FyLjwBtHilyK2J4bAAsotvIHqZotLozsxLsa5qNlayBrgkKTfsjNpv3iULD1u1uPHWxte2mo0kxRQJhqjIbu6PrY6DKRlHI8ZhrtKPJtoptjzoxXp0rM1Km6ONxAzKbkADlYi/eDJ2vtLDMCFwqnNcKiqSWfn2d4HE20lapUuyij3RfwtpJrYWKSmlaqBm6u6gDjYA2vwuTOClVHdKTbsQxGyHuHZaqoBYJWs6AX0Ctc9Xv3HTvjSlhaTsQhKOLgqG387DiJ5sL7SWr1SlZE6tuzuscpuLgbyBxBvv75w2yXdGxBNrnsg6gjNp5mN/TyODyQ5IegVzKWUG9/WxPrH+C2ucwdmA0JC+8Tu8eHziQ6NVsoZqzhmF8mZsovwIJtG2B2HVYFkys6MVZNxuO7cbjjcRNoWG1ltwOIazZgrjUudLXPADu3SRwzIQoS+luZvKjsus9ylmRw2qWtrx0OtvnL5sjBFFBa9+Rtp6RqNszk6JCmthFIQmyVGIm5IBIFzbQflKV09r1amCqA4eogUo7MzUmXKrAn2XLeimXOsGKkKQrW0JGYA963F/USmdJsLtVqT00XCV0dbHKHpVOdlDuy304tKWzsT4Mi+9W5etvnaeF8xvb0sfkY42klTDnLiMNUpE7iynKT+i1sreRMZDE0W33HiJup/Bm4/Isr24keIIiiYgcG+MQQUuD29RO+qB3PfxIPzlLUXRLg+x4mIPvH+f+Y7TFm28HxkR9zbhlP8AdH5Q+6uP4Fh+ZlLUiJ6cicTEforEsSez5yJFF/0vUH5rFqVKqxCrck7hlB+TflKU49k4SFCsunRroxh61FatZFc9oDNewUN4gb775Tmwddd6eodfmtpJYTZ+Jf2Fe9houYAaWPaA3RTqUaTKjcXbRZ9sU9nYZSqUKZqWOVUGYg20JJNlHxkBsqizo40K2A+Guv5zjaWwKuHotVqBbAewGANzuHGNOiu1nFTUBUtbKO/cSTOfUgsXTNoTeW6Hy4kUrJWOW2ivY5WX8IYj2WG7XTSKUay085V6bpUHbRnAU6WuGB0PCTGMoBkO5idxEhqGyqTOAUXf7onEjrTsR2F0ao162aijBL3dyQV/VWyi/jL5tjD5DQprYAvc/qqLkR1sqnkutgAD2f1bCN+lisUpVkBIpt2gNTkYFSR4XvIk8kaK4tJEJj9qrWc00qUVe5CiozXvuHsKVXzbxsY12FtV6WINKuuSquWm+YqARuRw1+2STbQbmHKVNuhldMUrllFJ2BFUnsBTwZjoo0trY8N8u3TPZ3XYrDik1yiKHcaixZQtyN2gJ8ppiq2MlKV0yybXp0agVs+SsBem49pWGtjb8PMHTjvjrottdsRTbrFGZLAkey1wfjprw1EicYym2HoANXre0SL9VR4ux4cABfW4lq2dgUootNBZVHmTxJ5ky4p38ESaqvY8hCE0MghCEAMf+2TElq9Ghc5ETrCt+yXdmVSRzARtf0jMzfBgS9/aZiA20Kgv7CU0/wAuf/XIHAYPPduA0HiZd4qyUsnRXvuveZ593bnLDtvB5HRgN4IPlu+cYi3KXF5KxTWLojlRxuYxVMTWG5m+MfKo5GdGmOEvEjIaJtauvf4gR/g+k1VGDFFax5EfIxXB4AubDmBfxi+3NiigUtudT6ra/wAxJuOWPsupY5ei5bD6dUnH/cR6Z3X1ZSe65Jk1V6V4cD+s/bDoP3DfyEznZXRl8UgyuVyFjpa5zWHEgfhkgvQbFp7FdSOTggfAkQainTBOTVjnpj0tSvRNCmubMwLPZgFCkGy5rEknjYaSs7MTQm9te/kZKVOj2NU9vDq/ejpr4KTf4TqnhXGho1E8U4+UtKDjjZDck7oldnbRzDIzDkLjL5a745q4YqwN9+4/WQlegUXO4ZVuBcq287uF57hukYXssGde9bHy4+onNPQxVxdm8Na3uqNBwWKb8ahtAAyi+nhvB9ZJVarMtrBQeLDS3HTThKjsjpNh7KuZwxNgpA4/pEWHnLZSxt7HISDpdivx5TkcaOl6iZF18DWU/wDYcJrfKy50Yd66EeIMUw+xsWUKqcJRDalqaPm145D2bycpvztppYd8cKeR/nlCNImUmxLYexkw6sAS7ucz1G1d27zyHAcPjJaM/va5wlxcrmt5/wADHd50Rexg75Z1CEJQghCEAIfaXRvCYhs9bD03ewGcqM1huBYayrbb6IGl2sHSUpYFqQOoYHVlzHUEW0vw0veaDPIPdUNOnZiu0npuDSqo9JxwZSrA89eErWO2O6aowcehn0DtLZdGumWqiuOFxqO9SNVPeJlHSrYb4euyoriibFGPauMozAtbeGvpvtaRlKHD2NPpnytzP+uccImdpgEg8O6WHbHRrFHDrWo0KhXOASqsahuD2ggFyt9LjS9u+N9h/Z1jsSw/7RopxetdNO5PbY+QHeJtHVk1ZjLTinRZOjq02p0nzizak/pW3Hl/CSnSrBJUSkFexDlb2uLMv1UTOtqOmDqtQw5qOUYrVeqMgZxp2aW9AObEk6bhvdYTpWzEK/ZsRY71v3nhMXkpZI3Ti44suWD+8YA9pL0mC2qKAylrtdWHtKddPzkynS2jbVj4BHJ+JAieG2hSxWHNHFZOrYAEBtWysGFiN2oEUwmwNkoAFo0jbi3bPqxMrzL+S3Iek19r2G2I6Z0h7KOx/SyIPmx+Eia/TRzfKlNT+tnPwAlrx9HZ4pOGp0QuU7lUEaaFTa4PhMlZEJ7IBFz8JcNVP0RKDXskdo7Xet7bswG5dFX0H0jBn05DkP5vOGIWLbE2TiMbU6vDpe3tu2iKDxZrd2gAJPAaGW5NkKKG71wJftgbVDIqs/jcAH+ElqH2X0Uw7LnLYg2K1WuFUj8KoDop1Fzc6+Ur2J2LWwjFayt1YOlRBdDpca208DynPqKzWOxccFjkzWUta3eRfuJkutS63A7+XhKJsfFuXAGZt4XItzrw8ZouyNnlFBcksQLA/h7vGZxhbLckjNdtY52xL1qZKjsqtjoVUW9Cbnzk/sjpzYBa6n9YD5iTu2OjquS6ABjqV3AnmDwPzlWxewivtKV8Rb48fKEsomscJKmXvA7Yo1R2HU919Y/vMjfZrobrcHgQbGWzontWsW6uoCw4Nb5yoTvZmc9KlaZcoQhNTEIQhAAnhE9hADyRm3drJhqLVX1toqjezm9lHp5AE8JJzMPtL2gTiEojci5yOGZj9APUxNjRnm33fFVHr1Td34jRQBoqgcAN3OQj7NfgjHwBPylvVQ3DhJDY+GBV31FtAOYGklSaG0mUOnsdiLlbDkRr6R22ybAEbiJaMfrfyF/j+ce4LZWemngSPMwchxjZSK2AYLYgkbxxjfAOUYqPZYE+BA3/AJTQKuzsgBIsCPHXj8ZG7c2COzUpKO0O2i8x+IDl3eEIy7CUK439lZa7b5uH2YGl9xTq1CsGZatt5qD8RPMqVPcCBwmN9QV3gjx0+c0X7JcbletQI9pRUXldTlb1zL6TR8GaNRnhE9hEMSSiq+yoHgAOQ/IekVhCABPCJ7CACXUr7q+gglFVJIUAneQALxWEACEIQAIQhAAhCEAPJiXSav1uMxD30z5B4KMt/DsTXtt47qcPUq8VUkfrHRR6kTEEOh4kn5Df8ZMio8MT3EjuPwGkmsE+Skotqw+Z4yLRBck8jaTmJw+UIo4KD5aTO9jZKLa/ohKxJLDfqfhJ7ZjnJSsdw1/aJ+UjWohVYjfYx1Sa1JPCFomMZSqK7JTHVA9M28vKOsPs+6gk6W4aayu43FNlVdxtw4D6mTGxCxAGYi/x0hWwsnFtf4P6mFQIwIuO+x14S27E2fh6aK9ChRp5gCerRUudL+yBfdKdtJ7BRfn+Vpa+itW9AA/hJ9Dr9ZUXuS0qsnIQhNCAhCEACEIQAIQhAAhCEACEIQAIQhACmfaPiwKKUr2ztmP6q8D5kHymb0GABB3G49NB8pO9PsaauKcDVaYCL4jVj45iR5SCxFPKqeA9ZEuSlfoTcXYDvEsO1KoVUHHIB+chcFTu6k6D6R/tZyxvw/mwkvcpbNDbMchvutvkhhUDItzwNh6SGzWUi+8rpJLFMUpodxB+YP0iSsttwbURjiXu5vzP8JP4B8qKw1NpCYtV38TLHs1UKJew1bz0BELCKSVy7Pca5uoY3Nrnz7u60nuhlch3Q7mXMPFTY/vSBxuQubsb9wvaPdh4vLiaYJ09gd4YWHqSJUdjN7t2aFCEJoQEIQgAQhCABCEIAEIQgAQhCABCEIAUzb3Q6my1KiO6mzPltnBNiTYHtXJ75l9XMCFa+h3T6CkZtLYWHr61KSlveHZb9oWMlxsqMqZkOArgVL3FwNB4xfauJLjdu5S24/7MqLtmSvVQ9+V7eBsCPWZ9tWlWw9Z6BcP1bFQzLa40IO/fYjnE4gnuctUsR3bpLYutmphtwTKfyPzMroq1ajqiIGdjZQoJJJ7ontPH4vDN1eJV0Ug2RgEVhzDW7XkYsbLUqskxXzsotpfhLbgaZUAkWAFlHHvJmfYDaJZlZUF77r8fSW/ZWMqutiqrroSxbhc8BE9ieT2tVuxPMn4x0tYKUcHtAqR3ZfzkRtjDVkQujBrC57OluPjK9gekNYOCwQjUbj9ZXPBNNH0ajXAPMXnci+jtdqmFoOwKlqaEg8LqJKSxBCEIAEIQgAQhCABCEIAEIQgAQhCAHkICRm2tqrh0zHVjoq8WP0HE/WALcZ9KdvDDU7LY1WByDkPeI5D4nzmc7H6L4jGsXJyozEtVbtEtvNluCxvx3b9Z3jsVnqdZXOe7Aut7EqD7IP4RbSXno90so13FBV6s27AuCpAG4WAsbcO6Tyy2qQ96OdGqODSyDM59qowGY7rge6ul8smnQEWIBHIi4ncJRBXto9EMHVXL1KUze+amiI3qFsfMGV3FdBq1M3w9VXW98lTsncbnMosdbcBNChE0mOzLq2CxFHs1qLZde2vbWw5kbuO+0l+jmC2e+X+j0Q49lioIY89bgN/PdJ3bvSSjhWVHzMzC4VbXA3XNyALm4HgZUMTj1r1uso08i27QsAzNfUtYkfnzk1XBSWXJpkJUtm7eZbK92X/MPr4S00aoZQym4OoMpOyWmhWEIRiCEIQAIQhAAhCEACEIQAIQhADyVHpXsCvWbrKTKxAtkY5d3undr328YQgNFGq9E8eSS2HJ/wASlb9+JDottFGVkw7BlYFSKlHRhqD7fOEIBbNooE5VuNbC/jbWKwhAQSP2xXq06TtRp9bUsAiZlUEk2BJYgWF7nW+mkIQAxfa9HFZ2qYpTnY6ksp8rKxAA3ADSPujnWO1qaZlOh1UfvEQhEykX3BdHajauQg5CzN9B8ZZsNQVFCqLAbvnCEEJti8IQjEEIQgAQhCAH/9k=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\\Mac\Downloads\Без названия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8" y="1605371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6366" y="2103439"/>
            <a:ext cx="6326777" cy="1143000"/>
          </a:xfrm>
        </p:spPr>
        <p:txBody>
          <a:bodyPr/>
          <a:lstStyle/>
          <a:p>
            <a:r>
              <a:rPr lang="ru-RU" dirty="0" smtClean="0"/>
              <a:t>Еще важные мелочи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2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8435" y="71443"/>
            <a:ext cx="6439545" cy="510448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Автоматическое завершение электронной учебы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xmlns="" id="{035EE63F-E2A1-43E9-9B27-D869CF7A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361" indent="-21437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479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470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461" indent="-171496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EFDE4C-5821-4A3F-8C56-FDAC3EBD5BE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ru-RU" altLang="ru-RU" sz="75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1F0717-2348-4A95-B2D9-DEBBAF0DE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3" y="3512127"/>
            <a:ext cx="8766912" cy="156151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F6D9D10-1A9D-4F67-8CB9-86D5765EF3E5}"/>
              </a:ext>
            </a:extLst>
          </p:cNvPr>
          <p:cNvSpPr/>
          <p:nvPr/>
        </p:nvSpPr>
        <p:spPr>
          <a:xfrm>
            <a:off x="2211650" y="4114800"/>
            <a:ext cx="3233186" cy="7550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01B525C-9DCA-43B6-AD93-BB7F8B8A6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48" y="969451"/>
            <a:ext cx="4573407" cy="204921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BE9915D-3469-4FD0-B9F6-42A1A59E4709}"/>
              </a:ext>
            </a:extLst>
          </p:cNvPr>
          <p:cNvSpPr/>
          <p:nvPr/>
        </p:nvSpPr>
        <p:spPr>
          <a:xfrm>
            <a:off x="4821381" y="1836813"/>
            <a:ext cx="1302327" cy="4076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28D71A77-2879-4D8B-A775-B2A65C69D1B3}"/>
              </a:ext>
            </a:extLst>
          </p:cNvPr>
          <p:cNvCxnSpPr>
            <a:cxnSpLocks/>
          </p:cNvCxnSpPr>
          <p:nvPr/>
        </p:nvCxnSpPr>
        <p:spPr>
          <a:xfrm flipH="1">
            <a:off x="3706091" y="2244437"/>
            <a:ext cx="1115290" cy="1870363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6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4798" y="82576"/>
            <a:ext cx="5804711" cy="510448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Задания на проверку без оценки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xmlns="" id="{035EE63F-E2A1-43E9-9B27-D869CF7A5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361" indent="-21437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479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470" indent="-171496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461" indent="-171496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EFDE4C-5821-4A3F-8C56-FDAC3EBD5BE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ru-RU" altLang="ru-RU" sz="75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618DE5-92C7-4284-9F17-0AFFA65EB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2" y="1169226"/>
            <a:ext cx="6958072" cy="372343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BE9915D-3469-4FD0-B9F6-42A1A59E4709}"/>
              </a:ext>
            </a:extLst>
          </p:cNvPr>
          <p:cNvSpPr/>
          <p:nvPr/>
        </p:nvSpPr>
        <p:spPr>
          <a:xfrm>
            <a:off x="1288472" y="4559231"/>
            <a:ext cx="1302327" cy="4076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87862"/>
            <a:ext cx="7083343" cy="372071"/>
          </a:xfrm>
        </p:spPr>
        <p:txBody>
          <a:bodyPr lIns="68580" tIns="34290" rIns="68580" bIns="34290"/>
          <a:lstStyle/>
          <a:p>
            <a:pPr eaLnBrk="1" hangingPunct="1"/>
            <a:r>
              <a:rPr lang="ru-RU" altLang="ru-RU" sz="2000" dirty="0">
                <a:latin typeface="Futura PT Demi" pitchFamily="34" charset="-52"/>
              </a:rPr>
              <a:t>Ознакомиться  легко, все ссылки на </a:t>
            </a:r>
            <a:r>
              <a:rPr lang="en-US" altLang="ru-RU" sz="2000" u="sng" dirty="0" smtClean="0">
                <a:latin typeface="Futura PT Demi" pitchFamily="34" charset="-52"/>
              </a:rPr>
              <a:t>SDO.1C.RU</a:t>
            </a:r>
            <a:r>
              <a:rPr lang="ru-RU" altLang="ru-RU" sz="2000" dirty="0" smtClean="0">
                <a:latin typeface="Futura PT Demi" pitchFamily="34" charset="-52"/>
              </a:rPr>
              <a:t> </a:t>
            </a:r>
            <a:r>
              <a:rPr lang="ru-RU" altLang="ru-RU" sz="2000" dirty="0">
                <a:latin typeface="Futura PT Demi" pitchFamily="34" charset="-52"/>
              </a:rPr>
              <a:t>: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43887" y="4949765"/>
            <a:ext cx="766763" cy="19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1500">
                <a:solidFill>
                  <a:schemeClr val="tx1"/>
                </a:solidFill>
                <a:latin typeface="Futura PT Demi" pitchFamily="34" charset="-52"/>
              </a:defRPr>
            </a:lvl1pPr>
            <a:lvl2pPr marL="557213" indent="-214313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857250" indent="-17145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3pPr>
            <a:lvl4pPr marL="1200150" indent="-171450">
              <a:spcBef>
                <a:spcPct val="20000"/>
              </a:spcBef>
              <a:buClr>
                <a:srgbClr val="CC0000"/>
              </a:buClr>
              <a:buChar char="•"/>
              <a:defRPr sz="1100">
                <a:solidFill>
                  <a:schemeClr val="tx1"/>
                </a:solidFill>
                <a:latin typeface="Futura PT Demi" pitchFamily="34" charset="-52"/>
              </a:defRPr>
            </a:lvl4pPr>
            <a:lvl5pPr marL="1543050" indent="-171450">
              <a:spcBef>
                <a:spcPct val="20000"/>
              </a:spcBef>
              <a:buClr>
                <a:srgbClr val="CC0000"/>
              </a:buClr>
              <a:buChar char="•"/>
              <a:defRPr sz="900">
                <a:solidFill>
                  <a:schemeClr val="tx1"/>
                </a:solidFill>
                <a:latin typeface="Futura PT Demi" pitchFamily="34" charset="-52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900">
                <a:solidFill>
                  <a:schemeClr val="tx1"/>
                </a:solidFill>
                <a:latin typeface="Futura PT Demi" pitchFamily="34" charset="-52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900">
                <a:solidFill>
                  <a:schemeClr val="tx1"/>
                </a:solidFill>
                <a:latin typeface="Futura PT Demi" pitchFamily="34" charset="-52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900">
                <a:solidFill>
                  <a:schemeClr val="tx1"/>
                </a:solidFill>
                <a:latin typeface="Futura PT Demi" pitchFamily="34" charset="-52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9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2FD4BA-5F31-4C72-9D99-3F7CD7F1E108}" type="slidenum">
              <a:rPr lang="ru-RU" altLang="ru-RU" sz="800">
                <a:solidFill>
                  <a:srgbClr val="5B0917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 sz="800">
              <a:solidFill>
                <a:srgbClr val="5B0917"/>
              </a:solidFill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7785" y="1172118"/>
            <a:ext cx="4937522" cy="206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spcAft>
                <a:spcPts val="1350"/>
              </a:spcAft>
              <a:defRPr/>
            </a:pPr>
            <a:r>
              <a:rPr lang="ru-RU" sz="1800" kern="0" dirty="0"/>
              <a:t>Бесплатная учебная версия для установки на компьютер пользователя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spcAft>
                <a:spcPts val="1350"/>
              </a:spcAft>
              <a:defRPr/>
            </a:pPr>
            <a:r>
              <a:rPr lang="ru-RU" sz="1800" kern="0" dirty="0"/>
              <a:t>Документация </a:t>
            </a:r>
            <a:endParaRPr lang="ru-RU" sz="1800" kern="0" dirty="0" smtClean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spcAft>
                <a:spcPts val="1350"/>
              </a:spcAft>
              <a:defRPr/>
            </a:pPr>
            <a:r>
              <a:rPr lang="ru-RU" sz="1800" kern="0" dirty="0" smtClean="0"/>
              <a:t>Видеоролики</a:t>
            </a:r>
            <a:endParaRPr lang="ru-RU" sz="1800" kern="0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spcAft>
                <a:spcPts val="1350"/>
              </a:spcAft>
              <a:defRPr/>
            </a:pPr>
            <a:r>
              <a:rPr lang="ru-RU" sz="1800" kern="0" dirty="0"/>
              <a:t>Вопросы-ответы на 1С:ИТС</a:t>
            </a:r>
            <a:endParaRPr lang="en-US" sz="1800" kern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kern="0" dirty="0"/>
              <a:t>Реестр отечественного софта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100" kern="0" dirty="0"/>
          </a:p>
        </p:txBody>
      </p:sp>
      <p:pic>
        <p:nvPicPr>
          <p:cNvPr id="1026" name="Picture 2" descr="C:\Users\user\Desktop\Снимо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/>
        </p:blipFill>
        <p:spPr bwMode="auto">
          <a:xfrm>
            <a:off x="5894042" y="734306"/>
            <a:ext cx="2929155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761359" y="511552"/>
            <a:ext cx="3229176" cy="4316224"/>
          </a:xfrm>
          <a:prstGeom prst="roundRect">
            <a:avLst>
              <a:gd name="adj" fmla="val 9551"/>
            </a:avLst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550969" y="3701644"/>
          <a:ext cx="4848865" cy="1126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2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6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3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1С:Электронное обучение. Корпоративный университет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36169" marB="36169" anchor="ctr">
                    <a:solidFill>
                      <a:srgbClr val="F9E383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</a:rPr>
                        <a:t>97 200 руб.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36169" marB="36169" anchor="ctr">
                    <a:solidFill>
                      <a:srgbClr val="F9E383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1С:Электронное обучение. Веб-кабинет преподавателя и студента</a:t>
                      </a:r>
                    </a:p>
                  </a:txBody>
                  <a:tcPr marL="68584" marR="68584" marT="36169" marB="36169" anchor="ctr">
                    <a:solidFill>
                      <a:srgbClr val="F9E383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400 000 руб.</a:t>
                      </a:r>
                    </a:p>
                  </a:txBody>
                  <a:tcPr marL="68584" marR="68584" marT="36169" marB="36169" anchor="ctr">
                    <a:solidFill>
                      <a:srgbClr val="F9E383">
                        <a:alpha val="2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5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52368" y="1764856"/>
            <a:ext cx="3744913" cy="85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kern="0" dirty="0">
                <a:solidFill>
                  <a:schemeClr val="bg1"/>
                </a:solidFill>
              </a:rPr>
              <a:t>Плод удаленки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kern="0" dirty="0">
                <a:solidFill>
                  <a:schemeClr val="bg1"/>
                </a:solidFill>
              </a:rPr>
              <a:t>на 72 кг</a:t>
            </a:r>
          </a:p>
        </p:txBody>
      </p:sp>
      <p:sp>
        <p:nvSpPr>
          <p:cNvPr id="34820" name="Заголовок 1"/>
          <p:cNvSpPr>
            <a:spLocks noGrp="1"/>
          </p:cNvSpPr>
          <p:nvPr>
            <p:ph type="title"/>
          </p:nvPr>
        </p:nvSpPr>
        <p:spPr>
          <a:xfrm>
            <a:off x="1043374" y="2211804"/>
            <a:ext cx="7858723" cy="1549313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Благодарю за внимание, пожалуйста, задавайте вопросы</a:t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Бараношников Алексей Юрьевич</a:t>
            </a:r>
            <a:br>
              <a:rPr lang="ru-RU" altLang="ru-RU" sz="2000" dirty="0"/>
            </a:br>
            <a:r>
              <a:rPr lang="en-US" altLang="ru-RU" sz="2000" dirty="0"/>
              <a:t>e2b@1c</a:t>
            </a:r>
            <a:r>
              <a:rPr lang="en-US" altLang="ru-RU" sz="2000"/>
              <a:t>.ru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2000" dirty="0"/>
          </a:p>
        </p:txBody>
      </p:sp>
      <p:sp>
        <p:nvSpPr>
          <p:cNvPr id="34821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43888" y="4949765"/>
            <a:ext cx="766762" cy="195323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9AB9DF5-0344-4417-9117-2E3D077F6446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ru-RU" altLang="ru-RU" sz="1000"/>
          </a:p>
        </p:txBody>
      </p:sp>
    </p:spTree>
    <p:extLst>
      <p:ext uri="{BB962C8B-B14F-4D97-AF65-F5344CB8AC3E}">
        <p14:creationId xmlns:p14="http://schemas.microsoft.com/office/powerpoint/2010/main" val="26263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168275"/>
            <a:ext cx="4803580" cy="756281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l"/>
            <a:r>
              <a:rPr lang="ru-RU" altLang="ru-RU" sz="2000" dirty="0" smtClean="0">
                <a:latin typeface="Futura PT Demi" pitchFamily="34" charset="-52"/>
              </a:rPr>
              <a:t>Платформа 1С:Предприятие 8</a:t>
            </a:r>
            <a:br>
              <a:rPr lang="ru-RU" altLang="ru-RU" sz="2000" dirty="0" smtClean="0">
                <a:latin typeface="Futura PT Demi" pitchFamily="34" charset="-52"/>
              </a:rPr>
            </a:br>
            <a:r>
              <a:rPr lang="ru-RU" altLang="ru-RU" sz="2000" dirty="0" smtClean="0">
                <a:latin typeface="Futura PT Demi" pitchFamily="34" charset="-52"/>
              </a:rPr>
              <a:t>Технологический слой</a:t>
            </a:r>
            <a:endParaRPr lang="ru-RU" altLang="ru-RU" sz="2000" dirty="0">
              <a:latin typeface="Futura PT Demi" pitchFamily="34" charset="-52"/>
            </a:endParaRPr>
          </a:p>
        </p:txBody>
      </p:sp>
      <p:sp>
        <p:nvSpPr>
          <p:cNvPr id="2" name="AutoShape 4" descr="https://www.ixbt.com/img/r30/00/02/09/08/browsers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www.ixbt.com/img/r30/00/02/09/08/browsers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63" y="762051"/>
            <a:ext cx="4406535" cy="417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4"/>
          <p:cNvSpPr txBox="1">
            <a:spLocks noChangeArrowheads="1"/>
          </p:cNvSpPr>
          <p:nvPr/>
        </p:nvSpPr>
        <p:spPr bwMode="auto">
          <a:xfrm>
            <a:off x="783771" y="1228677"/>
            <a:ext cx="3910150" cy="374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 smtClean="0">
                <a:solidFill>
                  <a:schemeClr val="tx1"/>
                </a:solidFill>
              </a:rPr>
              <a:t>Отечественный продукт.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 smtClean="0">
                <a:solidFill>
                  <a:schemeClr val="tx1"/>
                </a:solidFill>
              </a:rPr>
              <a:t>Успешно </a:t>
            </a:r>
            <a:r>
              <a:rPr lang="ru-RU" altLang="ru-RU" sz="1400" kern="0" dirty="0">
                <a:solidFill>
                  <a:schemeClr val="tx1"/>
                </a:solidFill>
              </a:rPr>
              <a:t>применяется в 1 500 </a:t>
            </a:r>
            <a:r>
              <a:rPr lang="ru-RU" altLang="ru-RU" sz="1400" kern="0" dirty="0" smtClean="0">
                <a:solidFill>
                  <a:schemeClr val="tx1"/>
                </a:solidFill>
              </a:rPr>
              <a:t>000 организаций самых разных областей.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 smtClean="0">
                <a:solidFill>
                  <a:schemeClr val="tx1"/>
                </a:solidFill>
              </a:rPr>
              <a:t>Развивается опережающими темпами.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 smtClean="0">
                <a:solidFill>
                  <a:schemeClr val="tx1"/>
                </a:solidFill>
              </a:rPr>
              <a:t>Создано более 1300 прикладных решений.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 smtClean="0">
                <a:solidFill>
                  <a:schemeClr val="tx1"/>
                </a:solidFill>
              </a:rPr>
              <a:t>Внедрение выполняется силами партнера.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 smtClean="0">
                <a:solidFill>
                  <a:schemeClr val="tx1"/>
                </a:solidFill>
              </a:rPr>
              <a:t>Вся прикладная логика доступна для доработок.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 smtClean="0">
                <a:solidFill>
                  <a:schemeClr val="tx1"/>
                </a:solidFill>
              </a:rPr>
              <a:t>Облачная работа.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 smtClean="0">
                <a:solidFill>
                  <a:schemeClr val="tx1"/>
                </a:solidFill>
              </a:rPr>
              <a:t>…</a:t>
            </a:r>
            <a:endParaRPr lang="ru-RU" altLang="ru-RU" sz="1400" kern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endParaRPr lang="ru-RU" altLang="ru-RU" sz="1400" kern="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endParaRPr lang="ru-RU" altLang="ru-RU" sz="14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97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07486" y="72057"/>
            <a:ext cx="7629134" cy="731269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l"/>
            <a:r>
              <a:rPr lang="ru-RU" altLang="ru-RU" sz="2000" dirty="0" smtClean="0">
                <a:latin typeface="Futura PT Demi" pitchFamily="34" charset="-52"/>
              </a:rPr>
              <a:t>Единая электронная информационно-образовательная</a:t>
            </a:r>
            <a:br>
              <a:rPr lang="ru-RU" altLang="ru-RU" sz="2000" dirty="0" smtClean="0">
                <a:latin typeface="Futura PT Demi" pitchFamily="34" charset="-52"/>
              </a:rPr>
            </a:br>
            <a:r>
              <a:rPr lang="ru-RU" altLang="ru-RU" sz="2000" dirty="0" smtClean="0">
                <a:latin typeface="Futura PT Demi" pitchFamily="34" charset="-52"/>
              </a:rPr>
              <a:t>Интеграционный слой</a:t>
            </a:r>
            <a:endParaRPr lang="ru-RU" altLang="ru-RU" sz="2000" dirty="0">
              <a:latin typeface="Futura PT Demi" pitchFamily="34" charset="-52"/>
            </a:endParaRPr>
          </a:p>
        </p:txBody>
      </p:sp>
      <p:pic>
        <p:nvPicPr>
          <p:cNvPr id="2150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" y="2490366"/>
            <a:ext cx="9020175" cy="237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" y="1242206"/>
            <a:ext cx="9020175" cy="48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3" y="4105352"/>
            <a:ext cx="8006953" cy="46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196" y="3079907"/>
            <a:ext cx="352425" cy="110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1999060" y="4537682"/>
            <a:ext cx="4307911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b="1">
                <a:solidFill>
                  <a:srgbClr val="663300"/>
                </a:solidFill>
                <a:latin typeface="Arial" charset="0"/>
              </a:rPr>
              <a:t>Защищенный программный комплекс 1С:Предприятие 8.3z</a:t>
            </a:r>
          </a:p>
        </p:txBody>
      </p:sp>
      <p:pic>
        <p:nvPicPr>
          <p:cNvPr id="21513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765" y="3266893"/>
            <a:ext cx="2269331" cy="70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85" y="1296992"/>
            <a:ext cx="464344" cy="32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Box 16"/>
          <p:cNvSpPr txBox="1">
            <a:spLocks noChangeArrowheads="1"/>
          </p:cNvSpPr>
          <p:nvPr/>
        </p:nvSpPr>
        <p:spPr bwMode="auto">
          <a:xfrm>
            <a:off x="1352550" y="1330339"/>
            <a:ext cx="7247335" cy="25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>
                <a:solidFill>
                  <a:srgbClr val="003366"/>
                </a:solidFill>
                <a:latin typeface="Arial" charset="0"/>
              </a:rPr>
              <a:t>1С:Электронное обучение. Веб-кабинет – преподавателя и студента</a:t>
            </a:r>
          </a:p>
        </p:txBody>
      </p:sp>
      <p:pic>
        <p:nvPicPr>
          <p:cNvPr id="21517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85" y="1594740"/>
            <a:ext cx="342900" cy="26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2917"/>
            <a:ext cx="2238375" cy="67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940128"/>
            <a:ext cx="509588" cy="35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1618560"/>
            <a:ext cx="294085" cy="257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23" y="1797209"/>
            <a:ext cx="2268140" cy="66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Box 24"/>
          <p:cNvSpPr txBox="1">
            <a:spLocks noChangeArrowheads="1"/>
          </p:cNvSpPr>
          <p:nvPr/>
        </p:nvSpPr>
        <p:spPr bwMode="auto">
          <a:xfrm>
            <a:off x="7296150" y="1891296"/>
            <a:ext cx="160139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>
                <a:solidFill>
                  <a:srgbClr val="663300"/>
                </a:solidFill>
                <a:latin typeface="Arial" charset="0"/>
              </a:rPr>
              <a:t>ЭОР, обезличенные успеваемость, форумы, сообщения, новости</a:t>
            </a:r>
          </a:p>
        </p:txBody>
      </p:sp>
      <p:pic>
        <p:nvPicPr>
          <p:cNvPr id="21524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98" y="1927026"/>
            <a:ext cx="459581" cy="37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29" y="1618559"/>
            <a:ext cx="294084" cy="117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Рисунок 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23" y="1771007"/>
            <a:ext cx="4526756" cy="68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691644"/>
            <a:ext cx="4414838" cy="46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8" name="TextBox 28"/>
          <p:cNvSpPr txBox="1">
            <a:spLocks noChangeArrowheads="1"/>
          </p:cNvSpPr>
          <p:nvPr/>
        </p:nvSpPr>
        <p:spPr bwMode="auto">
          <a:xfrm>
            <a:off x="3168254" y="1950846"/>
            <a:ext cx="2300951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>
                <a:solidFill>
                  <a:srgbClr val="663300"/>
                </a:solidFill>
                <a:latin typeface="Arial" charset="0"/>
              </a:rPr>
              <a:t>Образовательная программа, учебный план,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>
                <a:solidFill>
                  <a:srgbClr val="663300"/>
                </a:solidFill>
                <a:latin typeface="Arial" charset="0"/>
              </a:rPr>
              <a:t>УМК дисциплин, зачетка, портфолио</a:t>
            </a:r>
          </a:p>
        </p:txBody>
      </p:sp>
      <p:pic>
        <p:nvPicPr>
          <p:cNvPr id="21529" name="Рисунок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917498"/>
            <a:ext cx="486966" cy="3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0" name="TextBox 30"/>
          <p:cNvSpPr txBox="1">
            <a:spLocks noChangeArrowheads="1"/>
          </p:cNvSpPr>
          <p:nvPr/>
        </p:nvSpPr>
        <p:spPr bwMode="auto">
          <a:xfrm>
            <a:off x="3316150" y="2716060"/>
            <a:ext cx="3328490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b="1" dirty="0" smtClean="0">
                <a:solidFill>
                  <a:srgbClr val="663300"/>
                </a:solidFill>
                <a:latin typeface="Arial" charset="0"/>
              </a:rPr>
              <a:t>1С:Университет, 1С:Колледж,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b="1" dirty="0" smtClean="0">
                <a:solidFill>
                  <a:srgbClr val="663300"/>
                </a:solidFill>
                <a:latin typeface="Arial" charset="0"/>
              </a:rPr>
              <a:t>1С:Управление учебным центром</a:t>
            </a:r>
            <a:endParaRPr lang="ru-RU" altLang="ru-RU" sz="1100" b="1" dirty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21531" name="Рисунок 204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40" y="2751193"/>
            <a:ext cx="456010" cy="34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2" name="TextBox 2048"/>
          <p:cNvSpPr txBox="1">
            <a:spLocks noChangeArrowheads="1"/>
          </p:cNvSpPr>
          <p:nvPr/>
        </p:nvSpPr>
        <p:spPr bwMode="auto">
          <a:xfrm>
            <a:off x="2760801" y="3378034"/>
            <a:ext cx="184584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dirty="0">
                <a:solidFill>
                  <a:srgbClr val="663300"/>
                </a:solidFill>
                <a:latin typeface="Arial" charset="0"/>
              </a:rPr>
              <a:t>Списки студентов, преподавателей,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dirty="0">
                <a:solidFill>
                  <a:srgbClr val="663300"/>
                </a:solidFill>
                <a:latin typeface="Arial" charset="0"/>
              </a:rPr>
              <a:t>групп, дисциплин, специальностей</a:t>
            </a:r>
          </a:p>
        </p:txBody>
      </p:sp>
      <p:pic>
        <p:nvPicPr>
          <p:cNvPr id="21533" name="Рисунок 204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45" y="3433632"/>
            <a:ext cx="396478" cy="3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Рисунок 205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2570162"/>
            <a:ext cx="491729" cy="4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Рисунок 205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53" y="4188722"/>
            <a:ext cx="432197" cy="30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8" name="TextBox 2058"/>
          <p:cNvSpPr txBox="1">
            <a:spLocks noChangeArrowheads="1"/>
          </p:cNvSpPr>
          <p:nvPr/>
        </p:nvSpPr>
        <p:spPr bwMode="auto">
          <a:xfrm>
            <a:off x="1901429" y="4198250"/>
            <a:ext cx="6086475" cy="25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>
                <a:solidFill>
                  <a:srgbClr val="663300"/>
                </a:solidFill>
                <a:latin typeface="Arial" charset="0"/>
              </a:rPr>
              <a:t>1С:Электронное обучение. Корпоративный университет</a:t>
            </a:r>
          </a:p>
        </p:txBody>
      </p:sp>
      <p:sp>
        <p:nvSpPr>
          <p:cNvPr id="35" name="TextBox 20"/>
          <p:cNvSpPr txBox="1">
            <a:spLocks noChangeArrowheads="1"/>
          </p:cNvSpPr>
          <p:nvPr/>
        </p:nvSpPr>
        <p:spPr bwMode="auto">
          <a:xfrm>
            <a:off x="764840" y="1889290"/>
            <a:ext cx="175647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dirty="0">
                <a:solidFill>
                  <a:srgbClr val="003366"/>
                </a:solidFill>
                <a:latin typeface="Arial" charset="0"/>
              </a:rPr>
              <a:t>Оценки, сообщения,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dirty="0">
                <a:solidFill>
                  <a:srgbClr val="003366"/>
                </a:solidFill>
                <a:latin typeface="Arial" charset="0"/>
              </a:rPr>
              <a:t>ответы на форумах, изучение курсов, выполнение тестов</a:t>
            </a:r>
          </a:p>
        </p:txBody>
      </p:sp>
      <p:pic>
        <p:nvPicPr>
          <p:cNvPr id="36" name="Рисунок 13">
            <a:extLst>
              <a:ext uri="{FF2B5EF4-FFF2-40B4-BE49-F238E27FC236}">
                <a16:creationId xmlns:a16="http://schemas.microsoft.com/office/drawing/2014/main" xmlns="" id="{E5098019-BEE5-4B74-824D-2B6136234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60934" y="3052430"/>
            <a:ext cx="352425" cy="110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3">
            <a:extLst>
              <a:ext uri="{FF2B5EF4-FFF2-40B4-BE49-F238E27FC236}">
                <a16:creationId xmlns:a16="http://schemas.microsoft.com/office/drawing/2014/main" xmlns="" id="{3D483996-5BC2-4D5F-BD4D-7CA624C421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85" y="3273822"/>
            <a:ext cx="2269331" cy="70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2051">
            <a:extLst>
              <a:ext uri="{FF2B5EF4-FFF2-40B4-BE49-F238E27FC236}">
                <a16:creationId xmlns:a16="http://schemas.microsoft.com/office/drawing/2014/main" xmlns="" id="{7DB2678E-8D0D-4EB2-89A9-2C5C8A8E864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42" y="3349181"/>
            <a:ext cx="4143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2048">
            <a:extLst>
              <a:ext uri="{FF2B5EF4-FFF2-40B4-BE49-F238E27FC236}">
                <a16:creationId xmlns:a16="http://schemas.microsoft.com/office/drawing/2014/main" xmlns="" id="{D376A948-DCE4-4C0F-AD79-566FF41D1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709" y="3406469"/>
            <a:ext cx="184584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ru-RU" altLang="ru-RU" sz="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 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ru-RU" altLang="ru-RU" sz="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электронные курсы, тесты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ru-RU" altLang="ru-RU" sz="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контрольные работы</a:t>
            </a:r>
          </a:p>
        </p:txBody>
      </p:sp>
      <p:pic>
        <p:nvPicPr>
          <p:cNvPr id="37" name="Рисунок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5" y="775387"/>
            <a:ext cx="5852852" cy="48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16"/>
          <p:cNvSpPr txBox="1">
            <a:spLocks noChangeArrowheads="1"/>
          </p:cNvSpPr>
          <p:nvPr/>
        </p:nvSpPr>
        <p:spPr bwMode="auto">
          <a:xfrm>
            <a:off x="319762" y="874569"/>
            <a:ext cx="55119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err="1" smtClean="0">
                <a:solidFill>
                  <a:srgbClr val="003366"/>
                </a:solidFill>
                <a:latin typeface="Arial" charset="0"/>
              </a:rPr>
              <a:t>Вебинары</a:t>
            </a:r>
            <a:r>
              <a:rPr lang="ru-RU" altLang="ru-RU" sz="1200" b="1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altLang="ru-RU" sz="1200" b="1" dirty="0" err="1" smtClean="0">
                <a:solidFill>
                  <a:srgbClr val="003366"/>
                </a:solidFill>
                <a:latin typeface="Arial" charset="0"/>
              </a:rPr>
              <a:t>BigBlueButton</a:t>
            </a:r>
            <a:endParaRPr lang="ru-RU" altLang="ru-RU" sz="1200" b="1" dirty="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46" name="Рисунок 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18" y="775387"/>
            <a:ext cx="3075645" cy="48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16"/>
          <p:cNvSpPr txBox="1">
            <a:spLocks noChangeArrowheads="1"/>
          </p:cNvSpPr>
          <p:nvPr/>
        </p:nvSpPr>
        <p:spPr bwMode="auto">
          <a:xfrm>
            <a:off x="6022799" y="874569"/>
            <a:ext cx="289648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003366"/>
                </a:solidFill>
                <a:latin typeface="Arial" charset="0"/>
              </a:rPr>
              <a:t>Внешний </a:t>
            </a:r>
            <a:r>
              <a:rPr lang="ru-RU" altLang="ru-RU" sz="1200" b="1" dirty="0" err="1">
                <a:solidFill>
                  <a:srgbClr val="003366"/>
                </a:solidFill>
                <a:latin typeface="Arial" charset="0"/>
              </a:rPr>
              <a:t>п</a:t>
            </a:r>
            <a:r>
              <a:rPr lang="ru-RU" altLang="ru-RU" sz="1200" b="1" dirty="0" err="1" smtClean="0">
                <a:solidFill>
                  <a:srgbClr val="003366"/>
                </a:solidFill>
                <a:latin typeface="Arial" charset="0"/>
              </a:rPr>
              <a:t>рокторинг</a:t>
            </a:r>
            <a:endParaRPr lang="ru-RU" altLang="ru-RU" sz="1200" b="1" dirty="0">
              <a:solidFill>
                <a:srgbClr val="0033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97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34754" y="209109"/>
            <a:ext cx="8013890" cy="811066"/>
          </a:xfrm>
        </p:spPr>
        <p:txBody>
          <a:bodyPr lIns="68580" tIns="34290" rIns="68580" bIns="34290"/>
          <a:lstStyle/>
          <a:p>
            <a:pPr algn="l" eaLnBrk="1" hangingPunct="1"/>
            <a:r>
              <a:rPr lang="ru-RU" altLang="ru-RU" sz="2000" dirty="0" smtClean="0">
                <a:latin typeface="Futura PT Demi" pitchFamily="34" charset="-52"/>
              </a:rPr>
              <a:t>Ключевые возможности</a:t>
            </a:r>
            <a:br>
              <a:rPr lang="ru-RU" altLang="ru-RU" sz="2000" dirty="0" smtClean="0">
                <a:latin typeface="Futura PT Demi" pitchFamily="34" charset="-52"/>
              </a:rPr>
            </a:br>
            <a:r>
              <a:rPr lang="ru-RU" altLang="ru-RU" sz="2000" dirty="0" smtClean="0">
                <a:latin typeface="Futura PT Demi" pitchFamily="34" charset="-52"/>
              </a:rPr>
              <a:t>Функциональный слой</a:t>
            </a:r>
            <a:endParaRPr lang="ru-RU" altLang="ru-RU" sz="2000" dirty="0">
              <a:latin typeface="Futura PT Demi" pitchFamily="34" charset="-52"/>
            </a:endParaRPr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114302" y="1228677"/>
            <a:ext cx="6617424" cy="374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>
                <a:solidFill>
                  <a:schemeClr val="tx1"/>
                </a:solidFill>
              </a:rPr>
              <a:t>Автоматизация электронного и смешанного обучения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>
                <a:solidFill>
                  <a:schemeClr val="tx1"/>
                </a:solidFill>
              </a:rPr>
              <a:t>Разработка электронных учебных курсов и тестов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>
                <a:solidFill>
                  <a:schemeClr val="tx1"/>
                </a:solidFill>
              </a:rPr>
              <a:t>Импорт/экспорт электронных курсов в </a:t>
            </a:r>
            <a:r>
              <a:rPr lang="en-US" altLang="ru-RU" sz="1400" kern="0" dirty="0">
                <a:solidFill>
                  <a:schemeClr val="tx1"/>
                </a:solidFill>
              </a:rPr>
              <a:t>SCORM</a:t>
            </a:r>
            <a:r>
              <a:rPr lang="ru-RU" altLang="ru-RU" sz="1400" kern="0" dirty="0">
                <a:solidFill>
                  <a:schemeClr val="tx1"/>
                </a:solidFill>
              </a:rPr>
              <a:t>-2004</a:t>
            </a:r>
            <a:r>
              <a:rPr lang="en-US" altLang="ru-RU" sz="1400" kern="0" dirty="0">
                <a:solidFill>
                  <a:schemeClr val="tx1"/>
                </a:solidFill>
              </a:rPr>
              <a:t> </a:t>
            </a:r>
            <a:r>
              <a:rPr lang="ru-RU" altLang="ru-RU" sz="1400" kern="0" dirty="0">
                <a:solidFill>
                  <a:schemeClr val="tx1"/>
                </a:solidFill>
              </a:rPr>
              <a:t>и </a:t>
            </a:r>
            <a:r>
              <a:rPr lang="en-US" altLang="ru-RU" sz="1400" kern="0" dirty="0">
                <a:solidFill>
                  <a:schemeClr val="tx1"/>
                </a:solidFill>
              </a:rPr>
              <a:t>HTML</a:t>
            </a:r>
            <a:endParaRPr lang="ru-RU" altLang="ru-RU" sz="1400" kern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ru-RU" altLang="ru-RU" sz="1400" kern="0" dirty="0">
                <a:solidFill>
                  <a:schemeClr val="tx1"/>
                </a:solidFill>
              </a:rPr>
              <a:t>Гибкая настройка обучения: изучение курсов, выполнение</a:t>
            </a:r>
          </a:p>
          <a:p>
            <a:pPr marL="0" indent="0" eaLnBrk="1" hangingPunct="1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ru-RU" altLang="ru-RU" sz="1400" kern="0" dirty="0">
                <a:solidFill>
                  <a:schemeClr val="tx1"/>
                </a:solidFill>
              </a:rPr>
              <a:t>        тестов и электронных контрольных работ, вебинары и аудиторные занятия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>
                <a:solidFill>
                  <a:schemeClr val="tx1"/>
                </a:solidFill>
              </a:rPr>
              <a:t>Учебные форумы, личные сообщения, ручные или автоматические рассылки, новости, персональные электронные библиотеки;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>
                <a:solidFill>
                  <a:schemeClr val="tx1"/>
                </a:solidFill>
              </a:rPr>
              <a:t>Печатные и электронные сертификаты выпускникам;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>
                <a:solidFill>
                  <a:schemeClr val="tx1"/>
                </a:solidFill>
              </a:rPr>
              <a:t>Пин-коды для продажи доступа к дистанционному обучению;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ru-RU" altLang="ru-RU" sz="1400" kern="0" dirty="0">
                <a:solidFill>
                  <a:schemeClr val="tx1"/>
                </a:solidFill>
              </a:rPr>
              <a:t>Встроенная интеграция с 1С:Университет, 1С:Колледж, 1С:Управление учебным центром, 1С:ЗГУ, вебинарами на СПО </a:t>
            </a:r>
            <a:r>
              <a:rPr lang="en-US" altLang="ru-RU" sz="1400" kern="0" dirty="0">
                <a:solidFill>
                  <a:schemeClr val="tx1"/>
                </a:solidFill>
              </a:rPr>
              <a:t>BigBlueButton</a:t>
            </a:r>
            <a:endParaRPr lang="ru-RU" altLang="ru-RU" sz="1400" kern="0" dirty="0">
              <a:solidFill>
                <a:schemeClr val="tx1"/>
              </a:solidFill>
            </a:endParaRPr>
          </a:p>
        </p:txBody>
      </p:sp>
      <p:pic>
        <p:nvPicPr>
          <p:cNvPr id="5124" name="Picture 16" descr="_pict_Конструктор_курсов_frag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62" y="788762"/>
            <a:ext cx="2333625" cy="161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3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168275"/>
            <a:ext cx="4803580" cy="756281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l"/>
            <a:r>
              <a:rPr lang="ru-RU" altLang="ru-RU" sz="2000" dirty="0" smtClean="0">
                <a:latin typeface="Futura PT Demi" pitchFamily="34" charset="-52"/>
              </a:rPr>
              <a:t>Веб-кабинет </a:t>
            </a:r>
            <a:r>
              <a:rPr lang="ru-RU" altLang="ru-RU" sz="2000" dirty="0">
                <a:latin typeface="Futura PT Demi" pitchFamily="34" charset="-52"/>
              </a:rPr>
              <a:t>преподавателя и </a:t>
            </a:r>
            <a:r>
              <a:rPr lang="ru-RU" altLang="ru-RU" sz="2000" dirty="0" smtClean="0">
                <a:latin typeface="Futura PT Demi" pitchFamily="34" charset="-52"/>
              </a:rPr>
              <a:t>студента</a:t>
            </a:r>
            <a:br>
              <a:rPr lang="ru-RU" altLang="ru-RU" sz="2000" dirty="0" smtClean="0">
                <a:latin typeface="Futura PT Demi" pitchFamily="34" charset="-52"/>
              </a:rPr>
            </a:br>
            <a:r>
              <a:rPr lang="ru-RU" altLang="ru-RU" sz="2000" dirty="0" smtClean="0">
                <a:latin typeface="Futura PT Demi" pitchFamily="34" charset="-52"/>
              </a:rPr>
              <a:t>Клиентской слой</a:t>
            </a:r>
            <a:endParaRPr lang="ru-RU" altLang="ru-RU" sz="2000" dirty="0">
              <a:latin typeface="Futura PT Demi" pitchFamily="34" charset="-5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5038" y="1260494"/>
            <a:ext cx="4164082" cy="3659849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342900" indent="-342900" eaLnBrk="1" hangingPunct="1">
              <a:lnSpc>
                <a:spcPct val="120000"/>
              </a:lnSpc>
              <a:spcBef>
                <a:spcPts val="900"/>
              </a:spcBef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1400" dirty="0"/>
              <a:t>Обучающимся и преподавателям </a:t>
            </a:r>
            <a:r>
              <a:rPr lang="ru-RU" altLang="ru-RU" sz="1400" dirty="0" smtClean="0"/>
              <a:t>доступно мобильное </a:t>
            </a:r>
            <a:r>
              <a:rPr lang="ru-RU" altLang="ru-RU" sz="1400" dirty="0"/>
              <a:t>обучение </a:t>
            </a:r>
            <a:r>
              <a:rPr lang="ru-RU" altLang="ru-RU" sz="1400" dirty="0" smtClean="0"/>
              <a:t>на </a:t>
            </a:r>
            <a:r>
              <a:rPr lang="ru-RU" altLang="ru-RU" sz="1400" dirty="0"/>
              <a:t>условиях </a:t>
            </a:r>
            <a:r>
              <a:rPr lang="ru-RU" altLang="ru-RU" sz="1400" u="sng" dirty="0"/>
              <a:t>неограниченной</a:t>
            </a:r>
            <a:r>
              <a:rPr lang="ru-RU" altLang="ru-RU" sz="1400" dirty="0"/>
              <a:t> клиентской лицензии</a:t>
            </a:r>
            <a:r>
              <a:rPr lang="ru-RU" altLang="ru-RU" sz="1400" dirty="0" smtClean="0"/>
              <a:t>!</a:t>
            </a:r>
            <a:endParaRPr lang="en-US" altLang="ru-RU" sz="1400" dirty="0"/>
          </a:p>
          <a:p>
            <a:pPr marL="342900" indent="-342900" eaLnBrk="1" hangingPunct="1">
              <a:lnSpc>
                <a:spcPct val="120000"/>
              </a:lnSpc>
              <a:spcBef>
                <a:spcPts val="900"/>
              </a:spcBef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1400" dirty="0" smtClean="0"/>
              <a:t>Адаптивный дизайн для настольных и мобильных браузеров.</a:t>
            </a:r>
          </a:p>
          <a:p>
            <a:pPr marL="342900" indent="-342900" eaLnBrk="1" hangingPunct="1">
              <a:lnSpc>
                <a:spcPct val="120000"/>
              </a:lnSpc>
              <a:spcBef>
                <a:spcPts val="900"/>
              </a:spcBef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1400" dirty="0" smtClean="0"/>
              <a:t>Супербыстрая работа. Время отображения страницы 1-2 секунды в самых нагруженных проектах. </a:t>
            </a:r>
            <a:endParaRPr lang="ru-RU" altLang="ru-RU" sz="1400" dirty="0"/>
          </a:p>
          <a:p>
            <a:pPr marL="342900" indent="-342900" eaLnBrk="1" hangingPunct="1">
              <a:lnSpc>
                <a:spcPct val="120000"/>
              </a:lnSpc>
              <a:spcBef>
                <a:spcPts val="900"/>
              </a:spcBef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1400" dirty="0" smtClean="0"/>
              <a:t>Открытый исходный код, доступный для доработок.</a:t>
            </a:r>
          </a:p>
          <a:p>
            <a:pPr marL="342900" indent="-342900" eaLnBrk="1" hangingPunct="1">
              <a:lnSpc>
                <a:spcPct val="120000"/>
              </a:lnSpc>
              <a:spcBef>
                <a:spcPts val="900"/>
              </a:spcBef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1400" dirty="0" smtClean="0"/>
              <a:t>Безопасность. Веб-кабинет НЕ хранит персональные данные.</a:t>
            </a:r>
            <a:endParaRPr lang="ru-RU" altLang="ru-RU" sz="1400" dirty="0"/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endParaRPr lang="ru-RU" altLang="ru-RU" sz="1400" dirty="0">
              <a:latin typeface="+mj-lt"/>
            </a:endParaRPr>
          </a:p>
        </p:txBody>
      </p:sp>
      <p:pic>
        <p:nvPicPr>
          <p:cNvPr id="5" name="Picture 21" descr="\\Mac\Home\Desktop\Снимок экрана 2021-12-01 в 16.34.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86" y="200297"/>
            <a:ext cx="3341912" cy="2680562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54" y="1599860"/>
            <a:ext cx="1940981" cy="3420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https://www.ixbt.com/img/r30/00/02/09/08/browsers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www.ixbt.com/img/r30/00/02/09/08/browsers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\\Mac\Downloads\browser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22" y="3310255"/>
            <a:ext cx="1862985" cy="136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96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168275"/>
            <a:ext cx="4803580" cy="756281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l"/>
            <a:r>
              <a:rPr lang="ru-RU" altLang="ru-RU" sz="2000" dirty="0" smtClean="0">
                <a:latin typeface="Futura PT Demi" pitchFamily="34" charset="-52"/>
              </a:rPr>
              <a:t>Опыт реальных проектов</a:t>
            </a:r>
            <a:br>
              <a:rPr lang="ru-RU" altLang="ru-RU" sz="2000" dirty="0" smtClean="0">
                <a:latin typeface="Futura PT Demi" pitchFamily="34" charset="-52"/>
              </a:rPr>
            </a:br>
            <a:r>
              <a:rPr lang="ru-RU" altLang="ru-RU" sz="2000" dirty="0" smtClean="0">
                <a:latin typeface="Futura PT Demi" pitchFamily="34" charset="-52"/>
              </a:rPr>
              <a:t>Методический слой</a:t>
            </a:r>
            <a:endParaRPr lang="ru-RU" altLang="ru-RU" sz="2000" dirty="0">
              <a:latin typeface="Futura PT Demi" pitchFamily="34" charset="-5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5038" y="1180592"/>
            <a:ext cx="4164082" cy="3659849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0" indent="0" eaLnBrk="1" hangingPunct="1">
              <a:lnSpc>
                <a:spcPct val="120000"/>
              </a:lnSpc>
              <a:spcBef>
                <a:spcPts val="900"/>
              </a:spcBef>
              <a:buClr>
                <a:srgbClr val="CC0000"/>
              </a:buClr>
              <a:buSzPct val="60000"/>
              <a:buNone/>
              <a:defRPr/>
            </a:pPr>
            <a:r>
              <a:rPr lang="ru-RU" altLang="ru-RU" sz="1400" dirty="0" smtClean="0">
                <a:latin typeface="+mj-lt"/>
              </a:rPr>
              <a:t>Каждый проект – это в первую очередь ценный опыт. Мы никогда не бросаем наших клиентов наедине с продуктом. Наши приоритеты:</a:t>
            </a:r>
          </a:p>
          <a:p>
            <a:pPr marL="342900" indent="-342900" eaLnBrk="1" hangingPunct="1">
              <a:lnSpc>
                <a:spcPct val="120000"/>
              </a:lnSpc>
              <a:spcBef>
                <a:spcPts val="900"/>
              </a:spcBef>
              <a:spcAft>
                <a:spcPts val="45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1400" dirty="0"/>
              <a:t>Качественные консультации</a:t>
            </a:r>
          </a:p>
          <a:p>
            <a:pPr marL="342900" indent="-342900" eaLnBrk="1" hangingPunct="1">
              <a:lnSpc>
                <a:spcPct val="120000"/>
              </a:lnSpc>
              <a:spcBef>
                <a:spcPts val="900"/>
              </a:spcBef>
              <a:spcAft>
                <a:spcPts val="45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1400" dirty="0"/>
              <a:t>Стабильная работа программы</a:t>
            </a:r>
          </a:p>
          <a:p>
            <a:pPr marL="342900" indent="-342900" eaLnBrk="1" hangingPunct="1">
              <a:lnSpc>
                <a:spcPct val="120000"/>
              </a:lnSpc>
              <a:spcBef>
                <a:spcPts val="900"/>
              </a:spcBef>
              <a:spcAft>
                <a:spcPts val="45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1400" dirty="0"/>
              <a:t>Гибкость настроек</a:t>
            </a:r>
          </a:p>
          <a:p>
            <a:pPr marL="342900" indent="-342900" eaLnBrk="1" hangingPunct="1">
              <a:lnSpc>
                <a:spcPct val="120000"/>
              </a:lnSpc>
              <a:spcBef>
                <a:spcPts val="900"/>
              </a:spcBef>
              <a:spcAft>
                <a:spcPts val="45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1400" dirty="0"/>
              <a:t>Экономия времени методистов, преподавателей, управленцев и студентов.</a:t>
            </a:r>
          </a:p>
          <a:p>
            <a:pPr marL="342900" indent="-342900" eaLnBrk="1" hangingPunct="1">
              <a:lnSpc>
                <a:spcPct val="120000"/>
              </a:lnSpc>
              <a:spcBef>
                <a:spcPts val="900"/>
              </a:spcBef>
              <a:spcAft>
                <a:spcPts val="45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1400" dirty="0" smtClean="0"/>
              <a:t>Стабильный график функциональных доработок (примерно раз в квартал)</a:t>
            </a:r>
            <a:endParaRPr lang="ru-RU" altLang="ru-RU" sz="1400" dirty="0"/>
          </a:p>
          <a:p>
            <a:pPr marL="342900" indent="-342900" eaLnBrk="1" hangingPunct="1">
              <a:lnSpc>
                <a:spcPct val="120000"/>
              </a:lnSpc>
              <a:spcBef>
                <a:spcPts val="900"/>
              </a:spcBef>
              <a:spcAft>
                <a:spcPts val="45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1400" dirty="0" smtClean="0"/>
              <a:t>Оперативность в решении проблем</a:t>
            </a:r>
            <a:endParaRPr lang="ru-RU" altLang="ru-RU" sz="1400" dirty="0"/>
          </a:p>
        </p:txBody>
      </p:sp>
      <p:sp>
        <p:nvSpPr>
          <p:cNvPr id="2" name="AutoShape 4" descr="https://www.ixbt.com/img/r30/00/02/09/08/browsers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www.ixbt.com/img/r30/00/02/09/08/browsers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C:\Users\user\Desktop\21cd245aa662f0ead5d9c27f304b7415.jpg">
            <a:extLst>
              <a:ext uri="{FF2B5EF4-FFF2-40B4-BE49-F238E27FC236}">
                <a16:creationId xmlns:a16="http://schemas.microsoft.com/office/drawing/2014/main" xmlns="" id="{1FE09B4D-34FD-42D1-82B0-8FC37F85B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58" y="2794603"/>
            <a:ext cx="1509365" cy="8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Desktop\logo.jpg">
            <a:extLst>
              <a:ext uri="{FF2B5EF4-FFF2-40B4-BE49-F238E27FC236}">
                <a16:creationId xmlns:a16="http://schemas.microsoft.com/office/drawing/2014/main" xmlns="" id="{EE951C21-2E3E-45AB-8027-9B4460560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10" y="1789277"/>
            <a:ext cx="963345" cy="9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_-1.jpg">
            <a:extLst>
              <a:ext uri="{FF2B5EF4-FFF2-40B4-BE49-F238E27FC236}">
                <a16:creationId xmlns:a16="http://schemas.microsoft.com/office/drawing/2014/main" xmlns="" id="{5FB0828A-16B1-4ADE-9D69-12D089049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59" y="595969"/>
            <a:ext cx="994772" cy="100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user\Desktop\unnamed.jpg">
            <a:extLst>
              <a:ext uri="{FF2B5EF4-FFF2-40B4-BE49-F238E27FC236}">
                <a16:creationId xmlns:a16="http://schemas.microsoft.com/office/drawing/2014/main" xmlns="" id="{E9B9C3C9-9EEE-4B39-B23E-A230667CF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45" y="751465"/>
            <a:ext cx="1003982" cy="100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9E1A033-418D-4BF5-AA14-B9331705EC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31" y="2675467"/>
            <a:ext cx="1388424" cy="8459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CC7E77A-665F-44A7-8D7E-44A554410A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77" y="1863335"/>
            <a:ext cx="1156803" cy="835469"/>
          </a:xfrm>
          <a:prstGeom prst="rect">
            <a:avLst/>
          </a:prstGeom>
        </p:spPr>
      </p:pic>
      <p:pic>
        <p:nvPicPr>
          <p:cNvPr id="16" name="Picture 6" descr="C:\Users\user\Desktop\medium_108387371b687ee177b73421787c6e9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39" y="3689625"/>
            <a:ext cx="136815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user\Desktop\Герб_РЭУ_им_Плеханов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31" y="3670031"/>
            <a:ext cx="14607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user\Desktop\1546001455-gek_ru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55" y="2794603"/>
            <a:ext cx="787249" cy="12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user\Desktop\img-0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72" y="320675"/>
            <a:ext cx="1391097" cy="128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user\Desktop\img-zSx_H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95" y="543784"/>
            <a:ext cx="1069629" cy="115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C:\Users\user\Desktop\25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5" y="1755447"/>
            <a:ext cx="17716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C:\Users\user\Desktop\Logo_Arkh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45" y="4202723"/>
            <a:ext cx="1751865" cy="71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93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2663" y="250403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 PT Dem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 PT Dem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 PT Dem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 PT Dem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 PT Dem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 PT Dem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 PT Dem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r>
              <a:rPr lang="ru-RU" kern="0" dirty="0" smtClean="0"/>
              <a:t>Новое с октября 2021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03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2663" y="250403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 PT Dem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 PT Dem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 PT Dem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 PT Dem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 PT Dem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 PT Dem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 PT Dem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r>
              <a:rPr lang="ru-RU" kern="0" dirty="0" smtClean="0"/>
              <a:t>Развитие рассылок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0162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Произвольный</PresentationFormat>
  <Paragraphs>135</Paragraphs>
  <Slides>24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Futura PT Demi</vt:lpstr>
      <vt:lpstr>Wingdings</vt:lpstr>
      <vt:lpstr>Times New Roman</vt:lpstr>
      <vt:lpstr>Оформление по умолчанию</vt:lpstr>
      <vt:lpstr>Специальное оформление</vt:lpstr>
      <vt:lpstr>Презентация PowerPoint</vt:lpstr>
      <vt:lpstr>Система дистанционного обучения «1С:Электронное обучение. Корпоративный университет»</vt:lpstr>
      <vt:lpstr>Платформа 1С:Предприятие 8 Технологический слой</vt:lpstr>
      <vt:lpstr>Единая электронная информационно-образовательная Интеграционный слой</vt:lpstr>
      <vt:lpstr>Ключевые возможности Функциональный слой</vt:lpstr>
      <vt:lpstr>Веб-кабинет преподавателя и студента Клиентской слой</vt:lpstr>
      <vt:lpstr>Опыт реальных проектов Методический слой</vt:lpstr>
      <vt:lpstr>Презентация PowerPoint</vt:lpstr>
      <vt:lpstr>Презентация PowerPoint</vt:lpstr>
      <vt:lpstr>Новая подсистема рассылки сообщений </vt:lpstr>
      <vt:lpstr>Настройки автоматической рассылки сообщений</vt:lpstr>
      <vt:lpstr>Шаблон сообщений</vt:lpstr>
      <vt:lpstr>Список неотправленных сообщений</vt:lpstr>
      <vt:lpstr>Причины сбоя и их устранение</vt:lpstr>
      <vt:lpstr>Настройка рассылок</vt:lpstr>
      <vt:lpstr>Развитие системы управления доступом</vt:lpstr>
      <vt:lpstr>Старший и младший менеджеры по обучению</vt:lpstr>
      <vt:lpstr>Ограничение доступа к данным по менеджерам (RLS)</vt:lpstr>
      <vt:lpstr>Настройка команд менеджеров</vt:lpstr>
      <vt:lpstr>Еще важные мелочи</vt:lpstr>
      <vt:lpstr>Автоматическое завершение электронной учебы</vt:lpstr>
      <vt:lpstr>Задания на проверку без оценки</vt:lpstr>
      <vt:lpstr>Ознакомиться  легко, все ссылки на SDO.1C.RU :</vt:lpstr>
      <vt:lpstr>Благодарю за внимание, пожалуйста, задавайте вопросы  Бараношников Алексей Юрьевич e2b@1c.ru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146</cp:revision>
  <cp:lastPrinted>2014-10-28T06:24:29Z</cp:lastPrinted>
  <dcterms:created xsi:type="dcterms:W3CDTF">2014-07-01T14:21:32Z</dcterms:created>
  <dcterms:modified xsi:type="dcterms:W3CDTF">2022-03-23T11:01:29Z</dcterms:modified>
</cp:coreProperties>
</file>