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handoutMasterIdLst>
    <p:handoutMasterId r:id="rId25"/>
  </p:handoutMasterIdLst>
  <p:sldIdLst>
    <p:sldId id="337" r:id="rId3"/>
    <p:sldId id="469" r:id="rId4"/>
    <p:sldId id="307" r:id="rId5"/>
    <p:sldId id="308" r:id="rId6"/>
    <p:sldId id="394" r:id="rId7"/>
    <p:sldId id="289" r:id="rId8"/>
    <p:sldId id="481" r:id="rId9"/>
    <p:sldId id="480" r:id="rId10"/>
    <p:sldId id="482" r:id="rId11"/>
    <p:sldId id="483" r:id="rId12"/>
    <p:sldId id="484" r:id="rId13"/>
    <p:sldId id="485" r:id="rId14"/>
    <p:sldId id="486" r:id="rId15"/>
    <p:sldId id="487" r:id="rId16"/>
    <p:sldId id="488" r:id="rId17"/>
    <p:sldId id="489" r:id="rId18"/>
    <p:sldId id="490" r:id="rId19"/>
    <p:sldId id="491" r:id="rId20"/>
    <p:sldId id="492" r:id="rId21"/>
    <p:sldId id="493" r:id="rId22"/>
    <p:sldId id="494" r:id="rId23"/>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94288" autoAdjust="0"/>
  </p:normalViewPr>
  <p:slideViewPr>
    <p:cSldViewPr>
      <p:cViewPr varScale="1">
        <p:scale>
          <a:sx n="104" d="100"/>
          <a:sy n="104" d="100"/>
        </p:scale>
        <p:origin x="1888" y="192"/>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9304308-B087-5CAF-7C7B-CB8EFCBC1EDF}"/>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ru-RU"/>
          </a:p>
        </p:txBody>
      </p:sp>
      <p:sp>
        <p:nvSpPr>
          <p:cNvPr id="15363" name="Rectangle 3">
            <a:extLst>
              <a:ext uri="{FF2B5EF4-FFF2-40B4-BE49-F238E27FC236}">
                <a16:creationId xmlns:a16="http://schemas.microsoft.com/office/drawing/2014/main" id="{653493BE-F130-CA04-AB37-B4D088EBD500}"/>
              </a:ext>
            </a:extLst>
          </p:cNvPr>
          <p:cNvSpPr>
            <a:spLocks noGrp="1" noChangeArrowheads="1"/>
          </p:cNvSpPr>
          <p:nvPr>
            <p:ph type="dt" sz="quarter" idx="1"/>
          </p:nvPr>
        </p:nvSpPr>
        <p:spPr bwMode="auto">
          <a:xfrm>
            <a:off x="518160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5364" name="Rectangle 4">
            <a:extLst>
              <a:ext uri="{FF2B5EF4-FFF2-40B4-BE49-F238E27FC236}">
                <a16:creationId xmlns:a16="http://schemas.microsoft.com/office/drawing/2014/main" id="{2E874D41-727B-81BD-5057-BEBB7E44BEB5}"/>
              </a:ext>
            </a:extLst>
          </p:cNvPr>
          <p:cNvSpPr>
            <a:spLocks noGrp="1" noChangeArrowheads="1"/>
          </p:cNvSpPr>
          <p:nvPr>
            <p:ph type="ftr" sz="quarter" idx="2"/>
          </p:nvPr>
        </p:nvSpPr>
        <p:spPr bwMode="auto">
          <a:xfrm>
            <a:off x="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ru-RU"/>
          </a:p>
        </p:txBody>
      </p:sp>
      <p:sp>
        <p:nvSpPr>
          <p:cNvPr id="15365" name="Rectangle 5">
            <a:extLst>
              <a:ext uri="{FF2B5EF4-FFF2-40B4-BE49-F238E27FC236}">
                <a16:creationId xmlns:a16="http://schemas.microsoft.com/office/drawing/2014/main" id="{E155700C-C3CA-215D-CBA7-3697415FE97A}"/>
              </a:ext>
            </a:extLst>
          </p:cNvPr>
          <p:cNvSpPr>
            <a:spLocks noGrp="1" noChangeArrowheads="1"/>
          </p:cNvSpPr>
          <p:nvPr>
            <p:ph type="sldNum" sz="quarter" idx="3"/>
          </p:nvPr>
        </p:nvSpPr>
        <p:spPr bwMode="auto">
          <a:xfrm>
            <a:off x="518160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32272503-2471-F943-AB1E-F4CC6ABB2517}" type="slidenum">
              <a:rPr lang="ru-RU" altLang="ru-RU"/>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F20CE12-E589-5A68-2D65-32C08CE47FE5}"/>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ru-RU"/>
          </a:p>
        </p:txBody>
      </p:sp>
      <p:sp>
        <p:nvSpPr>
          <p:cNvPr id="71683" name="Rectangle 3">
            <a:extLst>
              <a:ext uri="{FF2B5EF4-FFF2-40B4-BE49-F238E27FC236}">
                <a16:creationId xmlns:a16="http://schemas.microsoft.com/office/drawing/2014/main" id="{A8C58AB5-CEA0-7EF5-491E-57613DE5A1AA}"/>
              </a:ext>
            </a:extLst>
          </p:cNvPr>
          <p:cNvSpPr>
            <a:spLocks noGrp="1" noChangeArrowheads="1"/>
          </p:cNvSpPr>
          <p:nvPr>
            <p:ph type="dt" idx="1"/>
          </p:nvPr>
        </p:nvSpPr>
        <p:spPr bwMode="auto">
          <a:xfrm>
            <a:off x="5180013"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67588" name="Rectangle 4">
            <a:extLst>
              <a:ext uri="{FF2B5EF4-FFF2-40B4-BE49-F238E27FC236}">
                <a16:creationId xmlns:a16="http://schemas.microsoft.com/office/drawing/2014/main" id="{EB1C2F7C-B9E9-1844-E389-63BE9D6906A9}"/>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a:extLst>
              <a:ext uri="{FF2B5EF4-FFF2-40B4-BE49-F238E27FC236}">
                <a16:creationId xmlns:a16="http://schemas.microsoft.com/office/drawing/2014/main" id="{3CA03500-71AB-E9C4-8586-1BF53AB7B6C8}"/>
              </a:ext>
            </a:extLst>
          </p:cNvPr>
          <p:cNvSpPr>
            <a:spLocks noGrp="1" noChangeArrowheads="1"/>
          </p:cNvSpPr>
          <p:nvPr>
            <p:ph type="body" sz="quarter" idx="3"/>
          </p:nvPr>
        </p:nvSpPr>
        <p:spPr bwMode="auto">
          <a:xfrm>
            <a:off x="914400" y="3257550"/>
            <a:ext cx="7315200" cy="30861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71686" name="Rectangle 6">
            <a:extLst>
              <a:ext uri="{FF2B5EF4-FFF2-40B4-BE49-F238E27FC236}">
                <a16:creationId xmlns:a16="http://schemas.microsoft.com/office/drawing/2014/main" id="{E51EE8EA-04E8-4A84-49B6-615120F5EAF1}"/>
              </a:ext>
            </a:extLst>
          </p:cNvPr>
          <p:cNvSpPr>
            <a:spLocks noGrp="1" noChangeArrowheads="1"/>
          </p:cNvSpPr>
          <p:nvPr>
            <p:ph type="ftr" sz="quarter" idx="4"/>
          </p:nvPr>
        </p:nvSpPr>
        <p:spPr bwMode="auto">
          <a:xfrm>
            <a:off x="0" y="6513513"/>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ru-RU"/>
          </a:p>
        </p:txBody>
      </p:sp>
      <p:sp>
        <p:nvSpPr>
          <p:cNvPr id="71687" name="Rectangle 7">
            <a:extLst>
              <a:ext uri="{FF2B5EF4-FFF2-40B4-BE49-F238E27FC236}">
                <a16:creationId xmlns:a16="http://schemas.microsoft.com/office/drawing/2014/main" id="{602E7F7B-3ED9-2F94-430D-060D2FB8B11D}"/>
              </a:ext>
            </a:extLst>
          </p:cNvPr>
          <p:cNvSpPr>
            <a:spLocks noGrp="1" noChangeArrowheads="1"/>
          </p:cNvSpPr>
          <p:nvPr>
            <p:ph type="sldNum" sz="quarter" idx="5"/>
          </p:nvPr>
        </p:nvSpPr>
        <p:spPr bwMode="auto">
          <a:xfrm>
            <a:off x="5180013" y="6513513"/>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2DF3A6C8-DF69-DF4A-B70A-CC35949BE62A}"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Tree>
    <p:extLst>
      <p:ext uri="{BB962C8B-B14F-4D97-AF65-F5344CB8AC3E}">
        <p14:creationId xmlns:p14="http://schemas.microsoft.com/office/powerpoint/2010/main" val="324268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99834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0851" y="160340"/>
            <a:ext cx="2112963" cy="596423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60340"/>
            <a:ext cx="6191250" cy="59642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76953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Rectangle 3">
            <a:extLst>
              <a:ext uri="{FF2B5EF4-FFF2-40B4-BE49-F238E27FC236}">
                <a16:creationId xmlns:a16="http://schemas.microsoft.com/office/drawing/2014/main" id="{0AADA64F-1FEB-4A64-822E-F64E45A64D66}"/>
              </a:ext>
            </a:extLst>
          </p:cNvPr>
          <p:cNvSpPr>
            <a:spLocks noGrp="1" noChangeArrowheads="1"/>
          </p:cNvSpPr>
          <p:nvPr>
            <p:ph type="sldNum" idx="10"/>
          </p:nvPr>
        </p:nvSpPr>
        <p:spPr>
          <a:ln/>
        </p:spPr>
        <p:txBody>
          <a:bodyPr/>
          <a:lstStyle>
            <a:lvl1pPr>
              <a:defRPr/>
            </a:lvl1pPr>
          </a:lstStyle>
          <a:p>
            <a:pPr>
              <a:defRPr/>
            </a:pPr>
            <a:fld id="{03BF84B8-6913-4F97-B4A1-FF5C3284CD4C}" type="slidenum">
              <a:rPr lang="ru-RU" altLang="ru-RU"/>
              <a:pPr>
                <a:defRPr/>
              </a:pPr>
              <a:t>‹#›</a:t>
            </a:fld>
            <a:endParaRPr lang="ru-RU" altLang="ru-RU"/>
          </a:p>
        </p:txBody>
      </p:sp>
    </p:spTree>
    <p:extLst>
      <p:ext uri="{BB962C8B-B14F-4D97-AF65-F5344CB8AC3E}">
        <p14:creationId xmlns:p14="http://schemas.microsoft.com/office/powerpoint/2010/main" val="141445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9D7093ED-6F37-4927-8877-F3A67A2741EB}"/>
              </a:ext>
            </a:extLst>
          </p:cNvPr>
          <p:cNvSpPr>
            <a:spLocks noGrp="1" noChangeArrowheads="1"/>
          </p:cNvSpPr>
          <p:nvPr>
            <p:ph type="sldNum" idx="10"/>
          </p:nvPr>
        </p:nvSpPr>
        <p:spPr>
          <a:ln/>
        </p:spPr>
        <p:txBody>
          <a:bodyPr/>
          <a:lstStyle>
            <a:lvl1pPr>
              <a:defRPr/>
            </a:lvl1pPr>
          </a:lstStyle>
          <a:p>
            <a:pPr>
              <a:defRPr/>
            </a:pPr>
            <a:fld id="{05E01C17-5007-4EF7-B510-E21AE832F31F}" type="slidenum">
              <a:rPr lang="ru-RU" altLang="ru-RU"/>
              <a:pPr>
                <a:defRPr/>
              </a:pPr>
              <a:t>‹#›</a:t>
            </a:fld>
            <a:endParaRPr lang="ru-RU" altLang="ru-RU"/>
          </a:p>
        </p:txBody>
      </p:sp>
    </p:spTree>
    <p:extLst>
      <p:ext uri="{BB962C8B-B14F-4D97-AF65-F5344CB8AC3E}">
        <p14:creationId xmlns:p14="http://schemas.microsoft.com/office/powerpoint/2010/main" val="256275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40"/>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Образец текста</a:t>
            </a:r>
          </a:p>
        </p:txBody>
      </p:sp>
      <p:sp>
        <p:nvSpPr>
          <p:cNvPr id="4" name="Rectangle 3">
            <a:extLst>
              <a:ext uri="{FF2B5EF4-FFF2-40B4-BE49-F238E27FC236}">
                <a16:creationId xmlns:a16="http://schemas.microsoft.com/office/drawing/2014/main" id="{98286595-0B84-48A5-B6BD-B4B40252FF0F}"/>
              </a:ext>
            </a:extLst>
          </p:cNvPr>
          <p:cNvSpPr>
            <a:spLocks noGrp="1" noChangeArrowheads="1"/>
          </p:cNvSpPr>
          <p:nvPr>
            <p:ph type="sldNum" idx="10"/>
          </p:nvPr>
        </p:nvSpPr>
        <p:spPr>
          <a:ln/>
        </p:spPr>
        <p:txBody>
          <a:bodyPr/>
          <a:lstStyle>
            <a:lvl1pPr>
              <a:defRPr/>
            </a:lvl1pPr>
          </a:lstStyle>
          <a:p>
            <a:pPr>
              <a:defRPr/>
            </a:pPr>
            <a:fld id="{56EE1552-0AC8-41AB-BB9A-98FCA18F0947}" type="slidenum">
              <a:rPr lang="ru-RU" altLang="ru-RU"/>
              <a:pPr>
                <a:defRPr/>
              </a:pPr>
              <a:t>‹#›</a:t>
            </a:fld>
            <a:endParaRPr lang="ru-RU" altLang="ru-RU"/>
          </a:p>
        </p:txBody>
      </p:sp>
    </p:spTree>
    <p:extLst>
      <p:ext uri="{BB962C8B-B14F-4D97-AF65-F5344CB8AC3E}">
        <p14:creationId xmlns:p14="http://schemas.microsoft.com/office/powerpoint/2010/main" val="27439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1" y="1076325"/>
            <a:ext cx="4151313" cy="50482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760913" y="1076325"/>
            <a:ext cx="4152900" cy="50482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
            <a:extLst>
              <a:ext uri="{FF2B5EF4-FFF2-40B4-BE49-F238E27FC236}">
                <a16:creationId xmlns:a16="http://schemas.microsoft.com/office/drawing/2014/main" id="{034A2B80-4F9D-4565-B1D1-A5DA6842F064}"/>
              </a:ext>
            </a:extLst>
          </p:cNvPr>
          <p:cNvSpPr>
            <a:spLocks noGrp="1" noChangeArrowheads="1"/>
          </p:cNvSpPr>
          <p:nvPr>
            <p:ph type="sldNum" idx="10"/>
          </p:nvPr>
        </p:nvSpPr>
        <p:spPr>
          <a:ln/>
        </p:spPr>
        <p:txBody>
          <a:bodyPr/>
          <a:lstStyle>
            <a:lvl1pPr>
              <a:defRPr/>
            </a:lvl1pPr>
          </a:lstStyle>
          <a:p>
            <a:pPr>
              <a:defRPr/>
            </a:pPr>
            <a:fld id="{E07CE3F1-6428-4169-AADE-6DC5C8E9E69C}" type="slidenum">
              <a:rPr lang="ru-RU" altLang="ru-RU"/>
              <a:pPr>
                <a:defRPr/>
              </a:pPr>
              <a:t>‹#›</a:t>
            </a:fld>
            <a:endParaRPr lang="ru-RU" altLang="ru-RU"/>
          </a:p>
        </p:txBody>
      </p:sp>
    </p:spTree>
    <p:extLst>
      <p:ext uri="{BB962C8B-B14F-4D97-AF65-F5344CB8AC3E}">
        <p14:creationId xmlns:p14="http://schemas.microsoft.com/office/powerpoint/2010/main" val="416291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7"/>
            <a:ext cx="7886700" cy="1325563"/>
          </a:xfrm>
        </p:spPr>
        <p:txBody>
          <a:bodyPr/>
          <a:lstStyle/>
          <a:p>
            <a:r>
              <a:rPr lang="ru-RU"/>
              <a:t>Образец заголовка</a:t>
            </a:r>
          </a:p>
        </p:txBody>
      </p:sp>
      <p:sp>
        <p:nvSpPr>
          <p:cNvPr id="3" name="Текст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30239"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3">
            <a:extLst>
              <a:ext uri="{FF2B5EF4-FFF2-40B4-BE49-F238E27FC236}">
                <a16:creationId xmlns:a16="http://schemas.microsoft.com/office/drawing/2014/main" id="{8CDD30FF-FDD1-48A0-8245-880233753DA0}"/>
              </a:ext>
            </a:extLst>
          </p:cNvPr>
          <p:cNvSpPr>
            <a:spLocks noGrp="1" noChangeArrowheads="1"/>
          </p:cNvSpPr>
          <p:nvPr>
            <p:ph type="sldNum" idx="10"/>
          </p:nvPr>
        </p:nvSpPr>
        <p:spPr>
          <a:ln/>
        </p:spPr>
        <p:txBody>
          <a:bodyPr/>
          <a:lstStyle>
            <a:lvl1pPr>
              <a:defRPr/>
            </a:lvl1pPr>
          </a:lstStyle>
          <a:p>
            <a:pPr>
              <a:defRPr/>
            </a:pPr>
            <a:fld id="{D0EB4F0C-3023-4858-9C8D-ABC7BC80DE29}" type="slidenum">
              <a:rPr lang="ru-RU" altLang="ru-RU"/>
              <a:pPr>
                <a:defRPr/>
              </a:pPr>
              <a:t>‹#›</a:t>
            </a:fld>
            <a:endParaRPr lang="ru-RU" altLang="ru-RU"/>
          </a:p>
        </p:txBody>
      </p:sp>
    </p:spTree>
    <p:extLst>
      <p:ext uri="{BB962C8B-B14F-4D97-AF65-F5344CB8AC3E}">
        <p14:creationId xmlns:p14="http://schemas.microsoft.com/office/powerpoint/2010/main" val="39829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3">
            <a:extLst>
              <a:ext uri="{FF2B5EF4-FFF2-40B4-BE49-F238E27FC236}">
                <a16:creationId xmlns:a16="http://schemas.microsoft.com/office/drawing/2014/main" id="{258674F2-E942-4692-A6CF-E89CC1C13E96}"/>
              </a:ext>
            </a:extLst>
          </p:cNvPr>
          <p:cNvSpPr>
            <a:spLocks noGrp="1" noChangeArrowheads="1"/>
          </p:cNvSpPr>
          <p:nvPr>
            <p:ph type="sldNum" idx="10"/>
          </p:nvPr>
        </p:nvSpPr>
        <p:spPr>
          <a:ln/>
        </p:spPr>
        <p:txBody>
          <a:bodyPr/>
          <a:lstStyle>
            <a:lvl1pPr>
              <a:defRPr/>
            </a:lvl1pPr>
          </a:lstStyle>
          <a:p>
            <a:pPr>
              <a:defRPr/>
            </a:pPr>
            <a:fld id="{AA68A867-7A3D-4F87-A825-646A405C32C0}" type="slidenum">
              <a:rPr lang="ru-RU" altLang="ru-RU"/>
              <a:pPr>
                <a:defRPr/>
              </a:pPr>
              <a:t>‹#›</a:t>
            </a:fld>
            <a:endParaRPr lang="ru-RU" altLang="ru-RU"/>
          </a:p>
        </p:txBody>
      </p:sp>
    </p:spTree>
    <p:extLst>
      <p:ext uri="{BB962C8B-B14F-4D97-AF65-F5344CB8AC3E}">
        <p14:creationId xmlns:p14="http://schemas.microsoft.com/office/powerpoint/2010/main" val="3814151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945D7E2-744D-42A2-86F9-C7B7429FD57D}"/>
              </a:ext>
            </a:extLst>
          </p:cNvPr>
          <p:cNvSpPr>
            <a:spLocks noGrp="1" noChangeArrowheads="1"/>
          </p:cNvSpPr>
          <p:nvPr>
            <p:ph type="sldNum" idx="10"/>
          </p:nvPr>
        </p:nvSpPr>
        <p:spPr>
          <a:ln/>
        </p:spPr>
        <p:txBody>
          <a:bodyPr/>
          <a:lstStyle>
            <a:lvl1pPr>
              <a:defRPr/>
            </a:lvl1pPr>
          </a:lstStyle>
          <a:p>
            <a:pPr>
              <a:defRPr/>
            </a:pPr>
            <a:fld id="{0601905B-EACE-4D57-9EDA-6EA47790F61A}" type="slidenum">
              <a:rPr lang="ru-RU" altLang="ru-RU"/>
              <a:pPr>
                <a:defRPr/>
              </a:pPr>
              <a:t>‹#›</a:t>
            </a:fld>
            <a:endParaRPr lang="ru-RU" altLang="ru-RU"/>
          </a:p>
        </p:txBody>
      </p:sp>
    </p:spTree>
    <p:extLst>
      <p:ext uri="{BB962C8B-B14F-4D97-AF65-F5344CB8AC3E}">
        <p14:creationId xmlns:p14="http://schemas.microsoft.com/office/powerpoint/2010/main" val="3205322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9" y="457200"/>
            <a:ext cx="2949575"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Rectangle 3">
            <a:extLst>
              <a:ext uri="{FF2B5EF4-FFF2-40B4-BE49-F238E27FC236}">
                <a16:creationId xmlns:a16="http://schemas.microsoft.com/office/drawing/2014/main" id="{58744DF2-33AE-45F5-AD8D-963B87AF9397}"/>
              </a:ext>
            </a:extLst>
          </p:cNvPr>
          <p:cNvSpPr>
            <a:spLocks noGrp="1" noChangeArrowheads="1"/>
          </p:cNvSpPr>
          <p:nvPr>
            <p:ph type="sldNum" idx="10"/>
          </p:nvPr>
        </p:nvSpPr>
        <p:spPr>
          <a:ln/>
        </p:spPr>
        <p:txBody>
          <a:bodyPr/>
          <a:lstStyle>
            <a:lvl1pPr>
              <a:defRPr/>
            </a:lvl1pPr>
          </a:lstStyle>
          <a:p>
            <a:pPr>
              <a:defRPr/>
            </a:pPr>
            <a:fld id="{090EEFFC-15F7-4BD3-BDEB-EBF4478E5C02}" type="slidenum">
              <a:rPr lang="ru-RU" altLang="ru-RU"/>
              <a:pPr>
                <a:defRPr/>
              </a:pPr>
              <a:t>‹#›</a:t>
            </a:fld>
            <a:endParaRPr lang="ru-RU" altLang="ru-RU"/>
          </a:p>
        </p:txBody>
      </p:sp>
    </p:spTree>
    <p:extLst>
      <p:ext uri="{BB962C8B-B14F-4D97-AF65-F5344CB8AC3E}">
        <p14:creationId xmlns:p14="http://schemas.microsoft.com/office/powerpoint/2010/main" val="357113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80197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9" y="457200"/>
            <a:ext cx="2949575"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a:t>Вставка рисунка</a:t>
            </a:r>
          </a:p>
        </p:txBody>
      </p:sp>
      <p:sp>
        <p:nvSpPr>
          <p:cNvPr id="4" name="Текст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Rectangle 3">
            <a:extLst>
              <a:ext uri="{FF2B5EF4-FFF2-40B4-BE49-F238E27FC236}">
                <a16:creationId xmlns:a16="http://schemas.microsoft.com/office/drawing/2014/main" id="{8396663D-C7CA-4A11-9003-E3B233FC486F}"/>
              </a:ext>
            </a:extLst>
          </p:cNvPr>
          <p:cNvSpPr>
            <a:spLocks noGrp="1" noChangeArrowheads="1"/>
          </p:cNvSpPr>
          <p:nvPr>
            <p:ph type="sldNum" idx="10"/>
          </p:nvPr>
        </p:nvSpPr>
        <p:spPr>
          <a:ln/>
        </p:spPr>
        <p:txBody>
          <a:bodyPr/>
          <a:lstStyle>
            <a:lvl1pPr>
              <a:defRPr/>
            </a:lvl1pPr>
          </a:lstStyle>
          <a:p>
            <a:pPr>
              <a:defRPr/>
            </a:pPr>
            <a:fld id="{0EFE1A86-02D5-48CF-80E2-F3C6EECFBED0}" type="slidenum">
              <a:rPr lang="ru-RU" altLang="ru-RU"/>
              <a:pPr>
                <a:defRPr/>
              </a:pPr>
              <a:t>‹#›</a:t>
            </a:fld>
            <a:endParaRPr lang="ru-RU" altLang="ru-RU"/>
          </a:p>
        </p:txBody>
      </p:sp>
    </p:spTree>
    <p:extLst>
      <p:ext uri="{BB962C8B-B14F-4D97-AF65-F5344CB8AC3E}">
        <p14:creationId xmlns:p14="http://schemas.microsoft.com/office/powerpoint/2010/main" val="76525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FCA212BD-7C21-4576-91B1-D26465C8FDDF}"/>
              </a:ext>
            </a:extLst>
          </p:cNvPr>
          <p:cNvSpPr>
            <a:spLocks noGrp="1" noChangeArrowheads="1"/>
          </p:cNvSpPr>
          <p:nvPr>
            <p:ph type="sldNum" idx="10"/>
          </p:nvPr>
        </p:nvSpPr>
        <p:spPr>
          <a:ln/>
        </p:spPr>
        <p:txBody>
          <a:bodyPr/>
          <a:lstStyle>
            <a:lvl1pPr>
              <a:defRPr/>
            </a:lvl1pPr>
          </a:lstStyle>
          <a:p>
            <a:pPr>
              <a:defRPr/>
            </a:pPr>
            <a:fld id="{DB370074-6A72-424E-B363-6B618E72C11A}" type="slidenum">
              <a:rPr lang="ru-RU" altLang="ru-RU"/>
              <a:pPr>
                <a:defRPr/>
              </a:pPr>
              <a:t>‹#›</a:t>
            </a:fld>
            <a:endParaRPr lang="ru-RU" altLang="ru-RU"/>
          </a:p>
        </p:txBody>
      </p:sp>
    </p:spTree>
    <p:extLst>
      <p:ext uri="{BB962C8B-B14F-4D97-AF65-F5344CB8AC3E}">
        <p14:creationId xmlns:p14="http://schemas.microsoft.com/office/powerpoint/2010/main" val="1925117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0851" y="160340"/>
            <a:ext cx="2112963" cy="596423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60340"/>
            <a:ext cx="6191250" cy="59642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A2606E39-D144-4EB5-82C1-1376D881F8D9}"/>
              </a:ext>
            </a:extLst>
          </p:cNvPr>
          <p:cNvSpPr>
            <a:spLocks noGrp="1" noChangeArrowheads="1"/>
          </p:cNvSpPr>
          <p:nvPr>
            <p:ph type="sldNum" idx="10"/>
          </p:nvPr>
        </p:nvSpPr>
        <p:spPr>
          <a:ln/>
        </p:spPr>
        <p:txBody>
          <a:bodyPr/>
          <a:lstStyle>
            <a:lvl1pPr>
              <a:defRPr/>
            </a:lvl1pPr>
          </a:lstStyle>
          <a:p>
            <a:pPr>
              <a:defRPr/>
            </a:pPr>
            <a:fld id="{0C6CFD1C-44BF-4AD2-9900-6B310AB198EA}" type="slidenum">
              <a:rPr lang="ru-RU" altLang="ru-RU"/>
              <a:pPr>
                <a:defRPr/>
              </a:pPr>
              <a:t>‹#›</a:t>
            </a:fld>
            <a:endParaRPr lang="ru-RU" altLang="ru-RU"/>
          </a:p>
        </p:txBody>
      </p:sp>
    </p:spTree>
    <p:extLst>
      <p:ext uri="{BB962C8B-B14F-4D97-AF65-F5344CB8AC3E}">
        <p14:creationId xmlns:p14="http://schemas.microsoft.com/office/powerpoint/2010/main" val="49046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40"/>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Образец текста</a:t>
            </a:r>
          </a:p>
        </p:txBody>
      </p:sp>
    </p:spTree>
    <p:extLst>
      <p:ext uri="{BB962C8B-B14F-4D97-AF65-F5344CB8AC3E}">
        <p14:creationId xmlns:p14="http://schemas.microsoft.com/office/powerpoint/2010/main" val="364056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1" y="1076325"/>
            <a:ext cx="4151313" cy="50482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760913" y="1076325"/>
            <a:ext cx="4152900" cy="50482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041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7"/>
            <a:ext cx="7886700" cy="1325563"/>
          </a:xfrm>
        </p:spPr>
        <p:txBody>
          <a:bodyPr/>
          <a:lstStyle/>
          <a:p>
            <a:r>
              <a:rPr lang="ru-RU"/>
              <a:t>Образец заголовка</a:t>
            </a:r>
          </a:p>
        </p:txBody>
      </p:sp>
      <p:sp>
        <p:nvSpPr>
          <p:cNvPr id="3" name="Текст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30239"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2091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57913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88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9" y="457200"/>
            <a:ext cx="2949575"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Tree>
    <p:extLst>
      <p:ext uri="{BB962C8B-B14F-4D97-AF65-F5344CB8AC3E}">
        <p14:creationId xmlns:p14="http://schemas.microsoft.com/office/powerpoint/2010/main" val="311126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9" y="457200"/>
            <a:ext cx="2949575"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a:t>Вставка рисунка</a:t>
            </a:r>
          </a:p>
        </p:txBody>
      </p:sp>
      <p:sp>
        <p:nvSpPr>
          <p:cNvPr id="4" name="Текст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Tree>
    <p:extLst>
      <p:ext uri="{BB962C8B-B14F-4D97-AF65-F5344CB8AC3E}">
        <p14:creationId xmlns:p14="http://schemas.microsoft.com/office/powerpoint/2010/main" val="58542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9E3DFEF8-40A3-4A0C-AC12-D964B3732EEB}"/>
              </a:ext>
            </a:extLst>
          </p:cNvPr>
          <p:cNvSpPr>
            <a:spLocks noGrp="1" noChangeArrowheads="1"/>
          </p:cNvSpPr>
          <p:nvPr>
            <p:ph type="title"/>
          </p:nvPr>
        </p:nvSpPr>
        <p:spPr bwMode="auto">
          <a:xfrm>
            <a:off x="457201" y="160340"/>
            <a:ext cx="845661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заглавия щёлкните мышью</a:t>
            </a:r>
          </a:p>
        </p:txBody>
      </p:sp>
      <p:sp>
        <p:nvSpPr>
          <p:cNvPr id="2051" name="Rectangle 2">
            <a:extLst>
              <a:ext uri="{FF2B5EF4-FFF2-40B4-BE49-F238E27FC236}">
                <a16:creationId xmlns:a16="http://schemas.microsoft.com/office/drawing/2014/main" id="{0F707C03-315B-4406-9B81-02C58652D146}"/>
              </a:ext>
            </a:extLst>
          </p:cNvPr>
          <p:cNvSpPr>
            <a:spLocks noGrp="1" noChangeArrowheads="1"/>
          </p:cNvSpPr>
          <p:nvPr>
            <p:ph type="body" idx="1"/>
          </p:nvPr>
        </p:nvSpPr>
        <p:spPr bwMode="auto">
          <a:xfrm>
            <a:off x="457201" y="1076325"/>
            <a:ext cx="8456613" cy="504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щёлкните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Четвёртый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p:txBody>
      </p:sp>
    </p:spTree>
    <p:extLst>
      <p:ext uri="{BB962C8B-B14F-4D97-AF65-F5344CB8AC3E}">
        <p14:creationId xmlns:p14="http://schemas.microsoft.com/office/powerpoint/2010/main" val="1820220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36947" rtl="0" eaLnBrk="1" fontAlgn="base" hangingPunct="1">
        <a:spcBef>
          <a:spcPct val="0"/>
        </a:spcBef>
        <a:spcAft>
          <a:spcPct val="0"/>
        </a:spcAft>
        <a:buClr>
          <a:srgbClr val="000000"/>
        </a:buClr>
        <a:buSzPct val="100000"/>
        <a:buFont typeface="Times New Roman" panose="02020603050405020304" pitchFamily="18" charset="0"/>
        <a:defRPr sz="2100" b="1" kern="1200">
          <a:solidFill>
            <a:srgbClr val="DD7E0E"/>
          </a:solidFill>
          <a:latin typeface="+mj-lt"/>
          <a:ea typeface="+mj-ea"/>
          <a:cs typeface="+mj-cs"/>
        </a:defRPr>
      </a:lvl1pPr>
      <a:lvl2pPr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2pPr>
      <a:lvl3pPr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3pPr>
      <a:lvl4pPr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4pPr>
      <a:lvl5pPr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5pPr>
      <a:lvl6pPr marL="1885950" indent="-171450"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6pPr>
      <a:lvl7pPr marL="2228850" indent="-171450"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7pPr>
      <a:lvl8pPr marL="2571750" indent="-171450"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8pPr>
      <a:lvl9pPr marL="2914650" indent="-171450"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9pPr>
    </p:titleStyle>
    <p:bodyStyle>
      <a:lvl1pPr marL="257175" indent="-257175" algn="l" defTabSz="336947" rtl="0" eaLnBrk="1" fontAlgn="base" hangingPunct="1">
        <a:spcBef>
          <a:spcPts val="413"/>
        </a:spcBef>
        <a:spcAft>
          <a:spcPct val="0"/>
        </a:spcAft>
        <a:buClr>
          <a:srgbClr val="000000"/>
        </a:buClr>
        <a:buSzPct val="100000"/>
        <a:buFont typeface="Times New Roman" panose="02020603050405020304" pitchFamily="18" charset="0"/>
        <a:defRPr sz="1650" kern="1200">
          <a:solidFill>
            <a:srgbClr val="000000"/>
          </a:solidFill>
          <a:latin typeface="+mn-lt"/>
          <a:ea typeface="+mn-ea"/>
          <a:cs typeface="+mn-cs"/>
        </a:defRPr>
      </a:lvl1pPr>
      <a:lvl2pPr marL="557213" indent="-214313" algn="l" defTabSz="336947" rtl="0" eaLnBrk="1" fontAlgn="base" hangingPunct="1">
        <a:spcBef>
          <a:spcPts val="525"/>
        </a:spcBef>
        <a:spcAft>
          <a:spcPct val="0"/>
        </a:spcAft>
        <a:buClr>
          <a:srgbClr val="000000"/>
        </a:buClr>
        <a:buSzPct val="100000"/>
        <a:buFont typeface="Times New Roman" panose="02020603050405020304" pitchFamily="18" charset="0"/>
        <a:defRPr sz="2100" kern="1200">
          <a:solidFill>
            <a:srgbClr val="404040"/>
          </a:solidFill>
          <a:latin typeface="+mn-lt"/>
          <a:ea typeface="+mn-ea"/>
          <a:cs typeface="+mn-cs"/>
        </a:defRPr>
      </a:lvl2pPr>
      <a:lvl3pPr marL="857250" indent="-171450" algn="l" defTabSz="336947" rtl="0" eaLnBrk="1" fontAlgn="base" hangingPunct="1">
        <a:spcBef>
          <a:spcPts val="300"/>
        </a:spcBef>
        <a:spcAft>
          <a:spcPct val="0"/>
        </a:spcAft>
        <a:buClr>
          <a:srgbClr val="000000"/>
        </a:buClr>
        <a:buSzPct val="100000"/>
        <a:buFont typeface="Times New Roman" panose="02020603050405020304" pitchFamily="18" charset="0"/>
        <a:defRPr sz="1200" kern="1200">
          <a:solidFill>
            <a:srgbClr val="595959"/>
          </a:solidFill>
          <a:latin typeface="+mn-lt"/>
          <a:ea typeface="+mn-ea"/>
          <a:cs typeface="+mn-cs"/>
        </a:defRPr>
      </a:lvl3pPr>
      <a:lvl4pPr marL="1200150" indent="-171450" algn="l" defTabSz="336947" rtl="0" eaLnBrk="1" fontAlgn="base" hangingPunct="1">
        <a:spcBef>
          <a:spcPts val="263"/>
        </a:spcBef>
        <a:spcAft>
          <a:spcPct val="0"/>
        </a:spcAft>
        <a:buClr>
          <a:srgbClr val="000000"/>
        </a:buClr>
        <a:buSzPct val="100000"/>
        <a:buFont typeface="Times New Roman" panose="02020603050405020304" pitchFamily="18" charset="0"/>
        <a:defRPr sz="1050" kern="1200">
          <a:solidFill>
            <a:srgbClr val="595959"/>
          </a:solidFill>
          <a:latin typeface="+mn-lt"/>
          <a:ea typeface="+mn-ea"/>
          <a:cs typeface="+mn-cs"/>
        </a:defRPr>
      </a:lvl4pPr>
      <a:lvl5pPr marL="1543050" indent="-171450" algn="l" defTabSz="336947" rtl="0" eaLnBrk="1" fontAlgn="base" hangingPunct="1">
        <a:spcBef>
          <a:spcPts val="225"/>
        </a:spcBef>
        <a:spcAft>
          <a:spcPct val="0"/>
        </a:spcAft>
        <a:buClr>
          <a:srgbClr val="000000"/>
        </a:buClr>
        <a:buSzPct val="100000"/>
        <a:buFont typeface="Times New Roman" panose="02020603050405020304" pitchFamily="18" charset="0"/>
        <a:defRPr sz="900" kern="1200">
          <a:solidFill>
            <a:srgbClr val="59595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07FB5D4-E68D-446C-947C-55766D8CD984}"/>
              </a:ext>
            </a:extLst>
          </p:cNvPr>
          <p:cNvSpPr>
            <a:spLocks noGrp="1" noChangeArrowheads="1"/>
          </p:cNvSpPr>
          <p:nvPr>
            <p:ph type="title"/>
          </p:nvPr>
        </p:nvSpPr>
        <p:spPr bwMode="auto">
          <a:xfrm>
            <a:off x="457201" y="160340"/>
            <a:ext cx="845661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заглавия щёлкните мышью</a:t>
            </a:r>
          </a:p>
        </p:txBody>
      </p:sp>
      <p:sp>
        <p:nvSpPr>
          <p:cNvPr id="1027" name="Rectangle 2">
            <a:extLst>
              <a:ext uri="{FF2B5EF4-FFF2-40B4-BE49-F238E27FC236}">
                <a16:creationId xmlns:a16="http://schemas.microsoft.com/office/drawing/2014/main" id="{54AF7936-6CFC-417A-B601-315C7DB54C80}"/>
              </a:ext>
            </a:extLst>
          </p:cNvPr>
          <p:cNvSpPr>
            <a:spLocks noGrp="1" noChangeArrowheads="1"/>
          </p:cNvSpPr>
          <p:nvPr>
            <p:ph type="body" idx="1"/>
          </p:nvPr>
        </p:nvSpPr>
        <p:spPr bwMode="auto">
          <a:xfrm>
            <a:off x="457201" y="1076325"/>
            <a:ext cx="8456613" cy="504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щёлкните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Четвёртый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p:txBody>
      </p:sp>
      <p:sp>
        <p:nvSpPr>
          <p:cNvPr id="2" name="Rectangle 3">
            <a:extLst>
              <a:ext uri="{FF2B5EF4-FFF2-40B4-BE49-F238E27FC236}">
                <a16:creationId xmlns:a16="http://schemas.microsoft.com/office/drawing/2014/main" id="{D411E774-7124-4EA9-BDEA-719CE79BFBB5}"/>
              </a:ext>
            </a:extLst>
          </p:cNvPr>
          <p:cNvSpPr>
            <a:spLocks noGrp="1" noChangeArrowheads="1"/>
          </p:cNvSpPr>
          <p:nvPr>
            <p:ph type="sldNum"/>
          </p:nvPr>
        </p:nvSpPr>
        <p:spPr bwMode="auto">
          <a:xfrm>
            <a:off x="8643939" y="6446840"/>
            <a:ext cx="460375" cy="363537"/>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ctr" eaLnBrk="1" hangingPunct="1">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750">
                <a:solidFill>
                  <a:srgbClr val="262626"/>
                </a:solidFill>
              </a:defRPr>
            </a:lvl1pPr>
          </a:lstStyle>
          <a:p>
            <a:pPr>
              <a:defRPr/>
            </a:pPr>
            <a:fld id="{5B0D9DD9-1E70-49B6-AFF1-414E7A5044C4}" type="slidenum">
              <a:rPr lang="ru-RU" altLang="ru-RU"/>
              <a:pPr>
                <a:defRPr/>
              </a:pPr>
              <a:t>‹#›</a:t>
            </a:fld>
            <a:endParaRPr lang="ru-RU" altLang="ru-RU"/>
          </a:p>
        </p:txBody>
      </p:sp>
    </p:spTree>
    <p:extLst>
      <p:ext uri="{BB962C8B-B14F-4D97-AF65-F5344CB8AC3E}">
        <p14:creationId xmlns:p14="http://schemas.microsoft.com/office/powerpoint/2010/main" val="693318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36947" rtl="0" eaLnBrk="1" fontAlgn="base" hangingPunct="1">
        <a:spcBef>
          <a:spcPct val="0"/>
        </a:spcBef>
        <a:spcAft>
          <a:spcPct val="0"/>
        </a:spcAft>
        <a:buClr>
          <a:srgbClr val="000000"/>
        </a:buClr>
        <a:buSzPct val="100000"/>
        <a:buFont typeface="Times New Roman" panose="02020603050405020304" pitchFamily="18" charset="0"/>
        <a:defRPr sz="2100" b="1" kern="1200">
          <a:solidFill>
            <a:srgbClr val="DD7E0E"/>
          </a:solidFill>
          <a:latin typeface="+mj-lt"/>
          <a:ea typeface="+mj-ea"/>
          <a:cs typeface="+mj-cs"/>
        </a:defRPr>
      </a:lvl1pPr>
      <a:lvl2pPr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2pPr>
      <a:lvl3pPr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3pPr>
      <a:lvl4pPr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4pPr>
      <a:lvl5pPr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5pPr>
      <a:lvl6pPr marL="1885950" indent="-171450"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6pPr>
      <a:lvl7pPr marL="2228850" indent="-171450"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7pPr>
      <a:lvl8pPr marL="2571750" indent="-171450"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8pPr>
      <a:lvl9pPr marL="2914650" indent="-171450" algn="l" defTabSz="336947" rtl="0" eaLnBrk="1" fontAlgn="base" hangingPunct="1">
        <a:spcBef>
          <a:spcPct val="0"/>
        </a:spcBef>
        <a:spcAft>
          <a:spcPct val="0"/>
        </a:spcAft>
        <a:buClr>
          <a:srgbClr val="000000"/>
        </a:buClr>
        <a:buSzPct val="100000"/>
        <a:buFont typeface="Times New Roman" panose="02020603050405020304" pitchFamily="18" charset="0"/>
        <a:defRPr sz="2100" b="1">
          <a:solidFill>
            <a:srgbClr val="DD7E0E"/>
          </a:solidFill>
          <a:latin typeface="Arial" panose="020B0604020202020204" pitchFamily="34" charset="0"/>
          <a:cs typeface="Arial" panose="020B0604020202020204" pitchFamily="34" charset="0"/>
        </a:defRPr>
      </a:lvl9pPr>
    </p:titleStyle>
    <p:bodyStyle>
      <a:lvl1pPr marL="257175" indent="-257175" algn="l" defTabSz="336947" rtl="0" eaLnBrk="1" fontAlgn="base" hangingPunct="1">
        <a:spcBef>
          <a:spcPts val="413"/>
        </a:spcBef>
        <a:spcAft>
          <a:spcPct val="0"/>
        </a:spcAft>
        <a:buClr>
          <a:srgbClr val="000000"/>
        </a:buClr>
        <a:buSzPct val="100000"/>
        <a:buFont typeface="Times New Roman" panose="02020603050405020304" pitchFamily="18" charset="0"/>
        <a:defRPr sz="1650" kern="1200">
          <a:solidFill>
            <a:srgbClr val="000000"/>
          </a:solidFill>
          <a:latin typeface="+mn-lt"/>
          <a:ea typeface="+mn-ea"/>
          <a:cs typeface="+mn-cs"/>
        </a:defRPr>
      </a:lvl1pPr>
      <a:lvl2pPr marL="557213" indent="-214313" algn="l" defTabSz="336947" rtl="0" eaLnBrk="1" fontAlgn="base" hangingPunct="1">
        <a:spcBef>
          <a:spcPts val="525"/>
        </a:spcBef>
        <a:spcAft>
          <a:spcPct val="0"/>
        </a:spcAft>
        <a:buClr>
          <a:srgbClr val="000000"/>
        </a:buClr>
        <a:buSzPct val="100000"/>
        <a:buFont typeface="Times New Roman" panose="02020603050405020304" pitchFamily="18" charset="0"/>
        <a:defRPr sz="2100" kern="1200">
          <a:solidFill>
            <a:srgbClr val="404040"/>
          </a:solidFill>
          <a:latin typeface="+mn-lt"/>
          <a:ea typeface="+mn-ea"/>
          <a:cs typeface="+mn-cs"/>
        </a:defRPr>
      </a:lvl2pPr>
      <a:lvl3pPr marL="857250" indent="-171450" algn="l" defTabSz="336947" rtl="0" eaLnBrk="1" fontAlgn="base" hangingPunct="1">
        <a:spcBef>
          <a:spcPts val="300"/>
        </a:spcBef>
        <a:spcAft>
          <a:spcPct val="0"/>
        </a:spcAft>
        <a:buClr>
          <a:srgbClr val="000000"/>
        </a:buClr>
        <a:buSzPct val="100000"/>
        <a:buFont typeface="Times New Roman" panose="02020603050405020304" pitchFamily="18" charset="0"/>
        <a:defRPr sz="1200" kern="1200">
          <a:solidFill>
            <a:srgbClr val="595959"/>
          </a:solidFill>
          <a:latin typeface="+mn-lt"/>
          <a:ea typeface="+mn-ea"/>
          <a:cs typeface="+mn-cs"/>
        </a:defRPr>
      </a:lvl3pPr>
      <a:lvl4pPr marL="1200150" indent="-171450" algn="l" defTabSz="336947" rtl="0" eaLnBrk="1" fontAlgn="base" hangingPunct="1">
        <a:spcBef>
          <a:spcPts val="263"/>
        </a:spcBef>
        <a:spcAft>
          <a:spcPct val="0"/>
        </a:spcAft>
        <a:buClr>
          <a:srgbClr val="000000"/>
        </a:buClr>
        <a:buSzPct val="100000"/>
        <a:buFont typeface="Times New Roman" panose="02020603050405020304" pitchFamily="18" charset="0"/>
        <a:defRPr sz="1050" kern="1200">
          <a:solidFill>
            <a:srgbClr val="595959"/>
          </a:solidFill>
          <a:latin typeface="+mn-lt"/>
          <a:ea typeface="+mn-ea"/>
          <a:cs typeface="+mn-cs"/>
        </a:defRPr>
      </a:lvl4pPr>
      <a:lvl5pPr marL="1543050" indent="-171450" algn="l" defTabSz="336947" rtl="0" eaLnBrk="1" fontAlgn="base" hangingPunct="1">
        <a:spcBef>
          <a:spcPts val="225"/>
        </a:spcBef>
        <a:spcAft>
          <a:spcPct val="0"/>
        </a:spcAft>
        <a:buClr>
          <a:srgbClr val="000000"/>
        </a:buClr>
        <a:buSzPct val="100000"/>
        <a:buFont typeface="Times New Roman" panose="02020603050405020304" pitchFamily="18" charset="0"/>
        <a:defRPr sz="900" kern="1200">
          <a:solidFill>
            <a:srgbClr val="59595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upload.wikimedia.org/wikipedia/commons/7/77/Map_of_Russian_districts%252C_2010-01-19.sv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09FF1D46-0225-DFE3-E307-42493C964881}"/>
              </a:ext>
            </a:extLst>
          </p:cNvPr>
          <p:cNvSpPr txBox="1">
            <a:spLocks noChangeArrowheads="1"/>
          </p:cNvSpPr>
          <p:nvPr/>
        </p:nvSpPr>
        <p:spPr bwMode="auto">
          <a:xfrm>
            <a:off x="1223615" y="1556792"/>
            <a:ext cx="669677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5000"/>
              </a:lnSpc>
              <a:spcBef>
                <a:spcPct val="50000"/>
              </a:spcBef>
            </a:pPr>
            <a:r>
              <a:rPr lang="ru-RU" altLang="ru-RU" sz="2400" b="1" dirty="0"/>
              <a:t>Тема 2</a:t>
            </a:r>
            <a:r>
              <a:rPr lang="ru-RU" altLang="ru-RU" sz="2400" b="1"/>
              <a:t>: </a:t>
            </a:r>
            <a:r>
              <a:rPr lang="ru-RU" altLang="ru-RU" sz="2400" b="1">
                <a:solidFill>
                  <a:srgbClr val="FBA52F"/>
                </a:solidFill>
              </a:rPr>
              <a:t> </a:t>
            </a:r>
            <a:r>
              <a:rPr lang="ru-RU" altLang="ru-RU" sz="2400" b="1" dirty="0">
                <a:solidFill>
                  <a:srgbClr val="FBA52F"/>
                </a:solidFill>
              </a:rPr>
              <a:t>Порядок доведения до населения сигнала ГО «ВНИМАНИЕ ВСЕМ!» с информацией о воздушной тревоге, химической тревоге, радиационной опасности, угрозе катастрофического затопления и о других опасностях и действий работников организации по ним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a:extLst>
              <a:ext uri="{FF2B5EF4-FFF2-40B4-BE49-F238E27FC236}">
                <a16:creationId xmlns:a16="http://schemas.microsoft.com/office/drawing/2014/main" id="{FB8E79F4-7E7B-30A5-C8A4-7F9D07E803F4}"/>
              </a:ext>
            </a:extLst>
          </p:cNvPr>
          <p:cNvSpPr txBox="1">
            <a:spLocks noChangeArrowheads="1"/>
          </p:cNvSpPr>
          <p:nvPr/>
        </p:nvSpPr>
        <p:spPr bwMode="auto">
          <a:xfrm>
            <a:off x="304800" y="296863"/>
            <a:ext cx="8534400" cy="457200"/>
          </a:xfrm>
          <a:prstGeom prst="rect">
            <a:avLst/>
          </a:prstGeom>
          <a:noFill/>
          <a:ln>
            <a:noFill/>
          </a:ln>
          <a:effectLst/>
        </p:spPr>
        <p:txBody>
          <a:bodyPr>
            <a:spAutoFit/>
          </a:bodyPr>
          <a:lstStyle/>
          <a:p>
            <a:pPr eaLnBrk="0" hangingPunct="0">
              <a:defRPr/>
            </a:pPr>
            <a:r>
              <a:rPr lang="ru-RU" sz="2400" b="1"/>
              <a:t> </a:t>
            </a:r>
            <a:r>
              <a:rPr lang="ru-RU" sz="2400" b="1">
                <a:effectLst>
                  <a:outerShdw blurRad="38100" dist="38100" dir="2700000" algn="tl">
                    <a:srgbClr val="FFFFFF"/>
                  </a:outerShdw>
                </a:effectLst>
                <a:latin typeface="Arial" charset="0"/>
              </a:rPr>
              <a:t>ПОРЯДОК ДЕЙСТВИЯ ПО СИГНАЛАМ ОПОВЕЩЕНИЯ</a:t>
            </a:r>
            <a:r>
              <a:rPr lang="ru-RU" sz="2400" b="1">
                <a:latin typeface="Arial" charset="0"/>
              </a:rPr>
              <a:t> </a:t>
            </a:r>
          </a:p>
        </p:txBody>
      </p:sp>
      <p:sp>
        <p:nvSpPr>
          <p:cNvPr id="335875" name="Text Box 3">
            <a:extLst>
              <a:ext uri="{FF2B5EF4-FFF2-40B4-BE49-F238E27FC236}">
                <a16:creationId xmlns:a16="http://schemas.microsoft.com/office/drawing/2014/main" id="{EAB7E352-4600-524E-117B-8CAE7ED6C51D}"/>
              </a:ext>
            </a:extLst>
          </p:cNvPr>
          <p:cNvSpPr txBox="1">
            <a:spLocks noChangeArrowheads="1"/>
          </p:cNvSpPr>
          <p:nvPr/>
        </p:nvSpPr>
        <p:spPr bwMode="auto">
          <a:xfrm>
            <a:off x="2209800" y="1295400"/>
            <a:ext cx="4419600" cy="519113"/>
          </a:xfrm>
          <a:prstGeom prst="rect">
            <a:avLst/>
          </a:prstGeom>
          <a:noFill/>
          <a:ln>
            <a:noFill/>
          </a:ln>
          <a:effectLst/>
        </p:spPr>
        <p:txBody>
          <a:bodyPr>
            <a:spAutoFit/>
          </a:bodyPr>
          <a:lstStyle/>
          <a:p>
            <a:pPr eaLnBrk="0" hangingPunct="0">
              <a:spcBef>
                <a:spcPct val="50000"/>
              </a:spcBef>
              <a:defRPr/>
            </a:pPr>
            <a:r>
              <a:rPr lang="ru-RU" sz="2800" b="1">
                <a:effectLst>
                  <a:outerShdw blurRad="38100" dist="38100" dir="2700000" algn="tl">
                    <a:srgbClr val="FFFFFF"/>
                  </a:outerShdw>
                </a:effectLst>
                <a:latin typeface="Arial" charset="0"/>
              </a:rPr>
              <a:t>“Внимание всем!”</a:t>
            </a:r>
            <a:endParaRPr lang="ru-RU" sz="2400" b="1"/>
          </a:p>
        </p:txBody>
      </p:sp>
      <p:sp>
        <p:nvSpPr>
          <p:cNvPr id="13316" name="Text Box 16">
            <a:extLst>
              <a:ext uri="{FF2B5EF4-FFF2-40B4-BE49-F238E27FC236}">
                <a16:creationId xmlns:a16="http://schemas.microsoft.com/office/drawing/2014/main" id="{0B73BE66-D4AE-71F7-0EAC-19C6F860404E}"/>
              </a:ext>
            </a:extLst>
          </p:cNvPr>
          <p:cNvSpPr txBox="1">
            <a:spLocks noChangeArrowheads="1"/>
          </p:cNvSpPr>
          <p:nvPr/>
        </p:nvSpPr>
        <p:spPr bwMode="auto">
          <a:xfrm>
            <a:off x="1187450" y="2060575"/>
            <a:ext cx="6840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ru-RU" altLang="ru-RU" sz="3200" b="1">
                <a:solidFill>
                  <a:srgbClr val="FF3300"/>
                </a:solidFill>
              </a:rPr>
              <a:t>Действия должностных лиц</a:t>
            </a:r>
          </a:p>
        </p:txBody>
      </p:sp>
      <p:sp>
        <p:nvSpPr>
          <p:cNvPr id="13317" name="Text Box 17">
            <a:extLst>
              <a:ext uri="{FF2B5EF4-FFF2-40B4-BE49-F238E27FC236}">
                <a16:creationId xmlns:a16="http://schemas.microsoft.com/office/drawing/2014/main" id="{0E300776-DC46-CAA0-7B6C-7C31C10536F2}"/>
              </a:ext>
            </a:extLst>
          </p:cNvPr>
          <p:cNvSpPr txBox="1">
            <a:spLocks noChangeArrowheads="1"/>
          </p:cNvSpPr>
          <p:nvPr/>
        </p:nvSpPr>
        <p:spPr bwMode="auto">
          <a:xfrm>
            <a:off x="323850" y="3357563"/>
            <a:ext cx="842486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ru-RU" altLang="ru-RU" sz="2400" b="1"/>
              <a:t>Немедленно привести в готовность все расположенные на оповещаемой территории узлы проводного вещания, радио- и телевещательные станции, включая сети наружной звукофикации.</a:t>
            </a:r>
          </a:p>
          <a:p>
            <a:pPr eaLnBrk="1" hangingPunct="1">
              <a:spcBef>
                <a:spcPct val="50000"/>
              </a:spcBef>
            </a:pPr>
            <a:endParaRPr lang="ru-RU" altLang="ru-RU" sz="24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0" descr="Внимание всем.tif">
            <a:extLst>
              <a:ext uri="{FF2B5EF4-FFF2-40B4-BE49-F238E27FC236}">
                <a16:creationId xmlns:a16="http://schemas.microsoft.com/office/drawing/2014/main" id="{1B92546F-8AB7-12F6-C647-3CA47EACC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a:extLst>
              <a:ext uri="{FF2B5EF4-FFF2-40B4-BE49-F238E27FC236}">
                <a16:creationId xmlns:a16="http://schemas.microsoft.com/office/drawing/2014/main" id="{0530EBD4-4550-874B-358A-0FCC88361A0F}"/>
              </a:ext>
            </a:extLst>
          </p:cNvPr>
          <p:cNvSpPr txBox="1">
            <a:spLocks noChangeArrowheads="1"/>
          </p:cNvSpPr>
          <p:nvPr/>
        </p:nvSpPr>
        <p:spPr bwMode="auto">
          <a:xfrm>
            <a:off x="381000" y="381000"/>
            <a:ext cx="8458200" cy="457200"/>
          </a:xfrm>
          <a:prstGeom prst="rect">
            <a:avLst/>
          </a:prstGeom>
          <a:noFill/>
          <a:ln>
            <a:noFill/>
          </a:ln>
          <a:effectLst/>
        </p:spPr>
        <p:txBody>
          <a:bodyPr>
            <a:spAutoFit/>
          </a:bodyPr>
          <a:lstStyle/>
          <a:p>
            <a:pPr algn="l" eaLnBrk="0" hangingPunct="0">
              <a:spcBef>
                <a:spcPct val="50000"/>
              </a:spcBef>
              <a:defRPr/>
            </a:pPr>
            <a:r>
              <a:rPr lang="ru-RU" sz="2400" b="1">
                <a:effectLst>
                  <a:outerShdw blurRad="38100" dist="38100" dir="2700000" algn="tl">
                    <a:srgbClr val="FFFFFF"/>
                  </a:outerShdw>
                </a:effectLst>
                <a:latin typeface="Arial" charset="0"/>
              </a:rPr>
              <a:t>ПОРЯДОК ДЕЙСТВИЯ ПО СИГНАЛАМ ОПОВЕЩЕНИЯ</a:t>
            </a:r>
          </a:p>
        </p:txBody>
      </p:sp>
      <p:sp>
        <p:nvSpPr>
          <p:cNvPr id="336899" name="Text Box 3">
            <a:extLst>
              <a:ext uri="{FF2B5EF4-FFF2-40B4-BE49-F238E27FC236}">
                <a16:creationId xmlns:a16="http://schemas.microsoft.com/office/drawing/2014/main" id="{40A705C0-E938-294A-A197-013CE578081B}"/>
              </a:ext>
            </a:extLst>
          </p:cNvPr>
          <p:cNvSpPr txBox="1">
            <a:spLocks noChangeArrowheads="1"/>
          </p:cNvSpPr>
          <p:nvPr/>
        </p:nvSpPr>
        <p:spPr bwMode="auto">
          <a:xfrm>
            <a:off x="2339975" y="1052513"/>
            <a:ext cx="4197350" cy="519112"/>
          </a:xfrm>
          <a:prstGeom prst="rect">
            <a:avLst/>
          </a:prstGeom>
          <a:noFill/>
          <a:ln>
            <a:noFill/>
          </a:ln>
          <a:effectLst/>
        </p:spPr>
        <p:txBody>
          <a:bodyPr>
            <a:spAutoFit/>
          </a:bodyPr>
          <a:lstStyle/>
          <a:p>
            <a:pPr algn="l" eaLnBrk="0" hangingPunct="0">
              <a:spcBef>
                <a:spcPct val="50000"/>
              </a:spcBef>
              <a:defRPr/>
            </a:pPr>
            <a:r>
              <a:rPr lang="ru-RU" sz="2800" b="1">
                <a:effectLst>
                  <a:outerShdw blurRad="38100" dist="38100" dir="2700000" algn="tl">
                    <a:srgbClr val="FFFFFF"/>
                  </a:outerShdw>
                </a:effectLst>
                <a:latin typeface="Arial" charset="0"/>
              </a:rPr>
              <a:t>“</a:t>
            </a:r>
            <a:r>
              <a:rPr lang="ru-RU" sz="2800" b="1">
                <a:latin typeface="Arial" charset="0"/>
              </a:rPr>
              <a:t>Воздушная тревога</a:t>
            </a:r>
            <a:r>
              <a:rPr lang="ru-RU" sz="2800" b="1">
                <a:effectLst>
                  <a:outerShdw blurRad="38100" dist="38100" dir="2700000" algn="tl">
                    <a:srgbClr val="FFFFFF"/>
                  </a:outerShdw>
                </a:effectLst>
                <a:latin typeface="Arial" charset="0"/>
              </a:rPr>
              <a:t>”</a:t>
            </a:r>
            <a:endParaRPr lang="ru-RU" b="1">
              <a:effectLst>
                <a:outerShdw blurRad="38100" dist="38100" dir="2700000" algn="tl">
                  <a:srgbClr val="FFFFFF"/>
                </a:outerShdw>
              </a:effectLst>
              <a:latin typeface="Arial" charset="0"/>
            </a:endParaRPr>
          </a:p>
        </p:txBody>
      </p:sp>
      <p:sp>
        <p:nvSpPr>
          <p:cNvPr id="336900" name="Text Box 4">
            <a:extLst>
              <a:ext uri="{FF2B5EF4-FFF2-40B4-BE49-F238E27FC236}">
                <a16:creationId xmlns:a16="http://schemas.microsoft.com/office/drawing/2014/main" id="{3222F5FD-C33B-FA89-283E-DD479DF97C42}"/>
              </a:ext>
            </a:extLst>
          </p:cNvPr>
          <p:cNvSpPr txBox="1">
            <a:spLocks noChangeArrowheads="1"/>
          </p:cNvSpPr>
          <p:nvPr/>
        </p:nvSpPr>
        <p:spPr bwMode="auto">
          <a:xfrm>
            <a:off x="533400" y="2667000"/>
            <a:ext cx="7924800" cy="366713"/>
          </a:xfrm>
          <a:prstGeom prst="rect">
            <a:avLst/>
          </a:prstGeom>
          <a:noFill/>
          <a:ln>
            <a:noFill/>
          </a:ln>
          <a:effectLst/>
        </p:spPr>
        <p:txBody>
          <a:bodyPr>
            <a:spAutoFit/>
          </a:bodyPr>
          <a:lstStyle/>
          <a:p>
            <a:pPr algn="l" eaLnBrk="0" hangingPunct="0">
              <a:spcBef>
                <a:spcPct val="50000"/>
              </a:spcBef>
              <a:defRPr/>
            </a:pPr>
            <a:endParaRPr lang="ru-RU" b="1">
              <a:effectLst>
                <a:outerShdw blurRad="38100" dist="38100" dir="2700000" algn="tl">
                  <a:srgbClr val="FFFFFF"/>
                </a:outerShdw>
              </a:effectLst>
              <a:latin typeface="Arial" charset="0"/>
            </a:endParaRPr>
          </a:p>
        </p:txBody>
      </p:sp>
      <p:sp>
        <p:nvSpPr>
          <p:cNvPr id="15365" name="Text Box 16">
            <a:extLst>
              <a:ext uri="{FF2B5EF4-FFF2-40B4-BE49-F238E27FC236}">
                <a16:creationId xmlns:a16="http://schemas.microsoft.com/office/drawing/2014/main" id="{5B38FA57-24B2-3C24-7412-53C0B981325F}"/>
              </a:ext>
            </a:extLst>
          </p:cNvPr>
          <p:cNvSpPr txBox="1">
            <a:spLocks noChangeArrowheads="1"/>
          </p:cNvSpPr>
          <p:nvPr/>
        </p:nvSpPr>
        <p:spPr bwMode="auto">
          <a:xfrm>
            <a:off x="179388" y="3644900"/>
            <a:ext cx="87852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ru-RU" altLang="ru-RU" sz="2400" b="1"/>
              <a:t>Ввести режим светомаскировки.  Выполнить мероприятия в соответствии с Инструкциями, которые разработаны в каждой организации с учетом специфики производства и специальностей персонала. Отдать команду “Закрыть ЗС!” по истечению определенного времени.</a:t>
            </a:r>
          </a:p>
        </p:txBody>
      </p:sp>
      <p:sp>
        <p:nvSpPr>
          <p:cNvPr id="15366" name="Text Box 17">
            <a:extLst>
              <a:ext uri="{FF2B5EF4-FFF2-40B4-BE49-F238E27FC236}">
                <a16:creationId xmlns:a16="http://schemas.microsoft.com/office/drawing/2014/main" id="{E465F543-9C9D-5C8B-BF21-D3B001030AB1}"/>
              </a:ext>
            </a:extLst>
          </p:cNvPr>
          <p:cNvSpPr txBox="1">
            <a:spLocks noChangeArrowheads="1"/>
          </p:cNvSpPr>
          <p:nvPr/>
        </p:nvSpPr>
        <p:spPr bwMode="auto">
          <a:xfrm>
            <a:off x="1331913" y="2198688"/>
            <a:ext cx="5545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ru-RU" altLang="ru-RU" sz="3200" b="1">
                <a:solidFill>
                  <a:srgbClr val="FF3300"/>
                </a:solidFill>
              </a:rPr>
              <a:t>Действия должностных лиц</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9" descr="Воздушная тревога.tif">
            <a:extLst>
              <a:ext uri="{FF2B5EF4-FFF2-40B4-BE49-F238E27FC236}">
                <a16:creationId xmlns:a16="http://schemas.microsoft.com/office/drawing/2014/main" id="{75F8FB9D-CCCC-874F-BAB4-3594A0E5F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a:extLst>
              <a:ext uri="{FF2B5EF4-FFF2-40B4-BE49-F238E27FC236}">
                <a16:creationId xmlns:a16="http://schemas.microsoft.com/office/drawing/2014/main" id="{068281B1-050E-6A67-AE63-A4DD56CC0EB6}"/>
              </a:ext>
            </a:extLst>
          </p:cNvPr>
          <p:cNvSpPr txBox="1">
            <a:spLocks noChangeArrowheads="1"/>
          </p:cNvSpPr>
          <p:nvPr/>
        </p:nvSpPr>
        <p:spPr bwMode="auto">
          <a:xfrm>
            <a:off x="228600" y="533400"/>
            <a:ext cx="8686800" cy="457200"/>
          </a:xfrm>
          <a:prstGeom prst="rect">
            <a:avLst/>
          </a:prstGeom>
          <a:noFill/>
          <a:ln>
            <a:noFill/>
          </a:ln>
          <a:effectLst/>
        </p:spPr>
        <p:txBody>
          <a:bodyPr>
            <a:spAutoFit/>
          </a:bodyPr>
          <a:lstStyle/>
          <a:p>
            <a:pPr eaLnBrk="0" hangingPunct="0">
              <a:spcBef>
                <a:spcPct val="50000"/>
              </a:spcBef>
              <a:defRPr/>
            </a:pPr>
            <a:r>
              <a:rPr lang="ru-RU" sz="2400" b="1">
                <a:effectLst>
                  <a:outerShdw blurRad="38100" dist="38100" dir="2700000" algn="tl">
                    <a:srgbClr val="FFFFFF"/>
                  </a:outerShdw>
                </a:effectLst>
                <a:latin typeface="Arial" charset="0"/>
              </a:rPr>
              <a:t>ПОРЯДОК ДЕЙСТВИЯ ПО СИГНАЛАМ ОПОВЕЩЕНИЯ</a:t>
            </a:r>
          </a:p>
        </p:txBody>
      </p:sp>
      <p:sp>
        <p:nvSpPr>
          <p:cNvPr id="337923" name="Text Box 3">
            <a:extLst>
              <a:ext uri="{FF2B5EF4-FFF2-40B4-BE49-F238E27FC236}">
                <a16:creationId xmlns:a16="http://schemas.microsoft.com/office/drawing/2014/main" id="{A1D1C115-581D-C96B-B69F-15DED1073E40}"/>
              </a:ext>
            </a:extLst>
          </p:cNvPr>
          <p:cNvSpPr txBox="1">
            <a:spLocks noChangeArrowheads="1"/>
          </p:cNvSpPr>
          <p:nvPr/>
        </p:nvSpPr>
        <p:spPr bwMode="auto">
          <a:xfrm>
            <a:off x="533400" y="1219200"/>
            <a:ext cx="8229600" cy="519113"/>
          </a:xfrm>
          <a:prstGeom prst="rect">
            <a:avLst/>
          </a:prstGeom>
          <a:noFill/>
          <a:ln>
            <a:noFill/>
          </a:ln>
          <a:effectLst/>
        </p:spPr>
        <p:txBody>
          <a:bodyPr>
            <a:spAutoFit/>
          </a:bodyPr>
          <a:lstStyle/>
          <a:p>
            <a:pPr eaLnBrk="0" hangingPunct="0">
              <a:spcBef>
                <a:spcPct val="50000"/>
              </a:spcBef>
              <a:defRPr/>
            </a:pPr>
            <a:r>
              <a:rPr lang="ru-RU" sz="2800" b="1">
                <a:effectLst>
                  <a:outerShdw blurRad="38100" dist="38100" dir="2700000" algn="tl">
                    <a:srgbClr val="FFFFFF"/>
                  </a:outerShdw>
                </a:effectLst>
                <a:latin typeface="Arial" charset="0"/>
              </a:rPr>
              <a:t>“Отбой воздушной тревоги”</a:t>
            </a:r>
          </a:p>
        </p:txBody>
      </p:sp>
      <p:sp>
        <p:nvSpPr>
          <p:cNvPr id="17412" name="Text Box 20">
            <a:extLst>
              <a:ext uri="{FF2B5EF4-FFF2-40B4-BE49-F238E27FC236}">
                <a16:creationId xmlns:a16="http://schemas.microsoft.com/office/drawing/2014/main" id="{AE10AB43-A5FD-99D1-0850-6D9519D97262}"/>
              </a:ext>
            </a:extLst>
          </p:cNvPr>
          <p:cNvSpPr txBox="1">
            <a:spLocks noChangeArrowheads="1"/>
          </p:cNvSpPr>
          <p:nvPr/>
        </p:nvSpPr>
        <p:spPr bwMode="auto">
          <a:xfrm>
            <a:off x="0" y="3141663"/>
            <a:ext cx="914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ru-RU" altLang="ru-RU" sz="2400" b="1"/>
              <a:t>Отменить режим светомаскировки. Уточнить объекты, по которым был нанесен ядерный удар или применено химическое или бактериологическое оружие, так как для этих объектов сигнал “Отбой воздушной тревоги” не подается. При угрозе радиоактивного заражения подать сигнал “Радиационная опасность”  (при Рср.</a:t>
            </a:r>
            <a:r>
              <a:rPr lang="en-US" altLang="ru-RU" sz="2400" b="1">
                <a:sym typeface="Symbol" pitchFamily="2" charset="2"/>
              </a:rPr>
              <a:t></a:t>
            </a:r>
            <a:r>
              <a:rPr lang="en-US" altLang="ru-RU" sz="2400" b="1"/>
              <a:t>0</a:t>
            </a:r>
            <a:r>
              <a:rPr lang="ru-RU" altLang="ru-RU" sz="2400" b="1"/>
              <a:t>,5Р/ч). Первый наблюдающий, обнаруживший ОВ, АХОВ, бактериальные средства, немедленно подает сигнал “Химическая тревога”.</a:t>
            </a:r>
          </a:p>
        </p:txBody>
      </p:sp>
      <p:sp>
        <p:nvSpPr>
          <p:cNvPr id="17413" name="Text Box 21">
            <a:extLst>
              <a:ext uri="{FF2B5EF4-FFF2-40B4-BE49-F238E27FC236}">
                <a16:creationId xmlns:a16="http://schemas.microsoft.com/office/drawing/2014/main" id="{7F1B6BCA-0900-B590-975D-AD980AB217AE}"/>
              </a:ext>
            </a:extLst>
          </p:cNvPr>
          <p:cNvSpPr txBox="1">
            <a:spLocks noChangeArrowheads="1"/>
          </p:cNvSpPr>
          <p:nvPr/>
        </p:nvSpPr>
        <p:spPr bwMode="auto">
          <a:xfrm>
            <a:off x="1547813" y="2073275"/>
            <a:ext cx="59769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ru-RU" altLang="ru-RU" sz="3200" b="1">
                <a:solidFill>
                  <a:srgbClr val="FF3300"/>
                </a:solidFill>
              </a:rPr>
              <a:t>Действия должностных лиц</a:t>
            </a:r>
            <a:endParaRPr lang="ru-RU" altLang="ru-RU" sz="3200">
              <a:solidFill>
                <a:srgbClr val="FF33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8" descr="Отбой воздушной тревога.tif">
            <a:extLst>
              <a:ext uri="{FF2B5EF4-FFF2-40B4-BE49-F238E27FC236}">
                <a16:creationId xmlns:a16="http://schemas.microsoft.com/office/drawing/2014/main" id="{1566FA4B-2AD6-5786-4242-E908DD3E3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a:extLst>
              <a:ext uri="{FF2B5EF4-FFF2-40B4-BE49-F238E27FC236}">
                <a16:creationId xmlns:a16="http://schemas.microsoft.com/office/drawing/2014/main" id="{15C864DA-1356-8183-BF40-5E15FCA25DEA}"/>
              </a:ext>
            </a:extLst>
          </p:cNvPr>
          <p:cNvSpPr txBox="1">
            <a:spLocks noChangeArrowheads="1"/>
          </p:cNvSpPr>
          <p:nvPr/>
        </p:nvSpPr>
        <p:spPr bwMode="auto">
          <a:xfrm>
            <a:off x="0" y="296863"/>
            <a:ext cx="9144000" cy="457200"/>
          </a:xfrm>
          <a:prstGeom prst="rect">
            <a:avLst/>
          </a:prstGeom>
          <a:noFill/>
          <a:ln>
            <a:noFill/>
          </a:ln>
          <a:effectLst/>
        </p:spPr>
        <p:txBody>
          <a:bodyPr>
            <a:spAutoFit/>
          </a:bodyPr>
          <a:lstStyle/>
          <a:p>
            <a:pPr eaLnBrk="0" hangingPunct="0">
              <a:spcBef>
                <a:spcPct val="50000"/>
              </a:spcBef>
              <a:defRPr/>
            </a:pPr>
            <a:r>
              <a:rPr lang="ru-RU" sz="2400" b="1">
                <a:effectLst>
                  <a:outerShdw blurRad="38100" dist="38100" dir="2700000" algn="tl">
                    <a:srgbClr val="FFFFFF"/>
                  </a:outerShdw>
                </a:effectLst>
                <a:latin typeface="Arial" charset="0"/>
              </a:rPr>
              <a:t>ПОРЯДОК ДЕЙСТВИЯ ПО СИГНАЛАМ ОПОВЕЩЕНИЯ</a:t>
            </a:r>
          </a:p>
        </p:txBody>
      </p:sp>
      <p:sp>
        <p:nvSpPr>
          <p:cNvPr id="338947" name="Text Box 3">
            <a:extLst>
              <a:ext uri="{FF2B5EF4-FFF2-40B4-BE49-F238E27FC236}">
                <a16:creationId xmlns:a16="http://schemas.microsoft.com/office/drawing/2014/main" id="{68A50E54-BBF6-B47F-DC6A-89CE8E000E9D}"/>
              </a:ext>
            </a:extLst>
          </p:cNvPr>
          <p:cNvSpPr txBox="1">
            <a:spLocks noChangeArrowheads="1"/>
          </p:cNvSpPr>
          <p:nvPr/>
        </p:nvSpPr>
        <p:spPr bwMode="auto">
          <a:xfrm>
            <a:off x="381000" y="1066800"/>
            <a:ext cx="8458200" cy="519113"/>
          </a:xfrm>
          <a:prstGeom prst="rect">
            <a:avLst/>
          </a:prstGeom>
          <a:noFill/>
          <a:ln>
            <a:noFill/>
          </a:ln>
          <a:effectLst/>
        </p:spPr>
        <p:txBody>
          <a:bodyPr>
            <a:spAutoFit/>
          </a:bodyPr>
          <a:lstStyle/>
          <a:p>
            <a:pPr eaLnBrk="0" hangingPunct="0">
              <a:spcBef>
                <a:spcPct val="50000"/>
              </a:spcBef>
              <a:defRPr/>
            </a:pPr>
            <a:r>
              <a:rPr lang="ru-RU" sz="2800" b="1">
                <a:effectLst>
                  <a:outerShdw blurRad="38100" dist="38100" dir="2700000" algn="tl">
                    <a:srgbClr val="FFFFFF"/>
                  </a:outerShdw>
                </a:effectLst>
                <a:latin typeface="Arial" charset="0"/>
              </a:rPr>
              <a:t>“Радиационная опасность”</a:t>
            </a:r>
            <a:endParaRPr lang="ru-RU" sz="2400" b="1"/>
          </a:p>
        </p:txBody>
      </p:sp>
      <p:sp>
        <p:nvSpPr>
          <p:cNvPr id="19460" name="Text Box 18">
            <a:extLst>
              <a:ext uri="{FF2B5EF4-FFF2-40B4-BE49-F238E27FC236}">
                <a16:creationId xmlns:a16="http://schemas.microsoft.com/office/drawing/2014/main" id="{77F89BEE-C2EF-292A-BEFA-DED747E0A196}"/>
              </a:ext>
            </a:extLst>
          </p:cNvPr>
          <p:cNvSpPr txBox="1">
            <a:spLocks noChangeArrowheads="1"/>
          </p:cNvSpPr>
          <p:nvPr/>
        </p:nvSpPr>
        <p:spPr bwMode="auto">
          <a:xfrm>
            <a:off x="179388" y="3213100"/>
            <a:ext cx="89646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ru-RU" altLang="ru-RU" sz="2400" b="1"/>
              <a:t>Отдать команду на проведение йодной профилактики. Ввести соответствующий режим радиационной защиты населения, персонала, л/с формирований. При преодолении зараженного участка надеть СИЗ, принять радиозащитное средство № 1 из АИ-2. </a:t>
            </a:r>
            <a:endParaRPr lang="ru-RU" altLang="ru-RU" sz="2400"/>
          </a:p>
        </p:txBody>
      </p:sp>
      <p:sp>
        <p:nvSpPr>
          <p:cNvPr id="19461" name="Text Box 19">
            <a:extLst>
              <a:ext uri="{FF2B5EF4-FFF2-40B4-BE49-F238E27FC236}">
                <a16:creationId xmlns:a16="http://schemas.microsoft.com/office/drawing/2014/main" id="{5026DEF3-8B27-C105-FE59-11EDFFEF7B12}"/>
              </a:ext>
            </a:extLst>
          </p:cNvPr>
          <p:cNvSpPr txBox="1">
            <a:spLocks noChangeArrowheads="1"/>
          </p:cNvSpPr>
          <p:nvPr/>
        </p:nvSpPr>
        <p:spPr bwMode="auto">
          <a:xfrm>
            <a:off x="1331913" y="1912938"/>
            <a:ext cx="5832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ru-RU" altLang="ru-RU" sz="3200" b="1">
                <a:solidFill>
                  <a:srgbClr val="FF3300"/>
                </a:solidFill>
              </a:rPr>
              <a:t>Действия должностных лиц</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7" descr="Радиационная опасность.tif">
            <a:extLst>
              <a:ext uri="{FF2B5EF4-FFF2-40B4-BE49-F238E27FC236}">
                <a16:creationId xmlns:a16="http://schemas.microsoft.com/office/drawing/2014/main" id="{A728B001-5F08-DA2F-EEAE-AA1842199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a:extLst>
              <a:ext uri="{FF2B5EF4-FFF2-40B4-BE49-F238E27FC236}">
                <a16:creationId xmlns:a16="http://schemas.microsoft.com/office/drawing/2014/main" id="{B00313F3-EBDC-5309-FE4B-B19C2A25E181}"/>
              </a:ext>
            </a:extLst>
          </p:cNvPr>
          <p:cNvSpPr txBox="1">
            <a:spLocks noChangeArrowheads="1"/>
          </p:cNvSpPr>
          <p:nvPr/>
        </p:nvSpPr>
        <p:spPr bwMode="auto">
          <a:xfrm>
            <a:off x="6659563" y="1916113"/>
            <a:ext cx="1871662" cy="258762"/>
          </a:xfrm>
          <a:prstGeom prst="rect">
            <a:avLst/>
          </a:prstGeom>
          <a:solidFill>
            <a:schemeClr val="bg1"/>
          </a:solidFill>
          <a:ln>
            <a:noFill/>
          </a:ln>
          <a:effectLst>
            <a:prstShdw prst="shdw18" dist="17961" dir="13500000">
              <a:schemeClr val="bg1">
                <a:gamma/>
                <a:shade val="60000"/>
                <a:invGamma/>
                <a:alpha val="50000"/>
              </a:schemeClr>
            </a:prstShdw>
          </a:effectLst>
        </p:spPr>
        <p:txBody>
          <a:bodyPr>
            <a:spAutoFit/>
          </a:bodyPr>
          <a:lstStyle/>
          <a:p>
            <a:pPr>
              <a:lnSpc>
                <a:spcPct val="65000"/>
              </a:lnSpc>
              <a:spcBef>
                <a:spcPct val="50000"/>
              </a:spcBef>
              <a:defRPr/>
            </a:pPr>
            <a:r>
              <a:rPr lang="ru-RU" sz="1600" b="1" dirty="0">
                <a:latin typeface="Arial" charset="0"/>
              </a:rPr>
              <a:t>радиоактивного</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a:extLst>
              <a:ext uri="{FF2B5EF4-FFF2-40B4-BE49-F238E27FC236}">
                <a16:creationId xmlns:a16="http://schemas.microsoft.com/office/drawing/2014/main" id="{F23BF678-3833-325B-240B-2CDBB5C125FC}"/>
              </a:ext>
            </a:extLst>
          </p:cNvPr>
          <p:cNvSpPr txBox="1">
            <a:spLocks noChangeArrowheads="1"/>
          </p:cNvSpPr>
          <p:nvPr/>
        </p:nvSpPr>
        <p:spPr bwMode="auto">
          <a:xfrm>
            <a:off x="304800" y="381000"/>
            <a:ext cx="8534400" cy="457200"/>
          </a:xfrm>
          <a:prstGeom prst="rect">
            <a:avLst/>
          </a:prstGeom>
          <a:noFill/>
          <a:ln>
            <a:noFill/>
          </a:ln>
          <a:effectLst/>
        </p:spPr>
        <p:txBody>
          <a:bodyPr>
            <a:spAutoFit/>
          </a:bodyPr>
          <a:lstStyle/>
          <a:p>
            <a:pPr eaLnBrk="0" hangingPunct="0">
              <a:spcBef>
                <a:spcPct val="50000"/>
              </a:spcBef>
              <a:defRPr/>
            </a:pPr>
            <a:r>
              <a:rPr lang="ru-RU" sz="2400" b="1">
                <a:effectLst>
                  <a:outerShdw blurRad="38100" dist="38100" dir="2700000" algn="tl">
                    <a:srgbClr val="FFFFFF"/>
                  </a:outerShdw>
                </a:effectLst>
                <a:latin typeface="Arial" charset="0"/>
              </a:rPr>
              <a:t>ПОРЯДОК ДЕЙСТВИЯ ПО СИГНАЛАМ ОПОВЕЩЕНИЯ</a:t>
            </a:r>
          </a:p>
        </p:txBody>
      </p:sp>
      <p:sp>
        <p:nvSpPr>
          <p:cNvPr id="339971" name="Rectangle 3">
            <a:extLst>
              <a:ext uri="{FF2B5EF4-FFF2-40B4-BE49-F238E27FC236}">
                <a16:creationId xmlns:a16="http://schemas.microsoft.com/office/drawing/2014/main" id="{FCD159FD-5BBD-071B-92D5-916E19805154}"/>
              </a:ext>
            </a:extLst>
          </p:cNvPr>
          <p:cNvSpPr>
            <a:spLocks noChangeArrowheads="1"/>
          </p:cNvSpPr>
          <p:nvPr/>
        </p:nvSpPr>
        <p:spPr bwMode="auto">
          <a:xfrm>
            <a:off x="2743200" y="1143000"/>
            <a:ext cx="4137025" cy="519113"/>
          </a:xfrm>
          <a:prstGeom prst="rect">
            <a:avLst/>
          </a:prstGeom>
          <a:noFill/>
          <a:ln>
            <a:noFill/>
          </a:ln>
          <a:effectLst/>
        </p:spPr>
        <p:txBody>
          <a:bodyPr wrap="none">
            <a:spAutoFit/>
          </a:bodyPr>
          <a:lstStyle/>
          <a:p>
            <a:pPr algn="l" eaLnBrk="0" hangingPunct="0">
              <a:defRPr/>
            </a:pPr>
            <a:r>
              <a:rPr lang="ru-RU" sz="2800" b="1">
                <a:effectLst>
                  <a:outerShdw blurRad="38100" dist="38100" dir="2700000" algn="tl">
                    <a:srgbClr val="FFFFFF"/>
                  </a:outerShdw>
                </a:effectLst>
                <a:latin typeface="Arial" charset="0"/>
              </a:rPr>
              <a:t>“</a:t>
            </a:r>
            <a:r>
              <a:rPr lang="ru-RU" sz="2800" b="1">
                <a:latin typeface="Arial" charset="0"/>
              </a:rPr>
              <a:t>Химическая тревога</a:t>
            </a:r>
            <a:r>
              <a:rPr lang="ru-RU" sz="2800" b="1">
                <a:effectLst>
                  <a:outerShdw blurRad="38100" dist="38100" dir="2700000" algn="tl">
                    <a:srgbClr val="FFFFFF"/>
                  </a:outerShdw>
                </a:effectLst>
                <a:latin typeface="Arial" charset="0"/>
              </a:rPr>
              <a:t>”</a:t>
            </a:r>
          </a:p>
        </p:txBody>
      </p:sp>
      <p:sp>
        <p:nvSpPr>
          <p:cNvPr id="21508" name="Text Box 6">
            <a:extLst>
              <a:ext uri="{FF2B5EF4-FFF2-40B4-BE49-F238E27FC236}">
                <a16:creationId xmlns:a16="http://schemas.microsoft.com/office/drawing/2014/main" id="{6141882A-DC9F-9B57-D969-C99DDD5546E7}"/>
              </a:ext>
            </a:extLst>
          </p:cNvPr>
          <p:cNvSpPr txBox="1">
            <a:spLocks noChangeArrowheads="1"/>
          </p:cNvSpPr>
          <p:nvPr/>
        </p:nvSpPr>
        <p:spPr bwMode="auto">
          <a:xfrm>
            <a:off x="755650" y="3716338"/>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ru-RU" altLang="ru-RU" sz="2000" b="1">
              <a:latin typeface="Arial" panose="020B0604020202020204" pitchFamily="34" charset="0"/>
            </a:endParaRPr>
          </a:p>
        </p:txBody>
      </p:sp>
      <p:sp>
        <p:nvSpPr>
          <p:cNvPr id="21509" name="Text Box 15">
            <a:extLst>
              <a:ext uri="{FF2B5EF4-FFF2-40B4-BE49-F238E27FC236}">
                <a16:creationId xmlns:a16="http://schemas.microsoft.com/office/drawing/2014/main" id="{041BF947-A7BE-E70A-E0B6-7775F9E266F4}"/>
              </a:ext>
            </a:extLst>
          </p:cNvPr>
          <p:cNvSpPr txBox="1">
            <a:spLocks noChangeArrowheads="1"/>
          </p:cNvSpPr>
          <p:nvPr/>
        </p:nvSpPr>
        <p:spPr bwMode="auto">
          <a:xfrm>
            <a:off x="395288" y="3357563"/>
            <a:ext cx="87487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ru-RU" altLang="ru-RU" sz="2400" b="1"/>
              <a:t>Отдать команду на введение режима защиты персонала:      № 1</a:t>
            </a:r>
            <a:r>
              <a:rPr lang="ru-RU" altLang="ru-RU" sz="2400" b="1" i="1"/>
              <a:t>  -</a:t>
            </a:r>
            <a:r>
              <a:rPr lang="ru-RU" altLang="ru-RU" sz="2400" b="1" i="1">
                <a:solidFill>
                  <a:srgbClr val="F11136"/>
                </a:solidFill>
              </a:rPr>
              <a:t> </a:t>
            </a:r>
            <a:r>
              <a:rPr lang="ru-RU" altLang="ru-RU" sz="2400" b="1">
                <a:solidFill>
                  <a:srgbClr val="003399"/>
                </a:solidFill>
              </a:rPr>
              <a:t>при применении ОВ – </a:t>
            </a:r>
            <a:r>
              <a:rPr lang="en-US" altLang="ru-RU" sz="2400" b="1">
                <a:solidFill>
                  <a:srgbClr val="FF3300"/>
                </a:solidFill>
              </a:rPr>
              <a:t>V</a:t>
            </a:r>
            <a:r>
              <a:rPr lang="ru-RU" altLang="ru-RU" sz="2400" b="1">
                <a:solidFill>
                  <a:srgbClr val="FF3300"/>
                </a:solidFill>
              </a:rPr>
              <a:t>Х</a:t>
            </a:r>
          </a:p>
          <a:p>
            <a:pPr>
              <a:spcBef>
                <a:spcPct val="50000"/>
              </a:spcBef>
            </a:pPr>
            <a:r>
              <a:rPr lang="ru-RU" altLang="ru-RU" sz="2400" b="1"/>
              <a:t> или </a:t>
            </a:r>
          </a:p>
          <a:p>
            <a:pPr>
              <a:spcBef>
                <a:spcPct val="50000"/>
              </a:spcBef>
            </a:pPr>
            <a:r>
              <a:rPr lang="ru-RU" altLang="ru-RU" sz="2400" b="1"/>
              <a:t>№ 2 - </a:t>
            </a:r>
            <a:r>
              <a:rPr lang="ru-RU" altLang="ru-RU" sz="2400" b="1">
                <a:solidFill>
                  <a:srgbClr val="003399"/>
                </a:solidFill>
              </a:rPr>
              <a:t>при применении  ОВ - </a:t>
            </a:r>
            <a:r>
              <a:rPr lang="ru-RU" altLang="ru-RU" sz="2400" b="1">
                <a:solidFill>
                  <a:srgbClr val="FF3300"/>
                </a:solidFill>
              </a:rPr>
              <a:t>Зарин</a:t>
            </a:r>
            <a:endParaRPr lang="ru-RU" altLang="ru-RU" sz="2400" b="1"/>
          </a:p>
          <a:p>
            <a:pPr eaLnBrk="1" hangingPunct="1">
              <a:spcBef>
                <a:spcPct val="50000"/>
              </a:spcBef>
            </a:pPr>
            <a:endParaRPr lang="ru-RU" altLang="ru-RU" sz="2400"/>
          </a:p>
        </p:txBody>
      </p:sp>
      <p:sp>
        <p:nvSpPr>
          <p:cNvPr id="21510" name="Text Box 16">
            <a:extLst>
              <a:ext uri="{FF2B5EF4-FFF2-40B4-BE49-F238E27FC236}">
                <a16:creationId xmlns:a16="http://schemas.microsoft.com/office/drawing/2014/main" id="{F6C71DA2-C785-6B6F-ABC5-B34E1DA270BF}"/>
              </a:ext>
            </a:extLst>
          </p:cNvPr>
          <p:cNvSpPr txBox="1">
            <a:spLocks noChangeArrowheads="1"/>
          </p:cNvSpPr>
          <p:nvPr/>
        </p:nvSpPr>
        <p:spPr bwMode="auto">
          <a:xfrm>
            <a:off x="539750" y="2303463"/>
            <a:ext cx="78486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ru-RU" altLang="ru-RU" sz="3200" b="1">
                <a:solidFill>
                  <a:srgbClr val="FF3300"/>
                </a:solidFill>
              </a:rPr>
              <a:t>Действия должностных лиц</a:t>
            </a:r>
          </a:p>
          <a:p>
            <a:pPr eaLnBrk="1" hangingPunct="1">
              <a:spcBef>
                <a:spcPct val="50000"/>
              </a:spcBef>
            </a:pPr>
            <a:endParaRPr lang="ru-RU" altLang="ru-RU"/>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6" descr="Химическая тревога.tif">
            <a:extLst>
              <a:ext uri="{FF2B5EF4-FFF2-40B4-BE49-F238E27FC236}">
                <a16:creationId xmlns:a16="http://schemas.microsoft.com/office/drawing/2014/main" id="{29143C33-1793-142B-BB4D-C68F0B542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1B27B810-5CE8-7201-5258-A2A0FD07C77A}"/>
              </a:ext>
            </a:extLst>
          </p:cNvPr>
          <p:cNvSpPr txBox="1">
            <a:spLocks noChangeArrowheads="1"/>
          </p:cNvSpPr>
          <p:nvPr/>
        </p:nvSpPr>
        <p:spPr bwMode="auto">
          <a:xfrm>
            <a:off x="539750" y="476250"/>
            <a:ext cx="8208963" cy="5478463"/>
          </a:xfrm>
          <a:prstGeom prst="rect">
            <a:avLst/>
          </a:prstGeom>
          <a:noFill/>
          <a:ln w="12700">
            <a:noFill/>
            <a:miter lim="800000"/>
            <a:headEnd/>
            <a:tailEnd/>
          </a:ln>
          <a:effectLst/>
        </p:spPr>
        <p:txBody>
          <a:bodyPr>
            <a:spAutoFit/>
          </a:bodyPr>
          <a:lstStyle/>
          <a:p>
            <a:pPr marL="457200" indent="-457200">
              <a:lnSpc>
                <a:spcPct val="85000"/>
              </a:lnSpc>
              <a:spcBef>
                <a:spcPct val="50000"/>
              </a:spcBef>
              <a:defRPr/>
            </a:pPr>
            <a:r>
              <a:rPr lang="ru-RU" sz="3600" b="1" dirty="0">
                <a:solidFill>
                  <a:srgbClr val="CC3300"/>
                </a:solidFill>
              </a:rPr>
              <a:t>Учебные вопросы:</a:t>
            </a:r>
            <a:endParaRPr lang="ru-RU" sz="2000" b="1" dirty="0">
              <a:solidFill>
                <a:srgbClr val="CC3300"/>
              </a:solidFill>
            </a:endParaRPr>
          </a:p>
          <a:p>
            <a:pPr marL="457200" indent="-457200">
              <a:lnSpc>
                <a:spcPct val="85000"/>
              </a:lnSpc>
              <a:spcBef>
                <a:spcPct val="50000"/>
              </a:spcBef>
              <a:defRPr/>
            </a:pPr>
            <a:endParaRPr lang="ru-RU" sz="2800" b="1" dirty="0">
              <a:solidFill>
                <a:srgbClr val="CC3300"/>
              </a:solidFill>
            </a:endParaRPr>
          </a:p>
          <a:p>
            <a:pPr marL="457200" indent="-457200" algn="l">
              <a:lnSpc>
                <a:spcPct val="80000"/>
              </a:lnSpc>
              <a:buFontTx/>
              <a:buAutoNum type="arabicPeriod"/>
              <a:defRPr/>
            </a:pPr>
            <a:r>
              <a:rPr lang="ru-RU" sz="3200" b="1" dirty="0">
                <a:solidFill>
                  <a:srgbClr val="C00000"/>
                </a:solidFill>
              </a:rPr>
              <a:t>Сигнал «Внимание всем», его предназначение и способы доведения до населения.</a:t>
            </a:r>
          </a:p>
          <a:p>
            <a:pPr marL="457200" indent="-457200" algn="l">
              <a:lnSpc>
                <a:spcPct val="80000"/>
              </a:lnSpc>
              <a:defRPr/>
            </a:pPr>
            <a:endParaRPr lang="ru-RU" sz="2000" b="1" dirty="0">
              <a:solidFill>
                <a:srgbClr val="0000CC"/>
              </a:solidFill>
            </a:endParaRPr>
          </a:p>
          <a:p>
            <a:pPr marL="457200" indent="-457200" algn="l">
              <a:lnSpc>
                <a:spcPct val="80000"/>
              </a:lnSpc>
              <a:defRPr/>
            </a:pPr>
            <a:r>
              <a:rPr lang="ru-RU" sz="3200" b="1" dirty="0">
                <a:solidFill>
                  <a:srgbClr val="C00000"/>
                </a:solidFill>
              </a:rPr>
              <a:t>2.</a:t>
            </a:r>
            <a:r>
              <a:rPr lang="ru-RU" sz="3200" b="1" dirty="0">
                <a:solidFill>
                  <a:srgbClr val="0000CC"/>
                </a:solidFill>
              </a:rPr>
              <a:t> </a:t>
            </a:r>
            <a:r>
              <a:rPr lang="ru-RU" sz="3200" b="1" dirty="0">
                <a:solidFill>
                  <a:srgbClr val="C00000"/>
                </a:solidFill>
              </a:rPr>
              <a:t>Действия работников организаций по сигналу «Внимание всем».</a:t>
            </a:r>
          </a:p>
          <a:p>
            <a:pPr marL="457200" indent="-457200" algn="l">
              <a:lnSpc>
                <a:spcPct val="80000"/>
              </a:lnSpc>
              <a:defRPr/>
            </a:pPr>
            <a:endParaRPr lang="ru-RU" sz="2000" b="1" dirty="0">
              <a:solidFill>
                <a:srgbClr val="0000CC"/>
              </a:solidFill>
            </a:endParaRPr>
          </a:p>
          <a:p>
            <a:pPr algn="l">
              <a:defRPr/>
            </a:pPr>
            <a:r>
              <a:rPr lang="ru-RU" sz="3200" b="1" dirty="0">
                <a:solidFill>
                  <a:srgbClr val="C00000"/>
                </a:solidFill>
              </a:rPr>
              <a:t>3. Возможные тексты информационных</a:t>
            </a:r>
          </a:p>
          <a:p>
            <a:pPr algn="l">
              <a:defRPr/>
            </a:pPr>
            <a:r>
              <a:rPr lang="ru-RU" sz="3200" b="1" dirty="0">
                <a:solidFill>
                  <a:srgbClr val="C00000"/>
                </a:solidFill>
              </a:rPr>
              <a:t>    сообщений о ЧС и порядок действий</a:t>
            </a:r>
          </a:p>
          <a:p>
            <a:pPr algn="l">
              <a:defRPr/>
            </a:pPr>
            <a:r>
              <a:rPr lang="ru-RU" sz="3200" b="1" dirty="0">
                <a:solidFill>
                  <a:srgbClr val="C00000"/>
                </a:solidFill>
              </a:rPr>
              <a:t>    работников по ним. </a:t>
            </a:r>
          </a:p>
          <a:p>
            <a:pPr marL="457200" indent="-457200" algn="l">
              <a:lnSpc>
                <a:spcPct val="80000"/>
              </a:lnSpc>
              <a:defRPr/>
            </a:pPr>
            <a:endParaRPr lang="ru-RU" sz="3200" b="1" dirty="0">
              <a:solidFill>
                <a:srgbClr val="0000C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5" descr="Информация об аварии, катастрофе.tif">
            <a:extLst>
              <a:ext uri="{FF2B5EF4-FFF2-40B4-BE49-F238E27FC236}">
                <a16:creationId xmlns:a16="http://schemas.microsoft.com/office/drawing/2014/main" id="{439E66B0-1314-C6F2-4BB9-C60F64296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4" descr="При аварии на ХОО хлор.tif">
            <a:extLst>
              <a:ext uri="{FF2B5EF4-FFF2-40B4-BE49-F238E27FC236}">
                <a16:creationId xmlns:a16="http://schemas.microsoft.com/office/drawing/2014/main" id="{62E4492F-CC9B-2AB9-6817-74113C190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8CE109B4-7117-9991-F8B3-E1624F42D0E6}"/>
              </a:ext>
            </a:extLst>
          </p:cNvPr>
          <p:cNvSpPr txBox="1">
            <a:spLocks noChangeArrowheads="1"/>
          </p:cNvSpPr>
          <p:nvPr/>
        </p:nvSpPr>
        <p:spPr bwMode="auto">
          <a:xfrm>
            <a:off x="33536" y="332656"/>
            <a:ext cx="9144000" cy="6831013"/>
          </a:xfrm>
          <a:prstGeom prst="rect">
            <a:avLst/>
          </a:prstGeom>
          <a:gradFill rotWithShape="1">
            <a:gsLst>
              <a:gs pos="0">
                <a:srgbClr val="0099FF"/>
              </a:gs>
              <a:gs pos="50000">
                <a:schemeClr val="bg1"/>
              </a:gs>
              <a:gs pos="100000">
                <a:srgbClr val="0099FF"/>
              </a:gs>
            </a:gsLst>
            <a:lin ang="5400000" scaled="1"/>
          </a:gradFill>
          <a:ln>
            <a:noFill/>
          </a:ln>
          <a:effectLst/>
        </p:spPr>
        <p:txBody>
          <a:bodyPr>
            <a:spAutoFit/>
          </a:bodyPr>
          <a:lstStyle>
            <a:lvl1pPr marL="457200" indent="-4572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defRPr/>
            </a:pPr>
            <a:r>
              <a:rPr lang="ru-RU" sz="3200" b="1" dirty="0">
                <a:solidFill>
                  <a:srgbClr val="990033"/>
                </a:solidFill>
                <a:effectLst>
                  <a:outerShdw blurRad="38100" dist="38100" dir="2700000" algn="tl">
                    <a:srgbClr val="000000"/>
                  </a:outerShdw>
                </a:effectLst>
              </a:rPr>
              <a:t>Нормативные документы:</a:t>
            </a:r>
          </a:p>
          <a:p>
            <a:pPr eaLnBrk="1" hangingPunct="1">
              <a:defRPr/>
            </a:pPr>
            <a:endParaRPr lang="ru-RU" sz="1200" b="1" dirty="0">
              <a:solidFill>
                <a:srgbClr val="990033"/>
              </a:solidFill>
              <a:effectLst>
                <a:outerShdw blurRad="38100" dist="38100" dir="2700000" algn="tl">
                  <a:srgbClr val="000000"/>
                </a:outerShdw>
              </a:effectLst>
            </a:endParaRPr>
          </a:p>
          <a:p>
            <a:pPr algn="l" eaLnBrk="1" hangingPunct="1">
              <a:lnSpc>
                <a:spcPct val="90000"/>
              </a:lnSpc>
              <a:defRPr/>
            </a:pPr>
            <a:r>
              <a:rPr lang="ru-RU" sz="2000" b="1" dirty="0"/>
              <a:t>1. Указ Президента РФ от 16 ноября 2012 года </a:t>
            </a:r>
            <a:r>
              <a:rPr lang="ru-RU" sz="2000" b="1" dirty="0">
                <a:solidFill>
                  <a:srgbClr val="FF3300"/>
                </a:solidFill>
              </a:rPr>
              <a:t>№ 1522</a:t>
            </a:r>
            <a:r>
              <a:rPr lang="ru-RU" sz="2000" b="1" dirty="0"/>
              <a:t> «О создании  комплексной системы экстренного оповещения населения об угрозе возникновения или о возникновении чрезвычайных ситуаций». </a:t>
            </a:r>
          </a:p>
          <a:p>
            <a:pPr algn="l" eaLnBrk="1" hangingPunct="1">
              <a:defRPr/>
            </a:pPr>
            <a:r>
              <a:rPr lang="ru-RU" sz="2000" b="1" dirty="0"/>
              <a:t>        2. Федеральный закон от 21.12.94 г. </a:t>
            </a:r>
            <a:r>
              <a:rPr lang="ru-RU" sz="2000" b="1" dirty="0">
                <a:solidFill>
                  <a:srgbClr val="FF3300"/>
                </a:solidFill>
              </a:rPr>
              <a:t>№ 68-Ф3</a:t>
            </a:r>
            <a:r>
              <a:rPr lang="ru-RU" sz="2000" b="1" dirty="0"/>
              <a:t> “О защите населения и    </a:t>
            </a:r>
          </a:p>
          <a:p>
            <a:pPr algn="l" eaLnBrk="1" hangingPunct="1">
              <a:defRPr/>
            </a:pPr>
            <a:r>
              <a:rPr lang="ru-RU" sz="2000" b="1" dirty="0"/>
              <a:t>       территорий от чрезвычайных ситуаций природного и техногенного </a:t>
            </a:r>
          </a:p>
          <a:p>
            <a:pPr algn="l" eaLnBrk="1" hangingPunct="1">
              <a:defRPr/>
            </a:pPr>
            <a:r>
              <a:rPr lang="ru-RU" sz="2000" b="1" dirty="0"/>
              <a:t>       характера.</a:t>
            </a:r>
          </a:p>
          <a:p>
            <a:pPr algn="l" eaLnBrk="1" hangingPunct="1">
              <a:defRPr/>
            </a:pPr>
            <a:r>
              <a:rPr lang="ru-RU" sz="2000" b="1" dirty="0"/>
              <a:t>         3. Федеральный закон РФ от 12.02 1998 г</a:t>
            </a:r>
            <a:r>
              <a:rPr lang="ru-RU" sz="2000" b="1" dirty="0">
                <a:solidFill>
                  <a:srgbClr val="FF3300"/>
                </a:solidFill>
              </a:rPr>
              <a:t>. № 28-ФЗ</a:t>
            </a:r>
            <a:r>
              <a:rPr lang="ru-RU" sz="2000" b="1" dirty="0"/>
              <a:t> «О гражданской </a:t>
            </a:r>
          </a:p>
          <a:p>
            <a:pPr algn="l" eaLnBrk="1" hangingPunct="1">
              <a:defRPr/>
            </a:pPr>
            <a:r>
              <a:rPr lang="ru-RU" sz="2000" b="1" dirty="0"/>
              <a:t>         обороне».         </a:t>
            </a:r>
          </a:p>
          <a:p>
            <a:pPr algn="l" eaLnBrk="1" hangingPunct="1">
              <a:defRPr/>
            </a:pPr>
            <a:r>
              <a:rPr lang="ru-RU" sz="2000" b="1" dirty="0"/>
              <a:t>         4. Постановление Правительства РФ от 01.03.93г. </a:t>
            </a:r>
            <a:r>
              <a:rPr lang="ru-RU" sz="2000" b="1" dirty="0">
                <a:solidFill>
                  <a:srgbClr val="FF3300"/>
                </a:solidFill>
              </a:rPr>
              <a:t>№ 177</a:t>
            </a:r>
            <a:r>
              <a:rPr lang="ru-RU" sz="2000" b="1" dirty="0"/>
              <a:t>  « Об  </a:t>
            </a:r>
          </a:p>
          <a:p>
            <a:pPr algn="l" eaLnBrk="1" hangingPunct="1">
              <a:defRPr/>
            </a:pPr>
            <a:r>
              <a:rPr lang="ru-RU" sz="2000" b="1" dirty="0"/>
              <a:t>        утверждении  Положения о порядке использования действующих </a:t>
            </a:r>
          </a:p>
          <a:p>
            <a:pPr algn="l" eaLnBrk="1" hangingPunct="1">
              <a:defRPr/>
            </a:pPr>
            <a:r>
              <a:rPr lang="ru-RU" sz="2000" b="1" dirty="0"/>
              <a:t>        радиовещательных и телевизионных станций для оповещения и </a:t>
            </a:r>
          </a:p>
          <a:p>
            <a:pPr algn="l" eaLnBrk="1" hangingPunct="1">
              <a:defRPr/>
            </a:pPr>
            <a:r>
              <a:rPr lang="ru-RU" sz="2000" b="1" dirty="0"/>
              <a:t>        информирования населения РФ в чрезвычайных ситуациях мирного и </a:t>
            </a:r>
          </a:p>
          <a:p>
            <a:pPr algn="l" eaLnBrk="1" hangingPunct="1">
              <a:defRPr/>
            </a:pPr>
            <a:r>
              <a:rPr lang="ru-RU" sz="2000" b="1" dirty="0"/>
              <a:t>        военного времени»</a:t>
            </a:r>
          </a:p>
          <a:p>
            <a:pPr algn="l" eaLnBrk="1" hangingPunct="1">
              <a:lnSpc>
                <a:spcPct val="90000"/>
              </a:lnSpc>
              <a:defRPr/>
            </a:pPr>
            <a:r>
              <a:rPr lang="ru-RU" sz="2000" b="1" dirty="0"/>
              <a:t>          5. Постановлением Правительства РФ от 31.12.2004 г. </a:t>
            </a:r>
            <a:r>
              <a:rPr lang="ru-RU" sz="2000" b="1" dirty="0">
                <a:solidFill>
                  <a:srgbClr val="FF3300"/>
                </a:solidFill>
              </a:rPr>
              <a:t>№ 895</a:t>
            </a:r>
            <a:r>
              <a:rPr lang="ru-RU" sz="2000" b="1" dirty="0"/>
              <a:t> «Об  утверждении Положения о приоритетном использовании, а также приостановлении или ограничении использования любых сетей связи и средств связи во время чрезвычайных ситуаций природного и техногенного характера».</a:t>
            </a:r>
          </a:p>
          <a:p>
            <a:pPr algn="l" eaLnBrk="1" hangingPunct="1">
              <a:lnSpc>
                <a:spcPct val="90000"/>
              </a:lnSpc>
              <a:defRPr/>
            </a:pPr>
            <a:r>
              <a:rPr lang="ru-RU" sz="2000" b="1" dirty="0"/>
              <a:t>          6. Постановление Правительства РФ от 01.03.93 </a:t>
            </a:r>
            <a:r>
              <a:rPr lang="ru-RU" sz="2000" b="1" dirty="0">
                <a:solidFill>
                  <a:srgbClr val="FF3300"/>
                </a:solidFill>
              </a:rPr>
              <a:t>№ 178</a:t>
            </a:r>
            <a:r>
              <a:rPr lang="ru-RU" sz="2000" b="1" dirty="0"/>
              <a:t> «О создании локальных систем оповещения в районах размещения потенциально-опасных объектов».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987B9FB3-06A3-A0D3-EECE-3FADA112DD32}"/>
              </a:ext>
            </a:extLst>
          </p:cNvPr>
          <p:cNvSpPr txBox="1">
            <a:spLocks noChangeArrowheads="1"/>
          </p:cNvSpPr>
          <p:nvPr/>
        </p:nvSpPr>
        <p:spPr bwMode="auto">
          <a:xfrm>
            <a:off x="0" y="115888"/>
            <a:ext cx="9144000" cy="6707187"/>
          </a:xfrm>
          <a:prstGeom prst="rect">
            <a:avLst/>
          </a:prstGeom>
          <a:gradFill rotWithShape="1">
            <a:gsLst>
              <a:gs pos="0">
                <a:srgbClr val="0099FF"/>
              </a:gs>
              <a:gs pos="50000">
                <a:schemeClr val="bg1"/>
              </a:gs>
              <a:gs pos="100000">
                <a:srgbClr val="0099FF"/>
              </a:gs>
            </a:gsLst>
            <a:lin ang="5400000" scaled="1"/>
          </a:gradFill>
          <a:ln>
            <a:noFill/>
          </a:ln>
          <a:effectLst/>
        </p:spPr>
        <p:txBody>
          <a:bodyPr>
            <a:spAutoFit/>
          </a:bodyPr>
          <a:lstStyle/>
          <a:p>
            <a:pPr algn="l">
              <a:defRPr/>
            </a:pPr>
            <a:r>
              <a:rPr lang="ru-RU" sz="2000" b="1"/>
              <a:t>          </a:t>
            </a:r>
          </a:p>
          <a:p>
            <a:pPr algn="just" eaLnBrk="0" hangingPunct="0">
              <a:lnSpc>
                <a:spcPct val="90000"/>
              </a:lnSpc>
              <a:defRPr/>
            </a:pPr>
            <a:r>
              <a:rPr lang="ru-RU" sz="2000" b="1"/>
              <a:t>         7. Постановление Правительства РФ от 30.12.2003 г. </a:t>
            </a:r>
            <a:r>
              <a:rPr lang="ru-RU" sz="2000" b="1">
                <a:solidFill>
                  <a:srgbClr val="FF0000"/>
                </a:solidFill>
              </a:rPr>
              <a:t>№ 794 </a:t>
            </a:r>
            <a:r>
              <a:rPr lang="ru-RU" sz="2000" b="1"/>
              <a:t>«О единой </a:t>
            </a:r>
          </a:p>
          <a:p>
            <a:pPr algn="l" eaLnBrk="0" hangingPunct="0">
              <a:lnSpc>
                <a:spcPct val="90000"/>
              </a:lnSpc>
              <a:defRPr/>
            </a:pPr>
            <a:r>
              <a:rPr lang="ru-RU" sz="2000" b="1"/>
              <a:t>       государственной системе предупреждения и ликвидации чрезвычайных </a:t>
            </a:r>
          </a:p>
          <a:p>
            <a:pPr algn="l" eaLnBrk="0" hangingPunct="0">
              <a:lnSpc>
                <a:spcPct val="90000"/>
              </a:lnSpc>
              <a:defRPr/>
            </a:pPr>
            <a:r>
              <a:rPr lang="ru-RU" sz="2000" b="1"/>
              <a:t>       ситуаций».</a:t>
            </a:r>
          </a:p>
          <a:p>
            <a:pPr algn="l">
              <a:defRPr/>
            </a:pPr>
            <a:r>
              <a:rPr lang="ru-RU" sz="2000" b="1"/>
              <a:t>        8. Постановление Правительства Москвы от 22.09.2005 г. </a:t>
            </a:r>
            <a:r>
              <a:rPr lang="ru-RU" sz="2000" b="1">
                <a:solidFill>
                  <a:srgbClr val="FF0000"/>
                </a:solidFill>
              </a:rPr>
              <a:t>№ 715-ПП </a:t>
            </a:r>
            <a:r>
              <a:rPr lang="ru-RU" sz="2000" b="1"/>
              <a:t>«О </a:t>
            </a:r>
          </a:p>
          <a:p>
            <a:pPr algn="l">
              <a:defRPr/>
            </a:pPr>
            <a:r>
              <a:rPr lang="ru-RU" sz="2000" b="1"/>
              <a:t>        утверждении   Положения  о Московской городской территориальной </a:t>
            </a:r>
          </a:p>
          <a:p>
            <a:pPr algn="l">
              <a:defRPr/>
            </a:pPr>
            <a:r>
              <a:rPr lang="ru-RU" sz="2000" b="1"/>
              <a:t>         подсистеме единой государственной системы  предупреждения и </a:t>
            </a:r>
          </a:p>
          <a:p>
            <a:pPr algn="l">
              <a:defRPr/>
            </a:pPr>
            <a:r>
              <a:rPr lang="ru-RU" sz="2000" b="1"/>
              <a:t>         ликвидации чрезвычайных ситуаций».</a:t>
            </a:r>
          </a:p>
          <a:p>
            <a:pPr algn="l">
              <a:defRPr/>
            </a:pPr>
            <a:r>
              <a:rPr lang="ru-RU" sz="2000" b="1"/>
              <a:t>         9. Приказ МЧС России, Мининформсвязи России и Минкультуры   </a:t>
            </a:r>
          </a:p>
          <a:p>
            <a:pPr algn="l">
              <a:defRPr/>
            </a:pPr>
            <a:r>
              <a:rPr lang="ru-RU" sz="2000" b="1"/>
              <a:t>         России от 25 июля 2006 г</a:t>
            </a:r>
            <a:r>
              <a:rPr lang="ru-RU" sz="2000" b="1">
                <a:solidFill>
                  <a:srgbClr val="FF3300"/>
                </a:solidFill>
              </a:rPr>
              <a:t>. N 422/90/376</a:t>
            </a:r>
            <a:r>
              <a:rPr lang="ru-RU" sz="2000" b="1"/>
              <a:t> «Об утверждении положения о </a:t>
            </a:r>
          </a:p>
          <a:p>
            <a:pPr algn="l">
              <a:defRPr/>
            </a:pPr>
            <a:r>
              <a:rPr lang="ru-RU" sz="2000" b="1"/>
              <a:t>         системах оповещения населения».</a:t>
            </a:r>
          </a:p>
          <a:p>
            <a:pPr algn="l">
              <a:defRPr/>
            </a:pPr>
            <a:r>
              <a:rPr lang="ru-RU" sz="2000" b="1"/>
              <a:t>         10. Постановление Правительства Москвы от 9.05.2009 г. </a:t>
            </a:r>
            <a:r>
              <a:rPr lang="ru-RU" sz="2000" b="1">
                <a:solidFill>
                  <a:srgbClr val="FF3300"/>
                </a:solidFill>
              </a:rPr>
              <a:t>№ 447-ПП</a:t>
            </a:r>
            <a:r>
              <a:rPr lang="ru-RU" sz="2000" b="1"/>
              <a:t> «Об  </a:t>
            </a:r>
          </a:p>
          <a:p>
            <a:pPr algn="l">
              <a:defRPr/>
            </a:pPr>
            <a:r>
              <a:rPr lang="ru-RU" sz="2000" b="1"/>
              <a:t>         организации  оповещения  населения  города  Москвы  о чрезвычайных </a:t>
            </a:r>
          </a:p>
          <a:p>
            <a:pPr algn="l">
              <a:defRPr/>
            </a:pPr>
            <a:r>
              <a:rPr lang="ru-RU" sz="2000" b="1"/>
              <a:t>         ситуациях мирного и военного времени».</a:t>
            </a:r>
          </a:p>
          <a:p>
            <a:pPr algn="l">
              <a:defRPr/>
            </a:pPr>
            <a:r>
              <a:rPr lang="ru-RU" sz="2000" b="1"/>
              <a:t>         11. Распоряжение Правительства Москвы от 15.02. 2010г. </a:t>
            </a:r>
            <a:r>
              <a:rPr lang="ru-RU" sz="2000" b="1">
                <a:solidFill>
                  <a:srgbClr val="FF3300"/>
                </a:solidFill>
              </a:rPr>
              <a:t>№ 255-РП</a:t>
            </a:r>
            <a:r>
              <a:rPr lang="ru-RU" sz="2000" b="1"/>
              <a:t> «О </a:t>
            </a:r>
          </a:p>
          <a:p>
            <a:pPr algn="l">
              <a:defRPr/>
            </a:pPr>
            <a:r>
              <a:rPr lang="ru-RU" sz="2000" b="1"/>
              <a:t>         мерах по поддержанию в готовности объектовых систем оповещения». </a:t>
            </a:r>
          </a:p>
          <a:p>
            <a:pPr algn="just">
              <a:defRPr/>
            </a:pPr>
            <a:r>
              <a:rPr lang="ru-RU" sz="2000" b="1"/>
              <a:t>         12. Министерство регионального развития Российской Федерации</a:t>
            </a:r>
          </a:p>
          <a:p>
            <a:pPr algn="just">
              <a:defRPr/>
            </a:pPr>
            <a:r>
              <a:rPr lang="ru-RU" sz="2000" b="1"/>
              <a:t>         «Свод правил (СП) 133.13330.2012*сети проводного радиовещания</a:t>
            </a:r>
          </a:p>
          <a:p>
            <a:pPr algn="just">
              <a:defRPr/>
            </a:pPr>
            <a:r>
              <a:rPr lang="ru-RU" sz="2000" b="1"/>
              <a:t>           и  оповещения в зданиях и сооружениях»</a:t>
            </a:r>
          </a:p>
          <a:p>
            <a:pPr algn="l">
              <a:defRPr/>
            </a:pPr>
            <a:r>
              <a:rPr lang="ru-RU" sz="2000" b="1"/>
              <a:t>         13. Учебное пособие. «Организация оповещения и информирования </a:t>
            </a:r>
          </a:p>
          <a:p>
            <a:pPr algn="l">
              <a:defRPr/>
            </a:pPr>
            <a:r>
              <a:rPr lang="ru-RU" sz="2000" b="1"/>
              <a:t>         населения города Москвы при чрезвычайных ситуациях». Козлов  В.И., </a:t>
            </a:r>
          </a:p>
          <a:p>
            <a:pPr algn="l">
              <a:defRPr/>
            </a:pPr>
            <a:r>
              <a:rPr lang="ru-RU" sz="2000" b="1"/>
              <a:t>         Таратуто А.Е.  УМЦ по ГО и ЧС г. Москва – 2012г.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03920510-00E6-F75C-BDC8-A9787550FBDC}"/>
              </a:ext>
            </a:extLst>
          </p:cNvPr>
          <p:cNvSpPr txBox="1">
            <a:spLocks noChangeArrowheads="1"/>
          </p:cNvSpPr>
          <p:nvPr/>
        </p:nvSpPr>
        <p:spPr bwMode="auto">
          <a:xfrm>
            <a:off x="323850" y="1779588"/>
            <a:ext cx="882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ru-RU" altLang="ru-RU" sz="3600" b="1">
                <a:solidFill>
                  <a:srgbClr val="0000CC"/>
                </a:solidFill>
              </a:rPr>
              <a:t>Первый учебный вопрос</a:t>
            </a:r>
            <a:endParaRPr lang="ru-RU" altLang="ru-RU" sz="2400" b="1">
              <a:solidFill>
                <a:srgbClr val="0000CC"/>
              </a:solidFill>
            </a:endParaRPr>
          </a:p>
        </p:txBody>
      </p:sp>
      <p:sp>
        <p:nvSpPr>
          <p:cNvPr id="8195" name="Text Box 5">
            <a:extLst>
              <a:ext uri="{FF2B5EF4-FFF2-40B4-BE49-F238E27FC236}">
                <a16:creationId xmlns:a16="http://schemas.microsoft.com/office/drawing/2014/main" id="{C5BF1E3D-E9EB-628C-0523-FF0F952EC6AD}"/>
              </a:ext>
            </a:extLst>
          </p:cNvPr>
          <p:cNvSpPr txBox="1">
            <a:spLocks noChangeArrowheads="1"/>
          </p:cNvSpPr>
          <p:nvPr/>
        </p:nvSpPr>
        <p:spPr bwMode="auto">
          <a:xfrm>
            <a:off x="0" y="2859088"/>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ru-RU" altLang="ru-RU" sz="4000" b="1">
                <a:solidFill>
                  <a:srgbClr val="C00000"/>
                </a:solidFill>
              </a:rPr>
              <a:t>Сигнал «Внимание всем», его предназначение и способы доведения до населения.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4" descr="File:Map of Russian districts, 2010-01-19.svg">
            <a:hlinkClick r:id="rId2"/>
            <a:extLst>
              <a:ext uri="{FF2B5EF4-FFF2-40B4-BE49-F238E27FC236}">
                <a16:creationId xmlns:a16="http://schemas.microsoft.com/office/drawing/2014/main" id="{9BBCAC6B-5EDF-83FA-13A0-57F60AD4A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937000"/>
            <a:ext cx="460851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a:extLst>
              <a:ext uri="{FF2B5EF4-FFF2-40B4-BE49-F238E27FC236}">
                <a16:creationId xmlns:a16="http://schemas.microsoft.com/office/drawing/2014/main" id="{12CA0F23-7F8D-7258-2087-5908376A8295}"/>
              </a:ext>
            </a:extLst>
          </p:cNvPr>
          <p:cNvSpPr>
            <a:spLocks noGrp="1" noChangeArrowheads="1"/>
          </p:cNvSpPr>
          <p:nvPr>
            <p:ph type="title"/>
          </p:nvPr>
        </p:nvSpPr>
        <p:spPr>
          <a:xfrm>
            <a:off x="0" y="152400"/>
            <a:ext cx="9144000" cy="539750"/>
          </a:xfrm>
        </p:spPr>
        <p:txBody>
          <a:bodyPr/>
          <a:lstStyle/>
          <a:p>
            <a:pPr eaLnBrk="1" hangingPunct="1">
              <a:lnSpc>
                <a:spcPct val="120000"/>
              </a:lnSpc>
            </a:pPr>
            <a:r>
              <a:rPr lang="ru-RU" altLang="ru-RU" sz="3100" b="1" i="1">
                <a:solidFill>
                  <a:srgbClr val="FF00FF"/>
                </a:solidFill>
              </a:rPr>
              <a:t>С и с т е м а     о п о в е щ е н и я   –</a:t>
            </a:r>
          </a:p>
        </p:txBody>
      </p:sp>
      <p:sp>
        <p:nvSpPr>
          <p:cNvPr id="40963" name="Rectangle 3">
            <a:extLst>
              <a:ext uri="{FF2B5EF4-FFF2-40B4-BE49-F238E27FC236}">
                <a16:creationId xmlns:a16="http://schemas.microsoft.com/office/drawing/2014/main" id="{0491067A-D870-658F-4D72-8281F7AE4BD2}"/>
              </a:ext>
            </a:extLst>
          </p:cNvPr>
          <p:cNvSpPr>
            <a:spLocks noChangeArrowheads="1"/>
          </p:cNvSpPr>
          <p:nvPr/>
        </p:nvSpPr>
        <p:spPr bwMode="auto">
          <a:xfrm>
            <a:off x="304800" y="990600"/>
            <a:ext cx="85344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lgDash"/>
                <a:miter lim="800000"/>
                <a:headEnd type="none" w="sm" len="lg"/>
                <a:tailEnd type="none" w="sm" len="lg"/>
              </a14:hiddenLine>
            </a:ext>
          </a:extLst>
        </p:spPr>
        <p:txBody>
          <a:bodyPr lIns="86400" tIns="43200" rIns="86400" bIns="43200">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ru-RU" altLang="ru-RU" sz="2400" b="1" i="1"/>
              <a:t>составная  часть  системы  управления  ГО и РСЧС,  представляющая  собой  организационно-техническое  объединение  сил  и  специальных  технических  средств  оповещения,  сетей  вещания,  каналов  сетей  связи  общего  пользования  и  ведомственных  сетей  связи</a:t>
            </a:r>
          </a:p>
        </p:txBody>
      </p:sp>
      <p:sp>
        <p:nvSpPr>
          <p:cNvPr id="40964" name="Rectangle 4">
            <a:extLst>
              <a:ext uri="{FF2B5EF4-FFF2-40B4-BE49-F238E27FC236}">
                <a16:creationId xmlns:a16="http://schemas.microsoft.com/office/drawing/2014/main" id="{ACE2300A-7DCA-3231-9767-0531EE2F4DD1}"/>
              </a:ext>
            </a:extLst>
          </p:cNvPr>
          <p:cNvSpPr>
            <a:spLocks noChangeArrowheads="1"/>
          </p:cNvSpPr>
          <p:nvPr/>
        </p:nvSpPr>
        <p:spPr bwMode="auto">
          <a:xfrm>
            <a:off x="0" y="3124200"/>
            <a:ext cx="91440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20000"/>
              </a:lnSpc>
            </a:pPr>
            <a:r>
              <a:rPr lang="ru-RU" altLang="ru-RU" sz="2700" b="1" i="1">
                <a:solidFill>
                  <a:srgbClr val="FF3300"/>
                </a:solidFill>
              </a:rPr>
              <a:t>Виды   систем   оповещения:</a:t>
            </a:r>
          </a:p>
        </p:txBody>
      </p:sp>
      <p:sp>
        <p:nvSpPr>
          <p:cNvPr id="40965" name="Rectangle 5">
            <a:extLst>
              <a:ext uri="{FF2B5EF4-FFF2-40B4-BE49-F238E27FC236}">
                <a16:creationId xmlns:a16="http://schemas.microsoft.com/office/drawing/2014/main" id="{A8172DC2-C43A-3E59-0979-10A02D0E3EFB}"/>
              </a:ext>
            </a:extLst>
          </p:cNvPr>
          <p:cNvSpPr>
            <a:spLocks noChangeArrowheads="1"/>
          </p:cNvSpPr>
          <p:nvPr/>
        </p:nvSpPr>
        <p:spPr bwMode="auto">
          <a:xfrm>
            <a:off x="304800" y="3789363"/>
            <a:ext cx="8534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lgDash"/>
                <a:miter lim="800000"/>
                <a:headEnd type="none" w="sm" len="lg"/>
                <a:tailEnd type="none" w="sm" len="lg"/>
              </a14:hiddenLine>
            </a:ext>
          </a:extLst>
        </p:spPr>
        <p:txBody>
          <a:bodyPr lIns="86400" tIns="43200" rIns="86400" bIns="43200">
            <a:spAutoFit/>
          </a:bodyPr>
          <a:lstStyle>
            <a:lvl1pPr marL="476250" indent="-4762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ru-RU" altLang="ru-RU" sz="2400" i="1"/>
              <a:t>1.  </a:t>
            </a:r>
            <a:r>
              <a:rPr lang="ru-RU" altLang="ru-RU" sz="2400" b="1" i="1"/>
              <a:t>Федеральная (охватывает территорию РФ).</a:t>
            </a:r>
            <a:endParaRPr lang="ru-RU" altLang="ru-RU" sz="2000" b="1"/>
          </a:p>
        </p:txBody>
      </p:sp>
      <p:sp>
        <p:nvSpPr>
          <p:cNvPr id="40966" name="Rectangle 6">
            <a:extLst>
              <a:ext uri="{FF2B5EF4-FFF2-40B4-BE49-F238E27FC236}">
                <a16:creationId xmlns:a16="http://schemas.microsoft.com/office/drawing/2014/main" id="{9976CD0C-318E-D126-5899-07F9443E4855}"/>
              </a:ext>
            </a:extLst>
          </p:cNvPr>
          <p:cNvSpPr>
            <a:spLocks noChangeArrowheads="1"/>
          </p:cNvSpPr>
          <p:nvPr/>
        </p:nvSpPr>
        <p:spPr bwMode="auto">
          <a:xfrm>
            <a:off x="304800" y="4149725"/>
            <a:ext cx="8534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lgDash"/>
                <a:miter lim="800000"/>
                <a:headEnd type="none" w="sm" len="lg"/>
                <a:tailEnd type="none" w="sm" len="lg"/>
              </a14:hiddenLine>
            </a:ext>
          </a:extLst>
        </p:spPr>
        <p:txBody>
          <a:bodyPr lIns="86400" tIns="43200" rIns="86400" bIns="43200">
            <a:spAutoFit/>
          </a:bodyPr>
          <a:lstStyle>
            <a:lvl1pPr marL="476250" indent="-4762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ru-RU" altLang="ru-RU" sz="2400" b="1" i="1"/>
              <a:t>2.  Межрегиональная </a:t>
            </a:r>
            <a:r>
              <a:rPr lang="ru-RU" altLang="ru-RU" b="1" i="1"/>
              <a:t>(охватывает территорию федерального округа).</a:t>
            </a:r>
          </a:p>
        </p:txBody>
      </p:sp>
      <p:sp>
        <p:nvSpPr>
          <p:cNvPr id="40968" name="Rectangle 8">
            <a:extLst>
              <a:ext uri="{FF2B5EF4-FFF2-40B4-BE49-F238E27FC236}">
                <a16:creationId xmlns:a16="http://schemas.microsoft.com/office/drawing/2014/main" id="{E4F5F534-AC49-8117-321D-1976791F15CE}"/>
              </a:ext>
            </a:extLst>
          </p:cNvPr>
          <p:cNvSpPr>
            <a:spLocks noChangeArrowheads="1"/>
          </p:cNvSpPr>
          <p:nvPr/>
        </p:nvSpPr>
        <p:spPr bwMode="auto">
          <a:xfrm>
            <a:off x="304800" y="4941888"/>
            <a:ext cx="8534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lgDash"/>
                <a:miter lim="800000"/>
                <a:headEnd type="none" w="sm" len="lg"/>
                <a:tailEnd type="none" w="sm" len="lg"/>
              </a14:hiddenLine>
            </a:ext>
          </a:extLst>
        </p:spPr>
        <p:txBody>
          <a:bodyPr lIns="86400" tIns="43200" rIns="86400" bIns="43200">
            <a:spAutoFit/>
          </a:bodyPr>
          <a:lstStyle>
            <a:lvl1pPr marL="476250" indent="-4762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ru-RU" altLang="ru-RU" sz="2400" i="1"/>
              <a:t>4.  </a:t>
            </a:r>
            <a:r>
              <a:rPr lang="ru-RU" altLang="ru-RU" sz="2400" b="1" i="1"/>
              <a:t>Местные  (городские, районные, поселковые).</a:t>
            </a:r>
          </a:p>
        </p:txBody>
      </p:sp>
      <p:sp>
        <p:nvSpPr>
          <p:cNvPr id="40969" name="Rectangle 9">
            <a:extLst>
              <a:ext uri="{FF2B5EF4-FFF2-40B4-BE49-F238E27FC236}">
                <a16:creationId xmlns:a16="http://schemas.microsoft.com/office/drawing/2014/main" id="{35029C32-39BB-1396-0641-8341FC16B93E}"/>
              </a:ext>
            </a:extLst>
          </p:cNvPr>
          <p:cNvSpPr>
            <a:spLocks noChangeArrowheads="1"/>
          </p:cNvSpPr>
          <p:nvPr/>
        </p:nvSpPr>
        <p:spPr bwMode="auto">
          <a:xfrm>
            <a:off x="304800" y="5373688"/>
            <a:ext cx="8534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lgDash"/>
                <a:miter lim="800000"/>
                <a:headEnd type="none" w="sm" len="lg"/>
                <a:tailEnd type="none" w="sm" len="lg"/>
              </a14:hiddenLine>
            </a:ext>
          </a:extLst>
        </p:spPr>
        <p:txBody>
          <a:bodyPr lIns="86400" tIns="43200" rIns="86400" bIns="43200">
            <a:spAutoFit/>
          </a:bodyPr>
          <a:lstStyle>
            <a:lvl1pPr marL="476250" indent="-4762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ru-RU" altLang="ru-RU" sz="2400" i="1"/>
              <a:t>5.  </a:t>
            </a:r>
            <a:r>
              <a:rPr lang="ru-RU" altLang="ru-RU" sz="2400" b="1" i="1"/>
              <a:t>Локальные  (на  ПОО  и  прилегающих  территориях).</a:t>
            </a:r>
            <a:endParaRPr lang="ru-RU" altLang="ru-RU" sz="2000" b="1"/>
          </a:p>
        </p:txBody>
      </p:sp>
      <p:sp>
        <p:nvSpPr>
          <p:cNvPr id="40970" name="Rectangle 10">
            <a:extLst>
              <a:ext uri="{FF2B5EF4-FFF2-40B4-BE49-F238E27FC236}">
                <a16:creationId xmlns:a16="http://schemas.microsoft.com/office/drawing/2014/main" id="{ECE59D8E-00C2-75B0-03A2-4A4070A9429D}"/>
              </a:ext>
            </a:extLst>
          </p:cNvPr>
          <p:cNvSpPr>
            <a:spLocks noChangeArrowheads="1"/>
          </p:cNvSpPr>
          <p:nvPr/>
        </p:nvSpPr>
        <p:spPr bwMode="auto">
          <a:xfrm>
            <a:off x="304800" y="5805488"/>
            <a:ext cx="8534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lgDash"/>
                <a:miter lim="800000"/>
                <a:headEnd type="none" w="sm" len="lg"/>
                <a:tailEnd type="none" w="sm" len="lg"/>
              </a14:hiddenLine>
            </a:ext>
          </a:extLst>
        </p:spPr>
        <p:txBody>
          <a:bodyPr lIns="86400" tIns="43200" rIns="86400" bIns="43200">
            <a:spAutoFit/>
          </a:bodyPr>
          <a:lstStyle>
            <a:lvl1pPr marL="476250" indent="-4762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ru-RU" altLang="ru-RU" sz="2400" i="1"/>
              <a:t>6.  </a:t>
            </a:r>
            <a:r>
              <a:rPr lang="ru-RU" altLang="ru-RU" sz="2400" b="1" i="1"/>
              <a:t>Объектовые  (на  объектах  экономики).</a:t>
            </a:r>
            <a:endParaRPr lang="ru-RU" altLang="ru-RU" sz="2000" b="1"/>
          </a:p>
        </p:txBody>
      </p:sp>
      <p:sp>
        <p:nvSpPr>
          <p:cNvPr id="40972" name="Rectangle 12">
            <a:extLst>
              <a:ext uri="{FF2B5EF4-FFF2-40B4-BE49-F238E27FC236}">
                <a16:creationId xmlns:a16="http://schemas.microsoft.com/office/drawing/2014/main" id="{1759F201-8693-EF53-4BBD-2F1B94B7F77C}"/>
              </a:ext>
            </a:extLst>
          </p:cNvPr>
          <p:cNvSpPr>
            <a:spLocks noChangeArrowheads="1"/>
          </p:cNvSpPr>
          <p:nvPr/>
        </p:nvSpPr>
        <p:spPr bwMode="auto">
          <a:xfrm>
            <a:off x="323850" y="4508500"/>
            <a:ext cx="8534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lgDash"/>
                <a:miter lim="800000"/>
                <a:headEnd type="none" w="sm" len="lg"/>
                <a:tailEnd type="none" w="sm" len="lg"/>
              </a14:hiddenLine>
            </a:ext>
          </a:extLst>
        </p:spPr>
        <p:txBody>
          <a:bodyPr lIns="86400" tIns="43200" rIns="86400" bIns="43200">
            <a:spAutoFit/>
          </a:bodyPr>
          <a:lstStyle>
            <a:lvl1pPr marL="476250" indent="-4762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ru-RU" altLang="ru-RU" sz="2400" i="1"/>
              <a:t>3.  </a:t>
            </a:r>
            <a:r>
              <a:rPr lang="ru-RU" altLang="ru-RU" sz="2400" b="1" i="1"/>
              <a:t>Региональные </a:t>
            </a:r>
            <a:r>
              <a:rPr lang="ru-RU" altLang="ru-RU" b="1" i="1"/>
              <a:t>(охватывает территорию субъекта РФ)</a:t>
            </a:r>
            <a:r>
              <a:rPr lang="ru-RU" altLang="ru-RU" sz="2400" b="1" i="1"/>
              <a:t>.</a:t>
            </a:r>
          </a:p>
        </p:txBody>
      </p:sp>
      <p:sp>
        <p:nvSpPr>
          <p:cNvPr id="10253" name="Text Box 13">
            <a:extLst>
              <a:ext uri="{FF2B5EF4-FFF2-40B4-BE49-F238E27FC236}">
                <a16:creationId xmlns:a16="http://schemas.microsoft.com/office/drawing/2014/main" id="{39D408F7-7993-83D8-F7B0-824202FFA6E2}"/>
              </a:ext>
            </a:extLst>
          </p:cNvPr>
          <p:cNvSpPr txBox="1">
            <a:spLocks noChangeArrowheads="1"/>
          </p:cNvSpPr>
          <p:nvPr/>
        </p:nvSpPr>
        <p:spPr bwMode="auto">
          <a:xfrm>
            <a:off x="0" y="6237288"/>
            <a:ext cx="9144000" cy="581025"/>
          </a:xfrm>
          <a:prstGeom prst="rect">
            <a:avLst/>
          </a:prstGeom>
          <a:noFill/>
          <a:ln>
            <a:noFill/>
          </a:ln>
          <a:effectLst>
            <a:prstShdw prst="shdw18" dist="17961" dir="13500000">
              <a:schemeClr val="accent1">
                <a:gamma/>
                <a:shade val="60000"/>
                <a:invGamma/>
                <a:alpha val="50000"/>
              </a:schemeClr>
            </a:prstShdw>
          </a:effectLst>
        </p:spPr>
        <p:txBody>
          <a:bodyPr>
            <a:spAutoFit/>
          </a:bodyPr>
          <a:lstStyle/>
          <a:p>
            <a:pPr>
              <a:defRPr/>
            </a:pPr>
            <a:r>
              <a:rPr lang="ru-RU" sz="1600" b="1">
                <a:solidFill>
                  <a:srgbClr val="FF3300"/>
                </a:solidFill>
              </a:rPr>
              <a:t>Приказ МЧС России, Мининформсвязи России и Минкультуры России от 25.06.06 г. </a:t>
            </a:r>
          </a:p>
          <a:p>
            <a:pPr>
              <a:defRPr/>
            </a:pPr>
            <a:r>
              <a:rPr lang="ru-RU" sz="1600" b="1">
                <a:solidFill>
                  <a:srgbClr val="FF3300"/>
                </a:solidFill>
              </a:rPr>
              <a:t>N 422/90/376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iterate type="lt">
                                    <p:tmPct val="100000"/>
                                  </p:iterate>
                                  <p:childTnLst>
                                    <p:set>
                                      <p:cBhvr>
                                        <p:cTn id="6" dur="1" fill="hold">
                                          <p:stCondLst>
                                            <p:cond delay="0"/>
                                          </p:stCondLst>
                                        </p:cTn>
                                        <p:tgtEl>
                                          <p:spTgt spid="40962"/>
                                        </p:tgtEl>
                                        <p:attrNameLst>
                                          <p:attrName>style.visibility</p:attrName>
                                        </p:attrNameLst>
                                      </p:cBhvr>
                                      <p:to>
                                        <p:strVal val="visible"/>
                                      </p:to>
                                    </p:set>
                                    <p:animEffect transition="in" filter="wipe(left)">
                                      <p:cBhvr>
                                        <p:cTn id="7" dur="75"/>
                                        <p:tgtEl>
                                          <p:spTgt spid="40962"/>
                                        </p:tgtEl>
                                      </p:cBhvr>
                                    </p:animEffect>
                                  </p:childTnLst>
                                </p:cTn>
                              </p:par>
                            </p:childTnLst>
                          </p:cTn>
                        </p:par>
                        <p:par>
                          <p:cTn id="8" fill="hold" nodeType="afterGroup">
                            <p:stCondLst>
                              <p:cond delay="1350"/>
                            </p:stCondLst>
                            <p:childTnLst>
                              <p:par>
                                <p:cTn id="9" presetID="22" presetClass="entr" presetSubtype="1" fill="hold" nodeType="afterEffect">
                                  <p:stCondLst>
                                    <p:cond delay="1000"/>
                                  </p:stCondLst>
                                  <p:childTnLst>
                                    <p:set>
                                      <p:cBhvr>
                                        <p:cTn id="10" dur="1" fill="hold">
                                          <p:stCondLst>
                                            <p:cond delay="0"/>
                                          </p:stCondLst>
                                        </p:cTn>
                                        <p:tgtEl>
                                          <p:spTgt spid="40963"/>
                                        </p:tgtEl>
                                        <p:attrNameLst>
                                          <p:attrName>style.visibility</p:attrName>
                                        </p:attrNameLst>
                                      </p:cBhvr>
                                      <p:to>
                                        <p:strVal val="visible"/>
                                      </p:to>
                                    </p:set>
                                    <p:animEffect transition="in" filter="wipe(up)">
                                      <p:cBhvr>
                                        <p:cTn id="11" dur="500"/>
                                        <p:tgtEl>
                                          <p:spTgt spid="409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iterate type="lt">
                                    <p:tmPct val="100000"/>
                                  </p:iterate>
                                  <p:childTnLst>
                                    <p:set>
                                      <p:cBhvr>
                                        <p:cTn id="15" dur="1" fill="hold">
                                          <p:stCondLst>
                                            <p:cond delay="0"/>
                                          </p:stCondLst>
                                        </p:cTn>
                                        <p:tgtEl>
                                          <p:spTgt spid="40964"/>
                                        </p:tgtEl>
                                        <p:attrNameLst>
                                          <p:attrName>style.visibility</p:attrName>
                                        </p:attrNameLst>
                                      </p:cBhvr>
                                      <p:to>
                                        <p:strVal val="visible"/>
                                      </p:to>
                                    </p:set>
                                    <p:animEffect transition="in" filter="wipe(left)">
                                      <p:cBhvr>
                                        <p:cTn id="16" dur="75"/>
                                        <p:tgtEl>
                                          <p:spTgt spid="40964"/>
                                        </p:tgtEl>
                                      </p:cBhvr>
                                    </p:animEffect>
                                  </p:childTnLst>
                                </p:cTn>
                              </p:par>
                            </p:childTnLst>
                          </p:cTn>
                        </p:par>
                        <p:par>
                          <p:cTn id="17" fill="hold" nodeType="afterGroup">
                            <p:stCondLst>
                              <p:cond delay="1575"/>
                            </p:stCondLst>
                            <p:childTnLst>
                              <p:par>
                                <p:cTn id="18" presetID="2" presetClass="entr" presetSubtype="4" fill="hold" nodeType="afterEffect">
                                  <p:stCondLst>
                                    <p:cond delay="1000"/>
                                  </p:stCondLst>
                                  <p:childTnLst>
                                    <p:set>
                                      <p:cBhvr>
                                        <p:cTn id="19" dur="1" fill="hold">
                                          <p:stCondLst>
                                            <p:cond delay="0"/>
                                          </p:stCondLst>
                                        </p:cTn>
                                        <p:tgtEl>
                                          <p:spTgt spid="40965"/>
                                        </p:tgtEl>
                                        <p:attrNameLst>
                                          <p:attrName>style.visibility</p:attrName>
                                        </p:attrNameLst>
                                      </p:cBhvr>
                                      <p:to>
                                        <p:strVal val="visible"/>
                                      </p:to>
                                    </p:set>
                                    <p:anim calcmode="lin" valueType="num">
                                      <p:cBhvr additive="base">
                                        <p:cTn id="20" dur="500" fill="hold"/>
                                        <p:tgtEl>
                                          <p:spTgt spid="40965"/>
                                        </p:tgtEl>
                                        <p:attrNameLst>
                                          <p:attrName>ppt_x</p:attrName>
                                        </p:attrNameLst>
                                      </p:cBhvr>
                                      <p:tavLst>
                                        <p:tav tm="0">
                                          <p:val>
                                            <p:strVal val="#ppt_x"/>
                                          </p:val>
                                        </p:tav>
                                        <p:tav tm="100000">
                                          <p:val>
                                            <p:strVal val="#ppt_x"/>
                                          </p:val>
                                        </p:tav>
                                      </p:tavLst>
                                    </p:anim>
                                    <p:anim calcmode="lin" valueType="num">
                                      <p:cBhvr additive="base">
                                        <p:cTn id="21" dur="500" fill="hold"/>
                                        <p:tgtEl>
                                          <p:spTgt spid="40965"/>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75"/>
                            </p:stCondLst>
                            <p:childTnLst>
                              <p:par>
                                <p:cTn id="23" presetID="2" presetClass="entr" presetSubtype="4" fill="hold" nodeType="afterEffect">
                                  <p:stCondLst>
                                    <p:cond delay="1000"/>
                                  </p:stCondLst>
                                  <p:childTnLst>
                                    <p:set>
                                      <p:cBhvr>
                                        <p:cTn id="24" dur="1" fill="hold">
                                          <p:stCondLst>
                                            <p:cond delay="0"/>
                                          </p:stCondLst>
                                        </p:cTn>
                                        <p:tgtEl>
                                          <p:spTgt spid="40966"/>
                                        </p:tgtEl>
                                        <p:attrNameLst>
                                          <p:attrName>style.visibility</p:attrName>
                                        </p:attrNameLst>
                                      </p:cBhvr>
                                      <p:to>
                                        <p:strVal val="visible"/>
                                      </p:to>
                                    </p:set>
                                    <p:anim calcmode="lin" valueType="num">
                                      <p:cBhvr additive="base">
                                        <p:cTn id="25" dur="500" fill="hold"/>
                                        <p:tgtEl>
                                          <p:spTgt spid="40966"/>
                                        </p:tgtEl>
                                        <p:attrNameLst>
                                          <p:attrName>ppt_x</p:attrName>
                                        </p:attrNameLst>
                                      </p:cBhvr>
                                      <p:tavLst>
                                        <p:tav tm="0">
                                          <p:val>
                                            <p:strVal val="#ppt_x"/>
                                          </p:val>
                                        </p:tav>
                                        <p:tav tm="100000">
                                          <p:val>
                                            <p:strVal val="#ppt_x"/>
                                          </p:val>
                                        </p:tav>
                                      </p:tavLst>
                                    </p:anim>
                                    <p:anim calcmode="lin" valueType="num">
                                      <p:cBhvr additive="base">
                                        <p:cTn id="26" dur="500" fill="hold"/>
                                        <p:tgtEl>
                                          <p:spTgt spid="40966"/>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4575"/>
                            </p:stCondLst>
                            <p:childTnLst>
                              <p:par>
                                <p:cTn id="28" presetID="2" presetClass="entr" presetSubtype="4" fill="hold" nodeType="afterEffect">
                                  <p:stCondLst>
                                    <p:cond delay="1000"/>
                                  </p:stCondLst>
                                  <p:childTnLst>
                                    <p:set>
                                      <p:cBhvr>
                                        <p:cTn id="29" dur="1" fill="hold">
                                          <p:stCondLst>
                                            <p:cond delay="0"/>
                                          </p:stCondLst>
                                        </p:cTn>
                                        <p:tgtEl>
                                          <p:spTgt spid="40968"/>
                                        </p:tgtEl>
                                        <p:attrNameLst>
                                          <p:attrName>style.visibility</p:attrName>
                                        </p:attrNameLst>
                                      </p:cBhvr>
                                      <p:to>
                                        <p:strVal val="visible"/>
                                      </p:to>
                                    </p:set>
                                    <p:anim calcmode="lin" valueType="num">
                                      <p:cBhvr additive="base">
                                        <p:cTn id="30" dur="500" fill="hold"/>
                                        <p:tgtEl>
                                          <p:spTgt spid="40968"/>
                                        </p:tgtEl>
                                        <p:attrNameLst>
                                          <p:attrName>ppt_x</p:attrName>
                                        </p:attrNameLst>
                                      </p:cBhvr>
                                      <p:tavLst>
                                        <p:tav tm="0">
                                          <p:val>
                                            <p:strVal val="#ppt_x"/>
                                          </p:val>
                                        </p:tav>
                                        <p:tav tm="100000">
                                          <p:val>
                                            <p:strVal val="#ppt_x"/>
                                          </p:val>
                                        </p:tav>
                                      </p:tavLst>
                                    </p:anim>
                                    <p:anim calcmode="lin" valueType="num">
                                      <p:cBhvr additive="base">
                                        <p:cTn id="31" dur="500" fill="hold"/>
                                        <p:tgtEl>
                                          <p:spTgt spid="4096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6075"/>
                            </p:stCondLst>
                            <p:childTnLst>
                              <p:par>
                                <p:cTn id="33" presetID="2" presetClass="entr" presetSubtype="4" fill="hold" nodeType="afterEffect">
                                  <p:stCondLst>
                                    <p:cond delay="1000"/>
                                  </p:stCondLst>
                                  <p:childTnLst>
                                    <p:set>
                                      <p:cBhvr>
                                        <p:cTn id="34" dur="1" fill="hold">
                                          <p:stCondLst>
                                            <p:cond delay="0"/>
                                          </p:stCondLst>
                                        </p:cTn>
                                        <p:tgtEl>
                                          <p:spTgt spid="40969"/>
                                        </p:tgtEl>
                                        <p:attrNameLst>
                                          <p:attrName>style.visibility</p:attrName>
                                        </p:attrNameLst>
                                      </p:cBhvr>
                                      <p:to>
                                        <p:strVal val="visible"/>
                                      </p:to>
                                    </p:set>
                                    <p:anim calcmode="lin" valueType="num">
                                      <p:cBhvr additive="base">
                                        <p:cTn id="35" dur="500" fill="hold"/>
                                        <p:tgtEl>
                                          <p:spTgt spid="40969"/>
                                        </p:tgtEl>
                                        <p:attrNameLst>
                                          <p:attrName>ppt_x</p:attrName>
                                        </p:attrNameLst>
                                      </p:cBhvr>
                                      <p:tavLst>
                                        <p:tav tm="0">
                                          <p:val>
                                            <p:strVal val="#ppt_x"/>
                                          </p:val>
                                        </p:tav>
                                        <p:tav tm="100000">
                                          <p:val>
                                            <p:strVal val="#ppt_x"/>
                                          </p:val>
                                        </p:tav>
                                      </p:tavLst>
                                    </p:anim>
                                    <p:anim calcmode="lin" valueType="num">
                                      <p:cBhvr additive="base">
                                        <p:cTn id="36" dur="500" fill="hold"/>
                                        <p:tgtEl>
                                          <p:spTgt spid="4096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7575"/>
                            </p:stCondLst>
                            <p:childTnLst>
                              <p:par>
                                <p:cTn id="38" presetID="2" presetClass="entr" presetSubtype="4" fill="hold" nodeType="afterEffect">
                                  <p:stCondLst>
                                    <p:cond delay="1000"/>
                                  </p:stCondLst>
                                  <p:childTnLst>
                                    <p:set>
                                      <p:cBhvr>
                                        <p:cTn id="39" dur="1" fill="hold">
                                          <p:stCondLst>
                                            <p:cond delay="0"/>
                                          </p:stCondLst>
                                        </p:cTn>
                                        <p:tgtEl>
                                          <p:spTgt spid="40970"/>
                                        </p:tgtEl>
                                        <p:attrNameLst>
                                          <p:attrName>style.visibility</p:attrName>
                                        </p:attrNameLst>
                                      </p:cBhvr>
                                      <p:to>
                                        <p:strVal val="visible"/>
                                      </p:to>
                                    </p:set>
                                    <p:anim calcmode="lin" valueType="num">
                                      <p:cBhvr additive="base">
                                        <p:cTn id="40" dur="500" fill="hold"/>
                                        <p:tgtEl>
                                          <p:spTgt spid="40970"/>
                                        </p:tgtEl>
                                        <p:attrNameLst>
                                          <p:attrName>ppt_x</p:attrName>
                                        </p:attrNameLst>
                                      </p:cBhvr>
                                      <p:tavLst>
                                        <p:tav tm="0">
                                          <p:val>
                                            <p:strVal val="#ppt_x"/>
                                          </p:val>
                                        </p:tav>
                                        <p:tav tm="100000">
                                          <p:val>
                                            <p:strVal val="#ppt_x"/>
                                          </p:val>
                                        </p:tav>
                                      </p:tavLst>
                                    </p:anim>
                                    <p:anim calcmode="lin" valueType="num">
                                      <p:cBhvr additive="base">
                                        <p:cTn id="41" dur="500" fill="hold"/>
                                        <p:tgtEl>
                                          <p:spTgt spid="40970"/>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9075"/>
                            </p:stCondLst>
                            <p:childTnLst>
                              <p:par>
                                <p:cTn id="43" presetID="2" presetClass="entr" presetSubtype="4" fill="hold" nodeType="afterEffect">
                                  <p:stCondLst>
                                    <p:cond delay="1000"/>
                                  </p:stCondLst>
                                  <p:childTnLst>
                                    <p:set>
                                      <p:cBhvr>
                                        <p:cTn id="44" dur="1" fill="hold">
                                          <p:stCondLst>
                                            <p:cond delay="0"/>
                                          </p:stCondLst>
                                        </p:cTn>
                                        <p:tgtEl>
                                          <p:spTgt spid="40972"/>
                                        </p:tgtEl>
                                        <p:attrNameLst>
                                          <p:attrName>style.visibility</p:attrName>
                                        </p:attrNameLst>
                                      </p:cBhvr>
                                      <p:to>
                                        <p:strVal val="visible"/>
                                      </p:to>
                                    </p:set>
                                    <p:anim calcmode="lin" valueType="num">
                                      <p:cBhvr additive="base">
                                        <p:cTn id="45" dur="500" fill="hold"/>
                                        <p:tgtEl>
                                          <p:spTgt spid="40972"/>
                                        </p:tgtEl>
                                        <p:attrNameLst>
                                          <p:attrName>ppt_x</p:attrName>
                                        </p:attrNameLst>
                                      </p:cBhvr>
                                      <p:tavLst>
                                        <p:tav tm="0">
                                          <p:val>
                                            <p:strVal val="#ppt_x"/>
                                          </p:val>
                                        </p:tav>
                                        <p:tav tm="100000">
                                          <p:val>
                                            <p:strVal val="#ppt_x"/>
                                          </p:val>
                                        </p:tav>
                                      </p:tavLst>
                                    </p:anim>
                                    <p:anim calcmode="lin" valueType="num">
                                      <p:cBhvr additive="base">
                                        <p:cTn id="46"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autoUpdateAnimBg="0"/>
      <p:bldP spid="40964" grpId="0" autoUpdateAnimBg="0"/>
      <p:bldP spid="40965" grpId="0" autoUpdateAnimBg="0"/>
      <p:bldP spid="40966" grpId="0" autoUpdateAnimBg="0"/>
      <p:bldP spid="40968" grpId="0" autoUpdateAnimBg="0"/>
      <p:bldP spid="40969" grpId="0" autoUpdateAnimBg="0"/>
      <p:bldP spid="40970" grpId="0" autoUpdateAnimBg="0"/>
      <p:bldP spid="4097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71DCAA75-A155-721F-561F-CA22784D2E7A}"/>
              </a:ext>
            </a:extLst>
          </p:cNvPr>
          <p:cNvSpPr txBox="1">
            <a:spLocks noChangeArrowheads="1"/>
          </p:cNvSpPr>
          <p:nvPr/>
        </p:nvSpPr>
        <p:spPr bwMode="auto">
          <a:xfrm>
            <a:off x="2447925" y="6308725"/>
            <a:ext cx="6516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457200" indent="-4572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pPr>
            <a:r>
              <a:rPr lang="ru-RU" altLang="ru-RU" sz="2000" b="1">
                <a:solidFill>
                  <a:srgbClr val="FF3300"/>
                </a:solidFill>
              </a:rPr>
              <a:t>(Указ Президента РФ от 16 ноября 2012 года № 1522)</a:t>
            </a:r>
          </a:p>
        </p:txBody>
      </p:sp>
      <p:sp>
        <p:nvSpPr>
          <p:cNvPr id="8197" name="Text Box 5">
            <a:extLst>
              <a:ext uri="{FF2B5EF4-FFF2-40B4-BE49-F238E27FC236}">
                <a16:creationId xmlns:a16="http://schemas.microsoft.com/office/drawing/2014/main" id="{B3161BE2-B735-1B08-0FAD-0EAC5DBFB479}"/>
              </a:ext>
            </a:extLst>
          </p:cNvPr>
          <p:cNvSpPr txBox="1">
            <a:spLocks noChangeArrowheads="1"/>
          </p:cNvSpPr>
          <p:nvPr/>
        </p:nvSpPr>
        <p:spPr bwMode="auto">
          <a:xfrm>
            <a:off x="107950" y="115888"/>
            <a:ext cx="9036050" cy="701675"/>
          </a:xfrm>
          <a:prstGeom prst="rect">
            <a:avLst/>
          </a:prstGeom>
          <a:noFill/>
          <a:ln>
            <a:noFill/>
          </a:ln>
          <a:effectLst>
            <a:prstShdw prst="shdw18" dist="17961" dir="13500000">
              <a:schemeClr val="accent1">
                <a:gamma/>
                <a:shade val="60000"/>
                <a:invGamma/>
                <a:alpha val="50000"/>
              </a:schemeClr>
            </a:prstShdw>
          </a:effectLst>
        </p:spPr>
        <p:txBody>
          <a:bodyPr>
            <a:spAutoFit/>
          </a:bodyPr>
          <a:lstStyle/>
          <a:p>
            <a:pPr>
              <a:defRPr/>
            </a:pPr>
            <a:r>
              <a:rPr lang="ru-RU" sz="2000" b="1">
                <a:solidFill>
                  <a:srgbClr val="AE1E4B"/>
                </a:solidFill>
                <a:effectLst>
                  <a:outerShdw blurRad="38100" dist="38100" dir="2700000" algn="tl">
                    <a:srgbClr val="000000"/>
                  </a:outerShdw>
                </a:effectLst>
              </a:rPr>
              <a:t>Основными требованиями к системам оповещения и информирования </a:t>
            </a:r>
          </a:p>
          <a:p>
            <a:pPr>
              <a:defRPr/>
            </a:pPr>
            <a:r>
              <a:rPr lang="ru-RU" sz="2000" b="1">
                <a:solidFill>
                  <a:srgbClr val="AE1E4B"/>
                </a:solidFill>
                <a:effectLst>
                  <a:outerShdw blurRad="38100" dist="38100" dir="2700000" algn="tl">
                    <a:srgbClr val="000000"/>
                  </a:outerShdw>
                </a:effectLst>
              </a:rPr>
              <a:t>населения являются:</a:t>
            </a:r>
            <a:endParaRPr lang="ru-RU" sz="2000"/>
          </a:p>
        </p:txBody>
      </p:sp>
      <p:sp>
        <p:nvSpPr>
          <p:cNvPr id="8199" name="Text Box 7">
            <a:extLst>
              <a:ext uri="{FF2B5EF4-FFF2-40B4-BE49-F238E27FC236}">
                <a16:creationId xmlns:a16="http://schemas.microsoft.com/office/drawing/2014/main" id="{02089D2A-DE1B-B6A1-F741-27A812CE4040}"/>
              </a:ext>
            </a:extLst>
          </p:cNvPr>
          <p:cNvSpPr txBox="1">
            <a:spLocks noChangeArrowheads="1"/>
          </p:cNvSpPr>
          <p:nvPr/>
        </p:nvSpPr>
        <p:spPr bwMode="auto">
          <a:xfrm>
            <a:off x="250825" y="1292225"/>
            <a:ext cx="8569325" cy="1625600"/>
          </a:xfrm>
          <a:prstGeom prst="rect">
            <a:avLst/>
          </a:prstGeom>
          <a:gradFill rotWithShape="1">
            <a:gsLst>
              <a:gs pos="0">
                <a:srgbClr val="CCFF33"/>
              </a:gs>
              <a:gs pos="50000">
                <a:schemeClr val="bg1"/>
              </a:gs>
              <a:gs pos="100000">
                <a:srgbClr val="CCFF33"/>
              </a:gs>
            </a:gsLst>
            <a:lin ang="5400000" scaled="1"/>
          </a:gradFill>
          <a:ln w="9525">
            <a:solidFill>
              <a:schemeClr val="accent2"/>
            </a:solidFill>
            <a:miter lim="800000"/>
            <a:headEnd/>
            <a:tailEnd/>
          </a:ln>
          <a:effectLst>
            <a:prstShdw prst="shdw18" dist="17961" dir="13500000">
              <a:schemeClr val="accent2">
                <a:gamma/>
                <a:shade val="60000"/>
                <a:invGamma/>
                <a:alpha val="50000"/>
              </a:schemeClr>
            </a:prstShdw>
          </a:effectLst>
        </p:spPr>
        <p:txBody>
          <a:bodyPr>
            <a:spAutoFit/>
          </a:bodyPr>
          <a:lstStyle/>
          <a:p>
            <a:pPr algn="just">
              <a:defRPr/>
            </a:pPr>
            <a:r>
              <a:rPr lang="ru-RU" sz="2000" b="1"/>
              <a:t>- своевременное и гарантированное доведение до каждого человека, находящегося на территории, на которой существует угроза возникновения ЧС, либо в зоне ЧС, достоверной информации об угрозе возникновения или о возникновении ЧС, правилах поведения и способах защиты в такой ситуации;</a:t>
            </a:r>
            <a:r>
              <a:rPr lang="ru-RU" b="1">
                <a:solidFill>
                  <a:schemeClr val="accent2"/>
                </a:solidFill>
              </a:rPr>
              <a:t> </a:t>
            </a:r>
            <a:endParaRPr lang="ru-RU"/>
          </a:p>
        </p:txBody>
      </p:sp>
      <p:sp>
        <p:nvSpPr>
          <p:cNvPr id="8200" name="Text Box 8">
            <a:extLst>
              <a:ext uri="{FF2B5EF4-FFF2-40B4-BE49-F238E27FC236}">
                <a16:creationId xmlns:a16="http://schemas.microsoft.com/office/drawing/2014/main" id="{0FDE88DB-5C12-6FB0-F938-366E22F41D66}"/>
              </a:ext>
            </a:extLst>
          </p:cNvPr>
          <p:cNvSpPr txBox="1">
            <a:spLocks noChangeArrowheads="1"/>
          </p:cNvSpPr>
          <p:nvPr/>
        </p:nvSpPr>
        <p:spPr bwMode="auto">
          <a:xfrm>
            <a:off x="250825" y="3521075"/>
            <a:ext cx="8642350" cy="925513"/>
          </a:xfrm>
          <a:prstGeom prst="rect">
            <a:avLst/>
          </a:prstGeom>
          <a:gradFill rotWithShape="1">
            <a:gsLst>
              <a:gs pos="0">
                <a:srgbClr val="CCFF33"/>
              </a:gs>
              <a:gs pos="50000">
                <a:schemeClr val="bg1"/>
              </a:gs>
              <a:gs pos="100000">
                <a:srgbClr val="CCFF33"/>
              </a:gs>
            </a:gsLst>
            <a:lin ang="5400000" scaled="1"/>
          </a:gradFill>
          <a:ln w="9525">
            <a:solidFill>
              <a:schemeClr val="accent2"/>
            </a:solidFill>
            <a:miter lim="800000"/>
            <a:headEnd/>
            <a:tailEnd/>
          </a:ln>
          <a:effectLst>
            <a:prstShdw prst="shdw18" dist="17961" dir="13500000">
              <a:schemeClr val="accent2">
                <a:gamma/>
                <a:shade val="60000"/>
                <a:invGamma/>
                <a:alpha val="50000"/>
              </a:schemeClr>
            </a:prstShdw>
          </a:effectLst>
        </p:spPr>
        <p:txBody>
          <a:bodyPr>
            <a:spAutoFit/>
          </a:bodyPr>
          <a:lstStyle/>
          <a:p>
            <a:pPr algn="just">
              <a:lnSpc>
                <a:spcPct val="90000"/>
              </a:lnSpc>
              <a:defRPr/>
            </a:pPr>
            <a:r>
              <a:rPr lang="ru-RU" sz="2000" b="1"/>
              <a:t>- возможность сопряжения технических устройств, осуществляющих приём, обработку и передачу аудио-, аудиовизуальных и иных сообщений об угрозе возникновения или о возникновении ЧС;</a:t>
            </a:r>
            <a:endParaRPr lang="ru-RU" sz="2000"/>
          </a:p>
        </p:txBody>
      </p:sp>
      <p:sp>
        <p:nvSpPr>
          <p:cNvPr id="8201" name="Text Box 9">
            <a:extLst>
              <a:ext uri="{FF2B5EF4-FFF2-40B4-BE49-F238E27FC236}">
                <a16:creationId xmlns:a16="http://schemas.microsoft.com/office/drawing/2014/main" id="{2EB4F09D-2C30-3620-7C90-0AE4786E2077}"/>
              </a:ext>
            </a:extLst>
          </p:cNvPr>
          <p:cNvSpPr txBox="1">
            <a:spLocks noChangeArrowheads="1"/>
          </p:cNvSpPr>
          <p:nvPr/>
        </p:nvSpPr>
        <p:spPr bwMode="auto">
          <a:xfrm>
            <a:off x="179388" y="4868863"/>
            <a:ext cx="8785225" cy="1320800"/>
          </a:xfrm>
          <a:prstGeom prst="rect">
            <a:avLst/>
          </a:prstGeom>
          <a:gradFill rotWithShape="1">
            <a:gsLst>
              <a:gs pos="0">
                <a:srgbClr val="CCFF33"/>
              </a:gs>
              <a:gs pos="50000">
                <a:schemeClr val="bg1"/>
              </a:gs>
              <a:gs pos="100000">
                <a:srgbClr val="CCFF33"/>
              </a:gs>
            </a:gsLst>
            <a:lin ang="5400000" scaled="1"/>
          </a:gradFill>
          <a:ln w="9525">
            <a:solidFill>
              <a:schemeClr val="accent2"/>
            </a:solidFill>
            <a:miter lim="800000"/>
            <a:headEnd/>
            <a:tailEnd/>
          </a:ln>
          <a:effectLst>
            <a:prstShdw prst="shdw18" dist="17961" dir="13500000">
              <a:schemeClr val="accent2">
                <a:gamma/>
                <a:shade val="60000"/>
                <a:invGamma/>
                <a:alpha val="50000"/>
              </a:schemeClr>
            </a:prstShdw>
          </a:effectLst>
        </p:spPr>
        <p:txBody>
          <a:bodyPr>
            <a:spAutoFit/>
          </a:bodyPr>
          <a:lstStyle/>
          <a:p>
            <a:pPr algn="just">
              <a:defRPr/>
            </a:pPr>
            <a:r>
              <a:rPr lang="ru-RU" sz="2000" b="1"/>
              <a:t>- использование современных информационных технологий, электронных средств массовой информации для своевременного и гарантированного информирования населения об угрозе возникновения или о возникновении ЧС.</a:t>
            </a:r>
            <a:r>
              <a:rPr lang="ru-RU"/>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664AD12-B3D9-1C08-B687-B4A1ABCA7A8B}"/>
              </a:ext>
            </a:extLst>
          </p:cNvPr>
          <p:cNvSpPr>
            <a:spLocks noGrp="1" noChangeArrowheads="1"/>
          </p:cNvSpPr>
          <p:nvPr>
            <p:ph type="title"/>
          </p:nvPr>
        </p:nvSpPr>
        <p:spPr>
          <a:xfrm>
            <a:off x="0" y="152400"/>
            <a:ext cx="9144000" cy="914400"/>
          </a:xfrm>
        </p:spPr>
        <p:txBody>
          <a:bodyPr/>
          <a:lstStyle/>
          <a:p>
            <a:pPr eaLnBrk="1" hangingPunct="1"/>
            <a:r>
              <a:rPr lang="ru-RU" altLang="ru-RU" sz="2700" b="1"/>
              <a:t>Сигналы  оповещения и информирования населения</a:t>
            </a:r>
            <a:br>
              <a:rPr lang="ru-RU" altLang="ru-RU" sz="2700" b="1"/>
            </a:br>
            <a:r>
              <a:rPr lang="ru-RU" altLang="ru-RU" sz="2700" b="1"/>
              <a:t>об  угрозе  и  возникновении  ЧС</a:t>
            </a:r>
          </a:p>
        </p:txBody>
      </p:sp>
      <p:sp>
        <p:nvSpPr>
          <p:cNvPr id="333827" name="Text Box 3">
            <a:extLst>
              <a:ext uri="{FF2B5EF4-FFF2-40B4-BE49-F238E27FC236}">
                <a16:creationId xmlns:a16="http://schemas.microsoft.com/office/drawing/2014/main" id="{B499DA0A-4D34-B7E0-4E1E-FBF11011941A}"/>
              </a:ext>
            </a:extLst>
          </p:cNvPr>
          <p:cNvSpPr txBox="1">
            <a:spLocks noChangeArrowheads="1"/>
          </p:cNvSpPr>
          <p:nvPr/>
        </p:nvSpPr>
        <p:spPr bwMode="auto">
          <a:xfrm>
            <a:off x="0" y="1066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r>
              <a:rPr lang="ru-RU" altLang="ru-RU" b="1" i="1"/>
              <a:t>по  системе  оповещения  ГО</a:t>
            </a:r>
          </a:p>
        </p:txBody>
      </p:sp>
      <p:sp>
        <p:nvSpPr>
          <p:cNvPr id="333828" name="Rectangle 4">
            <a:extLst>
              <a:ext uri="{FF2B5EF4-FFF2-40B4-BE49-F238E27FC236}">
                <a16:creationId xmlns:a16="http://schemas.microsoft.com/office/drawing/2014/main" id="{CB6019E0-01A2-BB74-BD53-EF0C691B47E9}"/>
              </a:ext>
            </a:extLst>
          </p:cNvPr>
          <p:cNvSpPr>
            <a:spLocks noChangeArrowheads="1"/>
          </p:cNvSpPr>
          <p:nvPr/>
        </p:nvSpPr>
        <p:spPr bwMode="auto">
          <a:xfrm>
            <a:off x="457200" y="1447800"/>
            <a:ext cx="8229600" cy="5029200"/>
          </a:xfrm>
          <a:prstGeom prst="rect">
            <a:avLst/>
          </a:prstGeom>
          <a:solidFill>
            <a:srgbClr val="66FFFF"/>
          </a:solidFill>
          <a:ln w="9525">
            <a:solidFill>
              <a:srgbClr val="000000"/>
            </a:solidFill>
            <a:miter lim="800000"/>
            <a:headEnd/>
            <a:tailEnd/>
          </a:ln>
        </p:spPr>
        <p:txBody>
          <a:bodyPr lIns="91407" tIns="45704" rIns="91407" bIns="45704"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ru-RU" altLang="ru-RU"/>
          </a:p>
        </p:txBody>
      </p:sp>
      <p:sp>
        <p:nvSpPr>
          <p:cNvPr id="333829" name="Rectangle 5">
            <a:extLst>
              <a:ext uri="{FF2B5EF4-FFF2-40B4-BE49-F238E27FC236}">
                <a16:creationId xmlns:a16="http://schemas.microsoft.com/office/drawing/2014/main" id="{80D3E60D-869F-7A5A-C147-0EB8C5F0F0C6}"/>
              </a:ext>
            </a:extLst>
          </p:cNvPr>
          <p:cNvSpPr>
            <a:spLocks noChangeArrowheads="1"/>
          </p:cNvSpPr>
          <p:nvPr/>
        </p:nvSpPr>
        <p:spPr bwMode="auto">
          <a:xfrm>
            <a:off x="609600" y="1600200"/>
            <a:ext cx="3886200" cy="457200"/>
          </a:xfrm>
          <a:prstGeom prst="rect">
            <a:avLst/>
          </a:prstGeom>
          <a:solidFill>
            <a:srgbClr val="FF9999">
              <a:alpha val="50000"/>
            </a:srgbClr>
          </a:solidFill>
          <a:ln>
            <a:noFill/>
          </a:ln>
          <a:effectLst>
            <a:prstShdw prst="shdw18" dist="17961" dir="13500000">
              <a:srgbClr val="FF9999">
                <a:gamma/>
                <a:shade val="60000"/>
                <a:invGamma/>
              </a:srgbClr>
            </a:prstShdw>
          </a:effectLst>
        </p:spPr>
        <p:txBody>
          <a:bodyPr lIns="91407" tIns="45704" rIns="91407" bIns="45704" anchor="ctr"/>
          <a:lstStyle/>
          <a:p>
            <a:pPr eaLnBrk="0" hangingPunct="0">
              <a:defRPr/>
            </a:pPr>
            <a:r>
              <a:rPr lang="ru-RU" sz="1600" b="1">
                <a:effectLst>
                  <a:outerShdw blurRad="38100" dist="38100" dir="2700000" algn="tl">
                    <a:srgbClr val="FFFFFF"/>
                  </a:outerShdw>
                </a:effectLst>
              </a:rPr>
              <a:t>ЧС  военного  характера</a:t>
            </a:r>
          </a:p>
        </p:txBody>
      </p:sp>
      <p:sp>
        <p:nvSpPr>
          <p:cNvPr id="333830" name="Rectangle 6">
            <a:extLst>
              <a:ext uri="{FF2B5EF4-FFF2-40B4-BE49-F238E27FC236}">
                <a16:creationId xmlns:a16="http://schemas.microsoft.com/office/drawing/2014/main" id="{48C8D64B-4F26-48A7-6533-9627E13B39BA}"/>
              </a:ext>
            </a:extLst>
          </p:cNvPr>
          <p:cNvSpPr>
            <a:spLocks noChangeArrowheads="1"/>
          </p:cNvSpPr>
          <p:nvPr/>
        </p:nvSpPr>
        <p:spPr bwMode="auto">
          <a:xfrm>
            <a:off x="4648200" y="1600200"/>
            <a:ext cx="3886200" cy="457200"/>
          </a:xfrm>
          <a:prstGeom prst="rect">
            <a:avLst/>
          </a:prstGeom>
          <a:solidFill>
            <a:srgbClr val="FF00FF">
              <a:alpha val="50000"/>
            </a:srgbClr>
          </a:solidFill>
          <a:ln w="12700">
            <a:solidFill>
              <a:srgbClr val="000000"/>
            </a:solidFill>
            <a:miter lim="800000"/>
            <a:headEnd/>
            <a:tailEnd/>
          </a:ln>
          <a:effectLst/>
        </p:spPr>
        <p:txBody>
          <a:bodyPr lIns="91407" tIns="45704" rIns="91407" bIns="45704" anchor="ctr"/>
          <a:lstStyle/>
          <a:p>
            <a:pPr eaLnBrk="0" hangingPunct="0">
              <a:defRPr/>
            </a:pPr>
            <a:r>
              <a:rPr lang="ru-RU" sz="1600" b="1">
                <a:effectLst>
                  <a:outerShdw blurRad="38100" dist="38100" dir="2700000" algn="tl">
                    <a:srgbClr val="FFFFFF"/>
                  </a:outerShdw>
                </a:effectLst>
              </a:rPr>
              <a:t>ЧС  природно-техногенного  характера</a:t>
            </a:r>
          </a:p>
        </p:txBody>
      </p:sp>
      <p:sp>
        <p:nvSpPr>
          <p:cNvPr id="333831" name="Rectangle 7">
            <a:extLst>
              <a:ext uri="{FF2B5EF4-FFF2-40B4-BE49-F238E27FC236}">
                <a16:creationId xmlns:a16="http://schemas.microsoft.com/office/drawing/2014/main" id="{4C30AA3E-7B20-23AB-1FEC-5366DD707954}"/>
              </a:ext>
            </a:extLst>
          </p:cNvPr>
          <p:cNvSpPr>
            <a:spLocks noChangeArrowheads="1"/>
          </p:cNvSpPr>
          <p:nvPr/>
        </p:nvSpPr>
        <p:spPr bwMode="auto">
          <a:xfrm>
            <a:off x="2514600" y="2209800"/>
            <a:ext cx="4114800" cy="609600"/>
          </a:xfrm>
          <a:prstGeom prst="rect">
            <a:avLst/>
          </a:prstGeom>
          <a:solidFill>
            <a:srgbClr val="FF7C80">
              <a:alpha val="50000"/>
            </a:srgbClr>
          </a:solidFill>
          <a:ln w="38100">
            <a:solidFill>
              <a:srgbClr val="000000"/>
            </a:solidFill>
            <a:miter lim="800000"/>
            <a:headEnd/>
            <a:tailEnd/>
          </a:ln>
          <a:effectLst/>
        </p:spPr>
        <p:txBody>
          <a:bodyPr lIns="91407" tIns="45704" rIns="91407" bIns="45704" anchor="ctr"/>
          <a:lstStyle/>
          <a:p>
            <a:pPr eaLnBrk="0" hangingPunct="0">
              <a:defRPr/>
            </a:pPr>
            <a:r>
              <a:rPr lang="ru-RU" sz="2000" b="1">
                <a:effectLst>
                  <a:outerShdw blurRad="38100" dist="38100" dir="2700000" algn="tl">
                    <a:srgbClr val="FFFFFF"/>
                  </a:outerShdw>
                </a:effectLst>
              </a:rPr>
              <a:t>сигнал  "</a:t>
            </a:r>
            <a:r>
              <a:rPr lang="ru-RU" sz="2000" b="1">
                <a:solidFill>
                  <a:srgbClr val="FF3300"/>
                </a:solidFill>
                <a:effectLst>
                  <a:outerShdw blurRad="38100" dist="38100" dir="2700000" algn="tl">
                    <a:srgbClr val="000000"/>
                  </a:outerShdw>
                </a:effectLst>
              </a:rPr>
              <a:t>ВНИМАНИЕ  ВСЕМ !</a:t>
            </a:r>
            <a:r>
              <a:rPr lang="ru-RU" sz="2000" b="1">
                <a:effectLst>
                  <a:outerShdw blurRad="38100" dist="38100" dir="2700000" algn="tl">
                    <a:srgbClr val="FFFFFF"/>
                  </a:outerShdw>
                </a:effectLst>
              </a:rPr>
              <a:t>"</a:t>
            </a:r>
          </a:p>
        </p:txBody>
      </p:sp>
      <p:sp>
        <p:nvSpPr>
          <p:cNvPr id="333832" name="Rectangle 8">
            <a:extLst>
              <a:ext uri="{FF2B5EF4-FFF2-40B4-BE49-F238E27FC236}">
                <a16:creationId xmlns:a16="http://schemas.microsoft.com/office/drawing/2014/main" id="{14E56B39-5D46-53F3-69AB-7CBE68061306}"/>
              </a:ext>
            </a:extLst>
          </p:cNvPr>
          <p:cNvSpPr>
            <a:spLocks noChangeArrowheads="1"/>
          </p:cNvSpPr>
          <p:nvPr/>
        </p:nvSpPr>
        <p:spPr bwMode="auto">
          <a:xfrm>
            <a:off x="611188" y="3500438"/>
            <a:ext cx="3886200" cy="504825"/>
          </a:xfrm>
          <a:prstGeom prst="rect">
            <a:avLst/>
          </a:prstGeom>
          <a:solidFill>
            <a:srgbClr val="FF9999">
              <a:alpha val="50000"/>
            </a:srgbClr>
          </a:solidFill>
          <a:ln w="19050">
            <a:solidFill>
              <a:srgbClr val="000000"/>
            </a:solidFill>
            <a:miter lim="800000"/>
            <a:headEnd/>
            <a:tailEnd/>
          </a:ln>
          <a:effectLst/>
        </p:spPr>
        <p:txBody>
          <a:bodyPr lIns="91407" tIns="45704" rIns="91407" bIns="45704" anchor="ctr"/>
          <a:lstStyle/>
          <a:p>
            <a:pPr eaLnBrk="0" hangingPunct="0">
              <a:defRPr/>
            </a:pPr>
            <a:r>
              <a:rPr lang="ru-RU" sz="1600" b="1">
                <a:effectLst>
                  <a:outerShdw blurRad="38100" dist="38100" dir="2700000" algn="tl">
                    <a:srgbClr val="FFFFFF"/>
                  </a:outerShdw>
                </a:effectLst>
              </a:rPr>
              <a:t> "Воздушная тревога"</a:t>
            </a:r>
            <a:endParaRPr lang="ru-RU" sz="1600">
              <a:effectLst>
                <a:outerShdw blurRad="38100" dist="38100" dir="2700000" algn="tl">
                  <a:srgbClr val="FFFFFF"/>
                </a:outerShdw>
              </a:effectLst>
            </a:endParaRPr>
          </a:p>
        </p:txBody>
      </p:sp>
      <p:sp>
        <p:nvSpPr>
          <p:cNvPr id="333835" name="Line 11">
            <a:extLst>
              <a:ext uri="{FF2B5EF4-FFF2-40B4-BE49-F238E27FC236}">
                <a16:creationId xmlns:a16="http://schemas.microsoft.com/office/drawing/2014/main" id="{76913DFF-F9BD-C041-3BF3-FD12B9B8C945}"/>
              </a:ext>
            </a:extLst>
          </p:cNvPr>
          <p:cNvSpPr>
            <a:spLocks noChangeShapeType="1"/>
          </p:cNvSpPr>
          <p:nvPr/>
        </p:nvSpPr>
        <p:spPr bwMode="auto">
          <a:xfrm>
            <a:off x="468313" y="3284538"/>
            <a:ext cx="8229600" cy="0"/>
          </a:xfrm>
          <a:prstGeom prst="line">
            <a:avLst/>
          </a:prstGeom>
          <a:noFill/>
          <a:ln w="12700">
            <a:solidFill>
              <a:srgbClr val="000000"/>
            </a:solidFill>
            <a:prstDash val="lgDash"/>
            <a:round/>
            <a:headEnd/>
            <a:tailEnd/>
          </a:ln>
          <a:extLst>
            <a:ext uri="{909E8E84-426E-40DD-AFC4-6F175D3DCCD1}">
              <a14:hiddenFill xmlns:a14="http://schemas.microsoft.com/office/drawing/2010/main">
                <a:noFill/>
              </a14:hiddenFill>
            </a:ext>
          </a:extLst>
        </p:spPr>
        <p:txBody>
          <a:bodyPr wrap="none" lIns="91407" tIns="45704" rIns="91407" bIns="45704" anchor="ctr"/>
          <a:lstStyle/>
          <a:p>
            <a:endParaRPr lang="ru-RU"/>
          </a:p>
        </p:txBody>
      </p:sp>
      <p:sp>
        <p:nvSpPr>
          <p:cNvPr id="333836" name="Rectangle 12">
            <a:extLst>
              <a:ext uri="{FF2B5EF4-FFF2-40B4-BE49-F238E27FC236}">
                <a16:creationId xmlns:a16="http://schemas.microsoft.com/office/drawing/2014/main" id="{C1CCFA09-57B2-007E-7EAD-BD66EF4E7B92}"/>
              </a:ext>
            </a:extLst>
          </p:cNvPr>
          <p:cNvSpPr>
            <a:spLocks noChangeArrowheads="1"/>
          </p:cNvSpPr>
          <p:nvPr/>
        </p:nvSpPr>
        <p:spPr bwMode="auto">
          <a:xfrm>
            <a:off x="611188" y="4652963"/>
            <a:ext cx="3886200" cy="431800"/>
          </a:xfrm>
          <a:prstGeom prst="rect">
            <a:avLst/>
          </a:prstGeom>
          <a:solidFill>
            <a:srgbClr val="FF9999">
              <a:alpha val="50000"/>
            </a:srgbClr>
          </a:solidFill>
          <a:ln w="12700">
            <a:solidFill>
              <a:srgbClr val="000000"/>
            </a:solidFill>
            <a:miter lim="800000"/>
            <a:headEnd/>
            <a:tailEnd/>
          </a:ln>
          <a:effectLst/>
        </p:spPr>
        <p:txBody>
          <a:bodyPr lIns="91407" tIns="45704" rIns="91407" bIns="45704" anchor="ctr"/>
          <a:lstStyle/>
          <a:p>
            <a:pPr eaLnBrk="0" hangingPunct="0">
              <a:defRPr/>
            </a:pPr>
            <a:r>
              <a:rPr lang="ru-RU" sz="1600" b="1">
                <a:effectLst>
                  <a:outerShdw blurRad="38100" dist="38100" dir="2700000" algn="tl">
                    <a:srgbClr val="FFFFFF"/>
                  </a:outerShdw>
                </a:effectLst>
              </a:rPr>
              <a:t>"Радиационная  опасность"</a:t>
            </a:r>
          </a:p>
        </p:txBody>
      </p:sp>
      <p:sp>
        <p:nvSpPr>
          <p:cNvPr id="333837" name="Rectangle 13">
            <a:extLst>
              <a:ext uri="{FF2B5EF4-FFF2-40B4-BE49-F238E27FC236}">
                <a16:creationId xmlns:a16="http://schemas.microsoft.com/office/drawing/2014/main" id="{74E9B0F8-55B8-1E89-0C22-93B7A36ED6F2}"/>
              </a:ext>
            </a:extLst>
          </p:cNvPr>
          <p:cNvSpPr>
            <a:spLocks noChangeArrowheads="1"/>
          </p:cNvSpPr>
          <p:nvPr/>
        </p:nvSpPr>
        <p:spPr bwMode="auto">
          <a:xfrm>
            <a:off x="611188" y="5157788"/>
            <a:ext cx="3886200" cy="358775"/>
          </a:xfrm>
          <a:prstGeom prst="rect">
            <a:avLst/>
          </a:prstGeom>
          <a:solidFill>
            <a:srgbClr val="FF9999">
              <a:alpha val="50000"/>
            </a:srgbClr>
          </a:solidFill>
          <a:ln w="12700">
            <a:solidFill>
              <a:srgbClr val="000000"/>
            </a:solidFill>
            <a:miter lim="800000"/>
            <a:headEnd/>
            <a:tailEnd/>
          </a:ln>
          <a:effectLst/>
        </p:spPr>
        <p:txBody>
          <a:bodyPr lIns="91407" tIns="45704" rIns="91407" bIns="45704" anchor="ctr"/>
          <a:lstStyle/>
          <a:p>
            <a:pPr eaLnBrk="0" hangingPunct="0">
              <a:defRPr/>
            </a:pPr>
            <a:r>
              <a:rPr lang="ru-RU" sz="1600" b="1">
                <a:effectLst>
                  <a:outerShdw blurRad="38100" dist="38100" dir="2700000" algn="tl">
                    <a:srgbClr val="FFFFFF"/>
                  </a:outerShdw>
                </a:effectLst>
              </a:rPr>
              <a:t>"Химическая  тревога"</a:t>
            </a:r>
          </a:p>
        </p:txBody>
      </p:sp>
      <p:sp>
        <p:nvSpPr>
          <p:cNvPr id="333843" name="Rectangle 19">
            <a:extLst>
              <a:ext uri="{FF2B5EF4-FFF2-40B4-BE49-F238E27FC236}">
                <a16:creationId xmlns:a16="http://schemas.microsoft.com/office/drawing/2014/main" id="{6C1CE668-7BC6-6FA5-A500-E8E420B0233D}"/>
              </a:ext>
            </a:extLst>
          </p:cNvPr>
          <p:cNvSpPr>
            <a:spLocks noChangeArrowheads="1"/>
          </p:cNvSpPr>
          <p:nvPr/>
        </p:nvSpPr>
        <p:spPr bwMode="auto">
          <a:xfrm>
            <a:off x="4716463" y="3500438"/>
            <a:ext cx="3746500" cy="2016125"/>
          </a:xfrm>
          <a:prstGeom prst="rect">
            <a:avLst/>
          </a:prstGeom>
          <a:solidFill>
            <a:srgbClr val="FF00FF">
              <a:alpha val="50000"/>
            </a:srgbClr>
          </a:solidFill>
          <a:ln w="12700">
            <a:solidFill>
              <a:srgbClr val="000000"/>
            </a:solidFill>
            <a:miter lim="800000"/>
            <a:headEnd/>
            <a:tailEnd/>
          </a:ln>
          <a:effectLst/>
        </p:spPr>
        <p:txBody>
          <a:bodyPr lIns="91407" tIns="45704" rIns="91407" bIns="45704" anchor="ctr"/>
          <a:lstStyle/>
          <a:p>
            <a:pPr eaLnBrk="0" hangingPunct="0">
              <a:defRPr/>
            </a:pPr>
            <a:r>
              <a:rPr lang="ru-RU" b="1" dirty="0">
                <a:effectLst>
                  <a:outerShdw blurRad="38100" dist="38100" dir="2700000" algn="tl">
                    <a:srgbClr val="FFFFFF"/>
                  </a:outerShdw>
                </a:effectLst>
              </a:rPr>
              <a:t>Краткие информационные сообщения об угрозе возникновения или о возникновении ЧС, правилах поведения и способах защиты в такой ситуации</a:t>
            </a:r>
            <a:r>
              <a:rPr lang="ru-RU" dirty="0"/>
              <a:t> </a:t>
            </a:r>
          </a:p>
        </p:txBody>
      </p:sp>
      <p:sp>
        <p:nvSpPr>
          <p:cNvPr id="2" name="Rectangle 8">
            <a:extLst>
              <a:ext uri="{FF2B5EF4-FFF2-40B4-BE49-F238E27FC236}">
                <a16:creationId xmlns:a16="http://schemas.microsoft.com/office/drawing/2014/main" id="{056E1AE0-8E31-F1F5-7035-E4A0D46D6024}"/>
              </a:ext>
            </a:extLst>
          </p:cNvPr>
          <p:cNvSpPr>
            <a:spLocks noChangeArrowheads="1"/>
          </p:cNvSpPr>
          <p:nvPr/>
        </p:nvSpPr>
        <p:spPr bwMode="auto">
          <a:xfrm>
            <a:off x="614363" y="4149725"/>
            <a:ext cx="3886200" cy="431800"/>
          </a:xfrm>
          <a:prstGeom prst="rect">
            <a:avLst/>
          </a:prstGeom>
          <a:solidFill>
            <a:srgbClr val="FF9999">
              <a:alpha val="50000"/>
            </a:srgbClr>
          </a:solidFill>
          <a:ln w="19050">
            <a:solidFill>
              <a:srgbClr val="000000"/>
            </a:solidFill>
            <a:miter lim="800000"/>
            <a:headEnd/>
            <a:tailEnd/>
          </a:ln>
          <a:effectLst/>
        </p:spPr>
        <p:txBody>
          <a:bodyPr lIns="91407" tIns="45704" rIns="91407" bIns="45704" anchor="ctr"/>
          <a:lstStyle/>
          <a:p>
            <a:pPr eaLnBrk="0" hangingPunct="0">
              <a:defRPr/>
            </a:pPr>
            <a:r>
              <a:rPr lang="ru-RU" sz="1600" b="1">
                <a:effectLst>
                  <a:outerShdw blurRad="38100" dist="38100" dir="2700000" algn="tl">
                    <a:srgbClr val="FFFFFF"/>
                  </a:outerShdw>
                </a:effectLst>
              </a:rPr>
              <a:t>«Отбой воздушной тревоги"</a:t>
            </a:r>
            <a:endParaRPr lang="ru-RU" sz="160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1000"/>
                                  </p:stCondLst>
                                  <p:childTnLst>
                                    <p:set>
                                      <p:cBhvr>
                                        <p:cTn id="6" dur="1" fill="hold">
                                          <p:stCondLst>
                                            <p:cond delay="0"/>
                                          </p:stCondLst>
                                        </p:cTn>
                                        <p:tgtEl>
                                          <p:spTgt spid="333827"/>
                                        </p:tgtEl>
                                        <p:attrNameLst>
                                          <p:attrName>style.visibility</p:attrName>
                                        </p:attrNameLst>
                                      </p:cBhvr>
                                      <p:to>
                                        <p:strVal val="visible"/>
                                      </p:to>
                                    </p:set>
                                    <p:anim calcmode="lin" valueType="num">
                                      <p:cBhvr>
                                        <p:cTn id="7" dur="500" fill="hold"/>
                                        <p:tgtEl>
                                          <p:spTgt spid="333827"/>
                                        </p:tgtEl>
                                        <p:attrNameLst>
                                          <p:attrName>ppt_w</p:attrName>
                                        </p:attrNameLst>
                                      </p:cBhvr>
                                      <p:tavLst>
                                        <p:tav tm="0">
                                          <p:val>
                                            <p:fltVal val="0"/>
                                          </p:val>
                                        </p:tav>
                                        <p:tav tm="100000">
                                          <p:val>
                                            <p:strVal val="#ppt_w"/>
                                          </p:val>
                                        </p:tav>
                                      </p:tavLst>
                                    </p:anim>
                                    <p:anim calcmode="lin" valueType="num">
                                      <p:cBhvr>
                                        <p:cTn id="8" dur="500" fill="hold"/>
                                        <p:tgtEl>
                                          <p:spTgt spid="33382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333828"/>
                                        </p:tgtEl>
                                        <p:attrNameLst>
                                          <p:attrName>style.visibility</p:attrName>
                                        </p:attrNameLst>
                                      </p:cBhvr>
                                      <p:to>
                                        <p:strVal val="visible"/>
                                      </p:to>
                                    </p:set>
                                  </p:childTnLst>
                                </p:cTn>
                              </p:par>
                            </p:childTnLst>
                          </p:cTn>
                        </p:par>
                        <p:par>
                          <p:cTn id="12" fill="hold" nodeType="afterGroup">
                            <p:stCondLst>
                              <p:cond delay="3000"/>
                            </p:stCondLst>
                            <p:childTnLst>
                              <p:par>
                                <p:cTn id="13" presetID="22" presetClass="entr" presetSubtype="1" fill="hold" nodeType="afterEffect">
                                  <p:stCondLst>
                                    <p:cond delay="0"/>
                                  </p:stCondLst>
                                  <p:childTnLst>
                                    <p:set>
                                      <p:cBhvr>
                                        <p:cTn id="14" dur="1" fill="hold">
                                          <p:stCondLst>
                                            <p:cond delay="0"/>
                                          </p:stCondLst>
                                        </p:cTn>
                                        <p:tgtEl>
                                          <p:spTgt spid="333829"/>
                                        </p:tgtEl>
                                        <p:attrNameLst>
                                          <p:attrName>style.visibility</p:attrName>
                                        </p:attrNameLst>
                                      </p:cBhvr>
                                      <p:to>
                                        <p:strVal val="visible"/>
                                      </p:to>
                                    </p:set>
                                    <p:animEffect transition="in" filter="wipe(up)">
                                      <p:cBhvr>
                                        <p:cTn id="15" dur="500"/>
                                        <p:tgtEl>
                                          <p:spTgt spid="333829"/>
                                        </p:tgtEl>
                                      </p:cBhvr>
                                    </p:animEffect>
                                  </p:childTnLst>
                                </p:cTn>
                              </p:par>
                            </p:childTnLst>
                          </p:cTn>
                        </p:par>
                        <p:par>
                          <p:cTn id="16" fill="hold" nodeType="afterGroup">
                            <p:stCondLst>
                              <p:cond delay="3500"/>
                            </p:stCondLst>
                            <p:childTnLst>
                              <p:par>
                                <p:cTn id="17" presetID="22" presetClass="entr" presetSubtype="1" fill="hold" nodeType="afterEffect">
                                  <p:stCondLst>
                                    <p:cond delay="0"/>
                                  </p:stCondLst>
                                  <p:childTnLst>
                                    <p:set>
                                      <p:cBhvr>
                                        <p:cTn id="18" dur="1" fill="hold">
                                          <p:stCondLst>
                                            <p:cond delay="0"/>
                                          </p:stCondLst>
                                        </p:cTn>
                                        <p:tgtEl>
                                          <p:spTgt spid="333830"/>
                                        </p:tgtEl>
                                        <p:attrNameLst>
                                          <p:attrName>style.visibility</p:attrName>
                                        </p:attrNameLst>
                                      </p:cBhvr>
                                      <p:to>
                                        <p:strVal val="visible"/>
                                      </p:to>
                                    </p:set>
                                    <p:animEffect transition="in" filter="wipe(up)">
                                      <p:cBhvr>
                                        <p:cTn id="19" dur="500"/>
                                        <p:tgtEl>
                                          <p:spTgt spid="3338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288" fill="hold" nodeType="clickEffect">
                                  <p:stCondLst>
                                    <p:cond delay="0"/>
                                  </p:stCondLst>
                                  <p:childTnLst>
                                    <p:set>
                                      <p:cBhvr>
                                        <p:cTn id="23" dur="1" fill="hold">
                                          <p:stCondLst>
                                            <p:cond delay="0"/>
                                          </p:stCondLst>
                                        </p:cTn>
                                        <p:tgtEl>
                                          <p:spTgt spid="333831"/>
                                        </p:tgtEl>
                                        <p:attrNameLst>
                                          <p:attrName>style.visibility</p:attrName>
                                        </p:attrNameLst>
                                      </p:cBhvr>
                                      <p:to>
                                        <p:strVal val="visible"/>
                                      </p:to>
                                    </p:set>
                                    <p:anim calcmode="lin" valueType="num">
                                      <p:cBhvr>
                                        <p:cTn id="24" dur="500" fill="hold"/>
                                        <p:tgtEl>
                                          <p:spTgt spid="333831"/>
                                        </p:tgtEl>
                                        <p:attrNameLst>
                                          <p:attrName>ppt_w</p:attrName>
                                        </p:attrNameLst>
                                      </p:cBhvr>
                                      <p:tavLst>
                                        <p:tav tm="0">
                                          <p:val>
                                            <p:strVal val="4/3*#ppt_w"/>
                                          </p:val>
                                        </p:tav>
                                        <p:tav tm="100000">
                                          <p:val>
                                            <p:strVal val="#ppt_w"/>
                                          </p:val>
                                        </p:tav>
                                      </p:tavLst>
                                    </p:anim>
                                    <p:anim calcmode="lin" valueType="num">
                                      <p:cBhvr>
                                        <p:cTn id="25" dur="500" fill="hold"/>
                                        <p:tgtEl>
                                          <p:spTgt spid="333831"/>
                                        </p:tgtEl>
                                        <p:attrNameLst>
                                          <p:attrName>ppt_h</p:attrName>
                                        </p:attrNameLst>
                                      </p:cBhvr>
                                      <p:tavLst>
                                        <p:tav tm="0">
                                          <p:val>
                                            <p:strVal val="4/3*#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33832"/>
                                        </p:tgtEl>
                                        <p:attrNameLst>
                                          <p:attrName>style.visibility</p:attrName>
                                        </p:attrNameLst>
                                      </p:cBhvr>
                                      <p:to>
                                        <p:strVal val="visible"/>
                                      </p:to>
                                    </p:set>
                                    <p:anim calcmode="lin" valueType="num">
                                      <p:cBhvr additive="base">
                                        <p:cTn id="30" dur="500" fill="hold"/>
                                        <p:tgtEl>
                                          <p:spTgt spid="333832"/>
                                        </p:tgtEl>
                                        <p:attrNameLst>
                                          <p:attrName>ppt_x</p:attrName>
                                        </p:attrNameLst>
                                      </p:cBhvr>
                                      <p:tavLst>
                                        <p:tav tm="0">
                                          <p:val>
                                            <p:strVal val="#ppt_x"/>
                                          </p:val>
                                        </p:tav>
                                        <p:tav tm="100000">
                                          <p:val>
                                            <p:strVal val="#ppt_x"/>
                                          </p:val>
                                        </p:tav>
                                      </p:tavLst>
                                    </p:anim>
                                    <p:anim calcmode="lin" valueType="num">
                                      <p:cBhvr additive="base">
                                        <p:cTn id="31" dur="500" fill="hold"/>
                                        <p:tgtEl>
                                          <p:spTgt spid="33383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1" presetClass="entr" presetSubtype="0" fill="hold" nodeType="afterEffect">
                                  <p:stCondLst>
                                    <p:cond delay="1000"/>
                                  </p:stCondLst>
                                  <p:childTnLst>
                                    <p:set>
                                      <p:cBhvr>
                                        <p:cTn id="34" dur="1" fill="hold">
                                          <p:stCondLst>
                                            <p:cond delay="499"/>
                                          </p:stCondLst>
                                        </p:cTn>
                                        <p:tgtEl>
                                          <p:spTgt spid="33383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33836"/>
                                        </p:tgtEl>
                                        <p:attrNameLst>
                                          <p:attrName>style.visibility</p:attrName>
                                        </p:attrNameLst>
                                      </p:cBhvr>
                                      <p:to>
                                        <p:strVal val="visible"/>
                                      </p:to>
                                    </p:set>
                                    <p:anim calcmode="lin" valueType="num">
                                      <p:cBhvr additive="base">
                                        <p:cTn id="39" dur="500" fill="hold"/>
                                        <p:tgtEl>
                                          <p:spTgt spid="333836"/>
                                        </p:tgtEl>
                                        <p:attrNameLst>
                                          <p:attrName>ppt_x</p:attrName>
                                        </p:attrNameLst>
                                      </p:cBhvr>
                                      <p:tavLst>
                                        <p:tav tm="0">
                                          <p:val>
                                            <p:strVal val="#ppt_x"/>
                                          </p:val>
                                        </p:tav>
                                        <p:tav tm="100000">
                                          <p:val>
                                            <p:strVal val="#ppt_x"/>
                                          </p:val>
                                        </p:tav>
                                      </p:tavLst>
                                    </p:anim>
                                    <p:anim calcmode="lin" valueType="num">
                                      <p:cBhvr additive="base">
                                        <p:cTn id="40" dur="500" fill="hold"/>
                                        <p:tgtEl>
                                          <p:spTgt spid="33383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33837"/>
                                        </p:tgtEl>
                                        <p:attrNameLst>
                                          <p:attrName>style.visibility</p:attrName>
                                        </p:attrNameLst>
                                      </p:cBhvr>
                                      <p:to>
                                        <p:strVal val="visible"/>
                                      </p:to>
                                    </p:set>
                                    <p:anim calcmode="lin" valueType="num">
                                      <p:cBhvr additive="base">
                                        <p:cTn id="45" dur="500" fill="hold"/>
                                        <p:tgtEl>
                                          <p:spTgt spid="333837"/>
                                        </p:tgtEl>
                                        <p:attrNameLst>
                                          <p:attrName>ppt_x</p:attrName>
                                        </p:attrNameLst>
                                      </p:cBhvr>
                                      <p:tavLst>
                                        <p:tav tm="0">
                                          <p:val>
                                            <p:strVal val="#ppt_x"/>
                                          </p:val>
                                        </p:tav>
                                        <p:tav tm="100000">
                                          <p:val>
                                            <p:strVal val="#ppt_x"/>
                                          </p:val>
                                        </p:tav>
                                      </p:tavLst>
                                    </p:anim>
                                    <p:anim calcmode="lin" valueType="num">
                                      <p:cBhvr additive="base">
                                        <p:cTn id="46" dur="500" fill="hold"/>
                                        <p:tgtEl>
                                          <p:spTgt spid="333837"/>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500"/>
                            </p:stCondLst>
                            <p:childTnLst>
                              <p:par>
                                <p:cTn id="48" presetID="2" presetClass="entr" presetSubtype="4" fill="hold" nodeType="afterEffect">
                                  <p:stCondLst>
                                    <p:cond delay="1000"/>
                                  </p:stCondLst>
                                  <p:childTnLst>
                                    <p:set>
                                      <p:cBhvr>
                                        <p:cTn id="49" dur="1" fill="hold">
                                          <p:stCondLst>
                                            <p:cond delay="0"/>
                                          </p:stCondLst>
                                        </p:cTn>
                                        <p:tgtEl>
                                          <p:spTgt spid="333843"/>
                                        </p:tgtEl>
                                        <p:attrNameLst>
                                          <p:attrName>style.visibility</p:attrName>
                                        </p:attrNameLst>
                                      </p:cBhvr>
                                      <p:to>
                                        <p:strVal val="visible"/>
                                      </p:to>
                                    </p:set>
                                    <p:anim calcmode="lin" valueType="num">
                                      <p:cBhvr additive="base">
                                        <p:cTn id="50" dur="500" fill="hold"/>
                                        <p:tgtEl>
                                          <p:spTgt spid="333843"/>
                                        </p:tgtEl>
                                        <p:attrNameLst>
                                          <p:attrName>ppt_x</p:attrName>
                                        </p:attrNameLst>
                                      </p:cBhvr>
                                      <p:tavLst>
                                        <p:tav tm="0">
                                          <p:val>
                                            <p:strVal val="#ppt_x"/>
                                          </p:val>
                                        </p:tav>
                                        <p:tav tm="100000">
                                          <p:val>
                                            <p:strVal val="#ppt_x"/>
                                          </p:val>
                                        </p:tav>
                                      </p:tavLst>
                                    </p:anim>
                                    <p:anim calcmode="lin" valueType="num">
                                      <p:cBhvr additive="base">
                                        <p:cTn id="51" dur="500" fill="hold"/>
                                        <p:tgtEl>
                                          <p:spTgt spid="333843"/>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autoUpdateAnimBg="0"/>
      <p:bldP spid="333828" grpId="0" animBg="1"/>
      <p:bldP spid="333829" grpId="0" animBg="1" autoUpdateAnimBg="0"/>
      <p:bldP spid="333830" grpId="0" animBg="1" autoUpdateAnimBg="0"/>
      <p:bldP spid="333831" grpId="0" animBg="1" autoUpdateAnimBg="0"/>
      <p:bldP spid="333832" grpId="0" animBg="1" autoUpdateAnimBg="0"/>
      <p:bldP spid="333836" grpId="0" animBg="1" autoUpdateAnimBg="0"/>
      <p:bldP spid="333837" grpId="0" animBg="1" autoUpdateAnimBg="0"/>
      <p:bldP spid="333843" grpId="0" animBg="1" autoUpdateAnimBg="0"/>
      <p:bldP spid="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FA164B22-7AD1-915B-8375-B941BB87C699}"/>
              </a:ext>
            </a:extLst>
          </p:cNvPr>
          <p:cNvSpPr txBox="1">
            <a:spLocks noChangeArrowheads="1"/>
          </p:cNvSpPr>
          <p:nvPr/>
        </p:nvSpPr>
        <p:spPr bwMode="auto">
          <a:xfrm>
            <a:off x="323850" y="1779588"/>
            <a:ext cx="882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ru-RU" altLang="ru-RU" sz="3600" b="1">
                <a:solidFill>
                  <a:srgbClr val="0000CC"/>
                </a:solidFill>
              </a:rPr>
              <a:t>Второй учебный вопрос</a:t>
            </a:r>
            <a:endParaRPr lang="ru-RU" altLang="ru-RU" sz="2400" b="1">
              <a:solidFill>
                <a:srgbClr val="0000CC"/>
              </a:solidFill>
            </a:endParaRPr>
          </a:p>
        </p:txBody>
      </p:sp>
      <p:sp>
        <p:nvSpPr>
          <p:cNvPr id="12291" name="Text Box 5">
            <a:extLst>
              <a:ext uri="{FF2B5EF4-FFF2-40B4-BE49-F238E27FC236}">
                <a16:creationId xmlns:a16="http://schemas.microsoft.com/office/drawing/2014/main" id="{9E46E099-AB6B-09B6-978D-B70F09FCB76F}"/>
              </a:ext>
            </a:extLst>
          </p:cNvPr>
          <p:cNvSpPr txBox="1">
            <a:spLocks noChangeArrowheads="1"/>
          </p:cNvSpPr>
          <p:nvPr/>
        </p:nvSpPr>
        <p:spPr bwMode="auto">
          <a:xfrm>
            <a:off x="0" y="2859088"/>
            <a:ext cx="9144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ru-RU" altLang="ru-RU" sz="4000" b="1">
                <a:solidFill>
                  <a:srgbClr val="C00000"/>
                </a:solidFill>
              </a:rPr>
              <a:t>Действия работников организаций</a:t>
            </a:r>
          </a:p>
          <a:p>
            <a:pPr eaLnBrk="1" hangingPunct="1">
              <a:spcBef>
                <a:spcPts val="600"/>
              </a:spcBef>
            </a:pPr>
            <a:r>
              <a:rPr lang="ru-RU" altLang="ru-RU" sz="4000" b="1">
                <a:solidFill>
                  <a:srgbClr val="C00000"/>
                </a:solidFill>
              </a:rPr>
              <a:t>по сигналу «Внимание всем».</a:t>
            </a:r>
          </a:p>
        </p:txBody>
      </p:sp>
    </p:spTree>
  </p:cSld>
  <p:clrMapOvr>
    <a:masterClrMapping/>
  </p:clrMapOvr>
</p:sld>
</file>

<file path=ppt/theme/theme1.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Занятие_по_РХБЗ</Template>
  <TotalTime>4755</TotalTime>
  <Words>1062</Words>
  <Application>Microsoft Macintosh PowerPoint</Application>
  <PresentationFormat>Экран (4:3)</PresentationFormat>
  <Paragraphs>102</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21</vt:i4>
      </vt:variant>
    </vt:vector>
  </HeadingPairs>
  <TitlesOfParts>
    <vt:vector size="26" baseType="lpstr">
      <vt:lpstr>Arial</vt:lpstr>
      <vt:lpstr>Calibri</vt:lpstr>
      <vt:lpstr>Times New Roman</vt:lpstr>
      <vt:lpstr>1_Тема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С и с т е м а     о п о в е щ е н и я   –</vt:lpstr>
      <vt:lpstr>Презентация PowerPoint</vt:lpstr>
      <vt:lpstr>Сигналы  оповещения и информирования населения об  угрозе  и  возникновении  ЧС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UMZ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Fridrich</dc:creator>
  <cp:lastModifiedBy>Microsoft Office User</cp:lastModifiedBy>
  <cp:revision>492</cp:revision>
  <dcterms:created xsi:type="dcterms:W3CDTF">2004-03-29T15:36:44Z</dcterms:created>
  <dcterms:modified xsi:type="dcterms:W3CDTF">2023-04-19T11:22:43Z</dcterms:modified>
</cp:coreProperties>
</file>