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9" r:id="rId8"/>
    <p:sldId id="260" r:id="rId9"/>
    <p:sldId id="261" r:id="rId10"/>
    <p:sldId id="263" r:id="rId11"/>
    <p:sldId id="262" r:id="rId12"/>
    <p:sldId id="264" r:id="rId13"/>
    <p:sldId id="266" r:id="rId14"/>
    <p:sldId id="268" r:id="rId15"/>
    <p:sldId id="269" r:id="rId16"/>
    <p:sldId id="271" r:id="rId17"/>
    <p:sldId id="272" r:id="rId18"/>
    <p:sldId id="267" r:id="rId19"/>
    <p:sldId id="258" r:id="rId20"/>
    <p:sldId id="265" r:id="rId21"/>
  </p:sldIdLst>
  <p:sldSz cx="9144000" cy="6858000" type="screen4x3"/>
  <p:notesSz cx="6858000" cy="9144000"/>
  <p:embeddedFontLst>
    <p:embeddedFont>
      <p:font typeface="Avenir Next Cyr" panose="020B0503020202020204" charset="-52"/>
      <p:regular r:id="rId24"/>
      <p:bold r:id="rId25"/>
      <p:italic r:id="rId26"/>
      <p:boldItalic r:id="rId27"/>
    </p:embeddedFont>
    <p:embeddedFont>
      <p:font typeface="MV Boli" panose="02000500030200090000" pitchFamily="2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88475" autoAdjust="0"/>
  </p:normalViewPr>
  <p:slideViewPr>
    <p:cSldViewPr showGuides="1">
      <p:cViewPr varScale="1">
        <p:scale>
          <a:sx n="66" d="100"/>
          <a:sy n="66" d="100"/>
        </p:scale>
        <p:origin x="726" y="60"/>
      </p:cViewPr>
      <p:guideLst>
        <p:guide orient="horz" pos="1711"/>
        <p:guide pos="2880"/>
        <p:guide orient="horz" pos="2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5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Клиентская 2700 </a:t>
            </a:r>
            <a:r>
              <a:rPr lang="ru-RU" dirty="0" err="1" smtClean="0"/>
              <a:t>руб</a:t>
            </a:r>
            <a:r>
              <a:rPr lang="ru-RU" dirty="0" smtClean="0"/>
              <a:t>, серверная 37500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руб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3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365104"/>
            <a:ext cx="4895850" cy="1919353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60240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50904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14800" cy="49686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8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8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323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349214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82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6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8482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0591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0109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214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73536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05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704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3422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43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276900"/>
            <a:ext cx="7772400" cy="147002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58008" cy="384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Группа</a:t>
            </a:r>
            <a:r>
              <a:rPr lang="en-US" dirty="0" smtClean="0"/>
              <a:t>/</a:t>
            </a:r>
            <a:r>
              <a:rPr lang="en-US" dirty="0" err="1" smtClean="0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4" y="6309348"/>
            <a:ext cx="1152055" cy="383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 smtClean="0"/>
              <a:t>Дд.мм.гггг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74665"/>
            <a:ext cx="4834880" cy="9461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2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9" y="1508788"/>
            <a:ext cx="4824413" cy="48005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2276873"/>
            <a:ext cx="4320480" cy="2400267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925278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 cstate="print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66"/>
            <a:ext cx="4978896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787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80" y="1509184"/>
            <a:ext cx="2530623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3" y="1509184"/>
            <a:ext cx="2506585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509184"/>
            <a:ext cx="252027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764704"/>
            <a:ext cx="4824536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9" y="1412776"/>
            <a:ext cx="4824527" cy="4896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67544" y="4365104"/>
            <a:ext cx="4896544" cy="1920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5" r:id="rId15"/>
    <p:sldLayoutId id="2147483699" r:id="rId16"/>
    <p:sldLayoutId id="2147483722" r:id="rId17"/>
    <p:sldLayoutId id="2147483728" r:id="rId18"/>
    <p:sldLayoutId id="2147483732" r:id="rId19"/>
    <p:sldLayoutId id="2147483725" r:id="rId20"/>
    <p:sldLayoutId id="2147483729" r:id="rId21"/>
    <p:sldLayoutId id="2147483727" r:id="rId22"/>
    <p:sldLayoutId id="2147483730" r:id="rId23"/>
    <p:sldLayoutId id="2147483724" r:id="rId24"/>
    <p:sldLayoutId id="2147483726" r:id="rId25"/>
    <p:sldLayoutId id="2147483731" r:id="rId26"/>
    <p:sldLayoutId id="2147483697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698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4660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проблемы, с которыми столкнулись в процессе работы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480013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ru-RU" strike="sngStrike" dirty="0" smtClean="0"/>
              <a:t>Поступающий хочет подать через ЕПГУ и на договор, или ЕПГУ и льготные категории поступления (особая квота, целевая квота, БВИ),</a:t>
            </a:r>
            <a:r>
              <a:rPr lang="ru-RU" dirty="0" smtClean="0"/>
              <a:t>  дубли заявлений через ЕПГУ и «обычный» прием.  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Полное отсутствие предварительной фильтрации документов на ЕПГУ (аттестат оказывался в ИД, например)</a:t>
            </a:r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Сложности с передачей сведений о старых паспортах </a:t>
            </a:r>
            <a:r>
              <a:rPr lang="ru-RU" dirty="0" smtClean="0">
                <a:solidFill>
                  <a:srgbClr val="FF0000"/>
                </a:solidFill>
              </a:rPr>
              <a:t>2020, 2021</a:t>
            </a:r>
            <a:endParaRPr lang="ru-RU" dirty="0" smtClean="0"/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Сложность обратной связи с  ЕПГУ (текстовые сообщения не всегда воспринимались абитуриентом, чаще работали прямые звонки). </a:t>
            </a:r>
            <a:r>
              <a:rPr lang="ru-RU" dirty="0" smtClean="0">
                <a:solidFill>
                  <a:srgbClr val="00B0F0"/>
                </a:solidFill>
              </a:rPr>
              <a:t>Изменено в 2022 – механизм работает с середины июля, но не отменяет звонки абитуриентам</a:t>
            </a:r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Многократная отправка поступающими заявлений без изменений</a:t>
            </a:r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Электронная форма согласий на зачисление печатается исключительно из личного кабинета (не доступна через </a:t>
            </a:r>
            <a:r>
              <a:rPr lang="en-US" dirty="0" smtClean="0"/>
              <a:t>API).</a:t>
            </a:r>
            <a:r>
              <a:rPr lang="ru-RU" dirty="0" smtClean="0"/>
              <a:t> При отзыве согласия после зачисления – невозможно скачать согласие на зачисление, если не сделать это заранее.  </a:t>
            </a:r>
            <a:r>
              <a:rPr lang="ru-RU" dirty="0" smtClean="0">
                <a:solidFill>
                  <a:srgbClr val="FF0000"/>
                </a:solidFill>
              </a:rPr>
              <a:t>2021 – исключили печать согласия.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проблемы, с которыми столкнулись в процессе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80013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AutoNum type="arabicPeriod" startAt="12"/>
            </a:pPr>
            <a:r>
              <a:rPr lang="ru-RU" sz="1400" dirty="0" smtClean="0"/>
              <a:t>Несовпадение дат рождения у поступающих (ЕПГУ – реальные данные). Соответственно, дублирование поступающих, невозможность автоматической сверки через ССПВО. </a:t>
            </a:r>
            <a:r>
              <a:rPr lang="ru-RU" sz="1400" dirty="0" smtClean="0">
                <a:solidFill>
                  <a:srgbClr val="FF0000"/>
                </a:solidFill>
              </a:rPr>
              <a:t>2021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 smtClean="0"/>
          </a:p>
          <a:p>
            <a:pPr marL="342900" indent="-342900" algn="just">
              <a:buAutoNum type="arabicPeriod" startAt="12"/>
            </a:pPr>
            <a:r>
              <a:rPr lang="ru-RU" sz="1400" dirty="0" smtClean="0"/>
              <a:t>Проблемы с получением информации из ФРДО – часто не было подтверждения документов.</a:t>
            </a:r>
          </a:p>
          <a:p>
            <a:pPr algn="ctr"/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2023:  срок для аттестатов и дипломов СПО  3 дня</a:t>
            </a:r>
          </a:p>
          <a:p>
            <a:pPr marL="342900" indent="-342900" algn="just">
              <a:buAutoNum type="arabicPeriod" startAt="12"/>
            </a:pPr>
            <a:r>
              <a:rPr lang="ru-RU" sz="1400" dirty="0" smtClean="0"/>
              <a:t>Из-за </a:t>
            </a:r>
            <a:r>
              <a:rPr lang="ru-RU" sz="1400" dirty="0" smtClean="0"/>
              <a:t>изменения законодательства (прием на УГСН) – ССПВО не обрабатывал ситуацию, когда на УГСН часть КЦП по конкурсом на  УГСН, часть КЦП выделено отдельным конкурсом.</a:t>
            </a:r>
            <a:r>
              <a:rPr lang="en-US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2020</a:t>
            </a:r>
            <a:r>
              <a:rPr lang="en-US" sz="1400" dirty="0" smtClean="0">
                <a:solidFill>
                  <a:srgbClr val="FF0000"/>
                </a:solidFill>
              </a:rPr>
              <a:t>-2022</a:t>
            </a:r>
          </a:p>
          <a:p>
            <a:pPr algn="just"/>
            <a:r>
              <a:rPr lang="en-US" sz="1400" dirty="0" smtClean="0"/>
              <a:t>13.   </a:t>
            </a:r>
            <a:r>
              <a:rPr lang="en-US" sz="1400" dirty="0" smtClean="0">
                <a:solidFill>
                  <a:srgbClr val="FF0000"/>
                </a:solidFill>
              </a:rPr>
              <a:t>2023</a:t>
            </a:r>
            <a:r>
              <a:rPr lang="en-US" sz="1400" dirty="0" smtClean="0"/>
              <a:t> </a:t>
            </a:r>
            <a:r>
              <a:rPr lang="ru-RU" sz="1400" dirty="0" smtClean="0"/>
              <a:t>Больше </a:t>
            </a:r>
            <a:r>
              <a:rPr lang="ru-RU" sz="1400" dirty="0"/>
              <a:t>нет таких объектов приёмной кампании, как :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приказы о зачислении в ССПВО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Индивидуальные достижения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КЦП и их распределение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algn="just"/>
            <a:r>
              <a:rPr lang="en-US" sz="1400" dirty="0" smtClean="0"/>
              <a:t>14. </a:t>
            </a:r>
            <a:r>
              <a:rPr lang="ru-RU" sz="1400" dirty="0"/>
              <a:t>Объединение головных вузов и филиалов в единой ПК, один ЛК.</a:t>
            </a:r>
            <a:endParaRPr lang="ru-RU" sz="1400" dirty="0" smtClean="0"/>
          </a:p>
          <a:p>
            <a:pPr algn="just"/>
            <a:r>
              <a:rPr lang="en-US" sz="1400" dirty="0" smtClean="0"/>
              <a:t>15. </a:t>
            </a:r>
            <a:r>
              <a:rPr lang="ru-RU" sz="1400" dirty="0" smtClean="0"/>
              <a:t>Разрешили </a:t>
            </a:r>
            <a:r>
              <a:rPr lang="ru-RU" sz="1400" dirty="0"/>
              <a:t>отправку массовых пакетов – и запретили в обновлении от </a:t>
            </a:r>
            <a:r>
              <a:rPr lang="ru-RU" sz="1400" dirty="0" smtClean="0"/>
              <a:t>марта</a:t>
            </a:r>
          </a:p>
          <a:p>
            <a:pPr algn="just"/>
            <a:r>
              <a:rPr lang="ru-RU" sz="1400" dirty="0" smtClean="0"/>
              <a:t>16. </a:t>
            </a:r>
            <a:r>
              <a:rPr lang="ru-RU" sz="1400" dirty="0"/>
              <a:t>Пакеты </a:t>
            </a:r>
            <a:r>
              <a:rPr lang="ru-RU" sz="1400" dirty="0">
                <a:solidFill>
                  <a:srgbClr val="00B0F0"/>
                </a:solidFill>
              </a:rPr>
              <a:t>на чтение </a:t>
            </a:r>
            <a:r>
              <a:rPr lang="ru-RU" sz="1400" dirty="0"/>
              <a:t>из ССПВО: больше не требуется постоянное </a:t>
            </a:r>
            <a:r>
              <a:rPr lang="ru-RU" sz="1400" dirty="0" err="1"/>
              <a:t>подписывание</a:t>
            </a:r>
            <a:r>
              <a:rPr lang="ru-RU" sz="1400" dirty="0"/>
              <a:t> документов со стороны вуза,  используется сессионный ключ (12 часов).</a:t>
            </a:r>
            <a:r>
              <a:rPr lang="en-US" sz="1400" dirty="0"/>
              <a:t>  </a:t>
            </a:r>
            <a:r>
              <a:rPr lang="ru-RU" sz="1400" dirty="0"/>
              <a:t>Обработка пакетов </a:t>
            </a:r>
            <a:r>
              <a:rPr lang="ru-RU" sz="1400" dirty="0">
                <a:solidFill>
                  <a:srgbClr val="00B0F0"/>
                </a:solidFill>
              </a:rPr>
              <a:t>реально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00B0F0"/>
                </a:solidFill>
              </a:rPr>
              <a:t>стала</a:t>
            </a:r>
            <a:r>
              <a:rPr lang="ru-RU" sz="1400" dirty="0"/>
              <a:t> </a:t>
            </a:r>
            <a:r>
              <a:rPr lang="ru-RU" sz="1400" dirty="0" smtClean="0"/>
              <a:t>быстрее</a:t>
            </a:r>
            <a:endParaRPr lang="en-US" sz="1400" dirty="0" smtClean="0"/>
          </a:p>
          <a:p>
            <a:pPr marL="342900" indent="-342900" algn="just">
              <a:buAutoNum type="arabicPeriod" startAt="17"/>
            </a:pPr>
            <a:r>
              <a:rPr lang="ru-RU" sz="1400" dirty="0" smtClean="0"/>
              <a:t>Отсутствие </a:t>
            </a:r>
            <a:r>
              <a:rPr lang="en-US" sz="1400" dirty="0" err="1" smtClean="0"/>
              <a:t>DateTime</a:t>
            </a:r>
            <a:r>
              <a:rPr lang="en-US" sz="1400" dirty="0" smtClean="0"/>
              <a:t> </a:t>
            </a:r>
            <a:r>
              <a:rPr lang="ru-RU" sz="1400" dirty="0" smtClean="0"/>
              <a:t>при изменениях заявлений поступающих – </a:t>
            </a:r>
            <a:r>
              <a:rPr lang="ru-RU" sz="1500" dirty="0" smtClean="0">
                <a:solidFill>
                  <a:srgbClr val="0070C0"/>
                </a:solidFill>
              </a:rPr>
              <a:t>исправлено 2024</a:t>
            </a:r>
          </a:p>
          <a:p>
            <a:pPr marL="342900" indent="-342900" algn="just">
              <a:buAutoNum type="arabicPeriod" startAt="17"/>
            </a:pPr>
            <a:r>
              <a:rPr lang="ru-RU" sz="1500" dirty="0" smtClean="0"/>
              <a:t>Сложности с заданием контрольных дат при нескольких дополнительных наборах</a:t>
            </a:r>
            <a:endParaRPr lang="ru-RU" sz="1400" dirty="0"/>
          </a:p>
          <a:p>
            <a:pPr marL="342900" indent="-342900" algn="just">
              <a:buAutoNum type="arabicPeriod" startAt="12"/>
            </a:pPr>
            <a:endParaRPr lang="ru-RU" sz="1400" dirty="0" smtClean="0"/>
          </a:p>
          <a:p>
            <a:pPr marL="342900" indent="-342900" algn="just"/>
            <a:endParaRPr lang="ru-RU" sz="1400" dirty="0" smtClean="0"/>
          </a:p>
          <a:p>
            <a:pPr marL="342900" indent="-342900" algn="just"/>
            <a:r>
              <a:rPr lang="ru-RU" sz="1400" dirty="0" smtClean="0"/>
              <a:t>Итог:</a:t>
            </a:r>
            <a:r>
              <a:rPr lang="en-US" sz="1400" dirty="0" smtClean="0"/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2023 </a:t>
            </a:r>
            <a:r>
              <a:rPr lang="ru-RU" sz="1400" dirty="0" smtClean="0">
                <a:solidFill>
                  <a:srgbClr val="00B0F0"/>
                </a:solidFill>
              </a:rPr>
              <a:t>– изменение ПП,  и подгонка правил под </a:t>
            </a:r>
            <a:r>
              <a:rPr lang="ru-RU" sz="1400" dirty="0" smtClean="0">
                <a:solidFill>
                  <a:srgbClr val="00B0F0"/>
                </a:solidFill>
              </a:rPr>
              <a:t>ССПВО, а не наоборот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Особенности спецификации</a:t>
            </a:r>
            <a:r>
              <a:rPr lang="ru-RU" dirty="0" smtClean="0"/>
              <a:t> -</a:t>
            </a:r>
            <a:r>
              <a:rPr lang="ru-RU" dirty="0" smtClean="0">
                <a:solidFill>
                  <a:srgbClr val="FF0000"/>
                </a:solidFill>
              </a:rPr>
              <a:t>2024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48001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Параметры по созданию ПК </a:t>
            </a:r>
            <a:r>
              <a:rPr lang="ru-RU" dirty="0" smtClean="0">
                <a:solidFill>
                  <a:srgbClr val="FF0000"/>
                </a:solidFill>
              </a:rPr>
              <a:t>почти</a:t>
            </a:r>
            <a:r>
              <a:rPr lang="ru-RU" dirty="0" smtClean="0">
                <a:solidFill>
                  <a:srgbClr val="0070C0"/>
                </a:solidFill>
              </a:rPr>
              <a:t> не изменились 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Справочники не переименовывались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Нельзя</a:t>
            </a:r>
            <a:r>
              <a:rPr lang="ru-RU" dirty="0" smtClean="0"/>
              <a:t> сделать </a:t>
            </a:r>
            <a:r>
              <a:rPr lang="ru-RU" dirty="0"/>
              <a:t>несколько направлений с разными ОП и одинаковым </a:t>
            </a:r>
            <a:r>
              <a:rPr lang="ru-RU" dirty="0" err="1" smtClean="0"/>
              <a:t>Id</a:t>
            </a:r>
            <a:r>
              <a:rPr lang="ru-RU" dirty="0" smtClean="0"/>
              <a:t> направления подготовки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 smtClean="0"/>
          </a:p>
          <a:p>
            <a:pPr marL="342900" indent="-342900" algn="just">
              <a:buFontTx/>
              <a:buAutoNum type="arabicPeriod"/>
            </a:pPr>
            <a:r>
              <a:rPr lang="ru-RU" dirty="0" smtClean="0"/>
              <a:t>Очередное переименование методов, включая работу с сессионным ключом</a:t>
            </a:r>
            <a:endParaRPr lang="ru-RU" dirty="0" smtClean="0"/>
          </a:p>
          <a:p>
            <a:pPr marL="342900" indent="-342900" algn="just">
              <a:buFontTx/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Методы для работы с лицами, поступающими на целевое обучение (интеграция с ЕЦП «Работа в России» - </a:t>
            </a:r>
            <a:r>
              <a:rPr lang="ru-RU" dirty="0" smtClean="0">
                <a:solidFill>
                  <a:srgbClr val="0070C0"/>
                </a:solidFill>
              </a:rPr>
              <a:t>22 марта</a:t>
            </a:r>
            <a:r>
              <a:rPr lang="ru-RU" dirty="0" smtClean="0"/>
              <a:t>):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Сведения о заявке,  ее утверждении и отклонении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Сведения о количестве сторон договора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Сведения о факте заключения/расторжения договора</a:t>
            </a: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 startAt="3"/>
            </a:pPr>
            <a:r>
              <a:rPr lang="ru-RU" dirty="0" smtClean="0"/>
              <a:t>Изменение </a:t>
            </a:r>
            <a:r>
              <a:rPr lang="ru-RU" dirty="0"/>
              <a:t>логики  работы для учёта изменений в ПП  </a:t>
            </a:r>
            <a:r>
              <a:rPr lang="ru-RU" dirty="0" smtClean="0"/>
              <a:t>1076</a:t>
            </a:r>
          </a:p>
          <a:p>
            <a:pPr marL="342900" indent="-342900" algn="just">
              <a:buAutoNum type="arabicPeriod" startAt="3"/>
            </a:pPr>
            <a:r>
              <a:rPr lang="ru-RU" dirty="0" smtClean="0"/>
              <a:t>Появились первичные ключи  конкретного конкурса в </a:t>
            </a:r>
            <a:r>
              <a:rPr lang="ru-RU" dirty="0"/>
              <a:t>з</a:t>
            </a:r>
            <a:r>
              <a:rPr lang="ru-RU" dirty="0" smtClean="0"/>
              <a:t>аявлении</a:t>
            </a:r>
            <a:endParaRPr lang="ru-RU" dirty="0" smtClean="0"/>
          </a:p>
          <a:p>
            <a:pPr marL="342900" indent="-342900" algn="just">
              <a:buAutoNum type="arabicPeriod" startAt="2"/>
            </a:pPr>
            <a:endParaRPr lang="ru-RU" dirty="0" smtClean="0"/>
          </a:p>
          <a:p>
            <a:pPr marL="342900" indent="-342900" algn="just">
              <a:buAutoNum type="arabicPeriod" startAt="2"/>
            </a:pPr>
            <a:endParaRPr lang="ru-RU" dirty="0" smtClean="0"/>
          </a:p>
          <a:p>
            <a:pPr marL="342900" indent="-342900" algn="just">
              <a:buAutoNum type="arabicPeriod" startAt="2"/>
            </a:pPr>
            <a:endParaRPr lang="ru-RU" dirty="0" smtClean="0"/>
          </a:p>
          <a:p>
            <a:pPr marL="342900" indent="-342900" algn="just">
              <a:buAutoNum type="arabicPeriod" startAt="2"/>
            </a:pPr>
            <a:endParaRPr lang="ru-RU" dirty="0" smtClean="0"/>
          </a:p>
          <a:p>
            <a:pPr marL="342900" indent="-342900" algn="just">
              <a:buAutoNum type="arabicPeriod" startAt="2"/>
            </a:pPr>
            <a:endParaRPr lang="ru-RU" dirty="0"/>
          </a:p>
          <a:p>
            <a:pPr marL="342900" indent="-342900" algn="just">
              <a:buAutoNum type="arabicPeriod" startAt="2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СМЭВ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Зарегистрировать </a:t>
            </a:r>
            <a:r>
              <a:rPr lang="ru-RU" dirty="0"/>
              <a:t>ООВО в СМЭВ как участника информационного </a:t>
            </a:r>
            <a:r>
              <a:rPr lang="ru-RU" dirty="0" smtClean="0"/>
              <a:t>взаимодействия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Зарегистрировать </a:t>
            </a:r>
            <a:r>
              <a:rPr lang="ru-RU" dirty="0"/>
              <a:t>ИС ООВО в </a:t>
            </a:r>
            <a:r>
              <a:rPr lang="ru-RU" dirty="0" smtClean="0"/>
              <a:t>СМЭВ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Получить </a:t>
            </a:r>
            <a:r>
              <a:rPr lang="ru-RU" dirty="0"/>
              <a:t>для ИС ООВО доступ к существующим видам сведений в качестве Инициатора </a:t>
            </a:r>
            <a:r>
              <a:rPr lang="ru-RU" dirty="0" smtClean="0"/>
              <a:t>взаимодействия.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Основание: Постановление Правительства Российской Федерации от 26 января 2023 г. № 89 «О функционировании </a:t>
            </a:r>
            <a:r>
              <a:rPr lang="ru-RU" dirty="0" err="1"/>
              <a:t>суперсервиса</a:t>
            </a:r>
            <a:r>
              <a:rPr lang="ru-RU" dirty="0"/>
              <a:t> «Поступление в вуз онлайн» в рамках приемной кампании 2023/24 учебного года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Тестовый контур - общедоступно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Защищенный контур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/>
            <a:r>
              <a:rPr lang="ru-RU" dirty="0" smtClean="0"/>
              <a:t>Защищенная сеть электронного правительства (Ростелеком)</a:t>
            </a:r>
          </a:p>
          <a:p>
            <a:pPr algn="just"/>
            <a:r>
              <a:rPr lang="en-US" dirty="0" err="1" smtClean="0"/>
              <a:t>Vipnet</a:t>
            </a:r>
            <a:r>
              <a:rPr lang="en-US" dirty="0" smtClean="0"/>
              <a:t> </a:t>
            </a:r>
            <a:r>
              <a:rPr lang="ru-RU" dirty="0" smtClean="0"/>
              <a:t>или Континент (новые,  никакого межсетевого соединения!)</a:t>
            </a:r>
          </a:p>
          <a:p>
            <a:pPr algn="just"/>
            <a:r>
              <a:rPr lang="ru-RU" dirty="0" smtClean="0"/>
              <a:t>Аттестация…     Крупные денежные затраты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0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8863" y="902423"/>
            <a:ext cx="788627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sz="1400" dirty="0" smtClean="0"/>
              <a:t>За приемную кампанию  </a:t>
            </a:r>
            <a:r>
              <a:rPr lang="ru-RU" sz="1400" dirty="0" smtClean="0">
                <a:solidFill>
                  <a:srgbClr val="FF0000"/>
                </a:solidFill>
              </a:rPr>
              <a:t>2020</a:t>
            </a:r>
            <a:r>
              <a:rPr lang="ru-RU" sz="1400" dirty="0" smtClean="0"/>
              <a:t> года было обработано:</a:t>
            </a:r>
          </a:p>
          <a:p>
            <a:pPr marL="342900" indent="-342900" algn="just"/>
            <a:r>
              <a:rPr lang="ru-RU" sz="1400" dirty="0" smtClean="0"/>
              <a:t>	3168 </a:t>
            </a:r>
            <a:r>
              <a:rPr lang="ru-RU" sz="1400" dirty="0" smtClean="0"/>
              <a:t>заявлений ( по конкурсным группам )  –получено</a:t>
            </a:r>
          </a:p>
          <a:p>
            <a:pPr marL="342900" indent="-342900" algn="just"/>
            <a:r>
              <a:rPr lang="ru-RU" sz="1400" dirty="0" smtClean="0"/>
              <a:t>1991 заявление ( по конкурсным группам )  –принято</a:t>
            </a:r>
          </a:p>
          <a:p>
            <a:pPr marL="342900" indent="-342900" algn="just"/>
            <a:r>
              <a:rPr lang="ru-RU" sz="1400" dirty="0" smtClean="0"/>
              <a:t>Всего </a:t>
            </a:r>
            <a:r>
              <a:rPr lang="ru-RU" sz="1400" b="1" dirty="0" smtClean="0"/>
              <a:t>946</a:t>
            </a:r>
            <a:r>
              <a:rPr lang="ru-RU" sz="1400" dirty="0" smtClean="0"/>
              <a:t> человек подали документы, включая отказ в приёме (неполный набор документов).</a:t>
            </a:r>
          </a:p>
          <a:p>
            <a:pPr marL="342900" indent="-342900" algn="just">
              <a:buAutoNum type="arabicPlain" startAt="87"/>
            </a:pPr>
            <a:r>
              <a:rPr lang="ru-RU" sz="1400" dirty="0" smtClean="0"/>
              <a:t>человек– зачислено , из зачисленных :1  отчисление</a:t>
            </a:r>
          </a:p>
          <a:p>
            <a:pPr marL="342900" indent="-342900" algn="just"/>
            <a:endParaRPr lang="ru-RU" sz="1400" dirty="0" smtClean="0"/>
          </a:p>
          <a:p>
            <a:pPr marL="342900" indent="-342900" algn="just"/>
            <a:r>
              <a:rPr lang="ru-RU" sz="1400" dirty="0" smtClean="0"/>
              <a:t>За приемную кампанию  </a:t>
            </a:r>
            <a:r>
              <a:rPr lang="ru-RU" sz="1400" dirty="0" smtClean="0">
                <a:solidFill>
                  <a:srgbClr val="FF0000"/>
                </a:solidFill>
              </a:rPr>
              <a:t>2021 </a:t>
            </a:r>
            <a:r>
              <a:rPr lang="ru-RU" sz="1400" dirty="0" smtClean="0"/>
              <a:t>года было обработано:</a:t>
            </a:r>
          </a:p>
          <a:p>
            <a:pPr marL="342900" indent="-342900" algn="just"/>
            <a:r>
              <a:rPr lang="ru-RU" sz="1400" dirty="0" smtClean="0"/>
              <a:t>8201 заявлений ( по конкурсным группам )  –получено</a:t>
            </a:r>
          </a:p>
          <a:p>
            <a:pPr marL="342900" indent="-342900" algn="just"/>
            <a:r>
              <a:rPr lang="ru-RU" sz="1400" dirty="0" smtClean="0"/>
              <a:t>Всего </a:t>
            </a:r>
            <a:r>
              <a:rPr lang="ru-RU" sz="1400" b="1" dirty="0" smtClean="0"/>
              <a:t>1560</a:t>
            </a:r>
            <a:r>
              <a:rPr lang="ru-RU" sz="1400" dirty="0" smtClean="0"/>
              <a:t> человек подали документы,  из них 142 зачислено, отчислений нет</a:t>
            </a:r>
          </a:p>
          <a:p>
            <a:pPr marL="342900" indent="-342900" algn="just"/>
            <a:endParaRPr lang="ru-RU" sz="1400" dirty="0" smtClean="0"/>
          </a:p>
          <a:p>
            <a:pPr marL="342900" indent="-342900" algn="just"/>
            <a:r>
              <a:rPr lang="ru-RU" sz="1400" dirty="0"/>
              <a:t>За приемную кампанию  </a:t>
            </a:r>
            <a:r>
              <a:rPr lang="ru-RU" sz="1400" dirty="0" smtClean="0">
                <a:solidFill>
                  <a:srgbClr val="FF0000"/>
                </a:solidFill>
              </a:rPr>
              <a:t>2022 </a:t>
            </a:r>
            <a:r>
              <a:rPr lang="ru-RU" sz="1400" dirty="0"/>
              <a:t>года было обработано:</a:t>
            </a:r>
          </a:p>
          <a:p>
            <a:pPr marL="342900" indent="-342900" algn="just"/>
            <a:r>
              <a:rPr lang="ru-RU" sz="1400" dirty="0" smtClean="0"/>
              <a:t>28365  заявлений </a:t>
            </a:r>
            <a:r>
              <a:rPr lang="ru-RU" sz="1400" dirty="0"/>
              <a:t>( по </a:t>
            </a:r>
            <a:r>
              <a:rPr lang="ru-RU" sz="1400" dirty="0" smtClean="0"/>
              <a:t>конкурсным группам)–получено </a:t>
            </a:r>
            <a:r>
              <a:rPr lang="ru-RU" sz="1400" dirty="0" smtClean="0"/>
              <a:t>(</a:t>
            </a:r>
            <a:r>
              <a:rPr lang="ru-RU" sz="1400" b="1" dirty="0" smtClean="0"/>
              <a:t>5002</a:t>
            </a:r>
            <a:r>
              <a:rPr lang="ru-RU" sz="1400" dirty="0" smtClean="0"/>
              <a:t> </a:t>
            </a:r>
            <a:r>
              <a:rPr lang="ru-RU" sz="1400" dirty="0" smtClean="0"/>
              <a:t>человек)</a:t>
            </a:r>
          </a:p>
          <a:p>
            <a:pPr marL="342900" indent="-342900" algn="just"/>
            <a:r>
              <a:rPr lang="ru-RU" sz="1400" dirty="0" smtClean="0"/>
              <a:t>370  </a:t>
            </a:r>
            <a:r>
              <a:rPr lang="ru-RU" sz="1400" dirty="0"/>
              <a:t>ч</a:t>
            </a:r>
            <a:r>
              <a:rPr lang="ru-RU" sz="1400" dirty="0" smtClean="0"/>
              <a:t>еловек имели заявления  смешанные (ЕПГУ+ИСПК)</a:t>
            </a:r>
            <a:endParaRPr lang="ru-RU" sz="1400" dirty="0"/>
          </a:p>
          <a:p>
            <a:pPr marL="342900" indent="-342900" algn="just"/>
            <a:r>
              <a:rPr lang="ru-RU" sz="1400" dirty="0"/>
              <a:t>отчислений ЕПГУ: </a:t>
            </a:r>
            <a:r>
              <a:rPr lang="ru-RU" sz="1400" dirty="0" smtClean="0"/>
              <a:t>13 </a:t>
            </a:r>
            <a:endParaRPr lang="ru-RU" sz="1400" dirty="0"/>
          </a:p>
          <a:p>
            <a:pPr marL="342900" indent="-342900" algn="just"/>
            <a:r>
              <a:rPr lang="ru-RU" sz="1400" dirty="0" smtClean="0"/>
              <a:t>Всеми способами 21688 </a:t>
            </a:r>
            <a:r>
              <a:rPr lang="ru-RU" sz="1400" dirty="0"/>
              <a:t>человек подали документы,  </a:t>
            </a:r>
            <a:r>
              <a:rPr lang="ru-RU" sz="1400" dirty="0" smtClean="0"/>
              <a:t>это 108523 заявлений </a:t>
            </a:r>
            <a:endParaRPr lang="ru-RU" sz="1400" dirty="0" smtClean="0"/>
          </a:p>
          <a:p>
            <a:pPr marL="342900" indent="-342900" algn="just"/>
            <a:endParaRPr lang="ru-RU" dirty="0"/>
          </a:p>
          <a:p>
            <a:pPr marL="342900" indent="-342900" algn="just"/>
            <a:r>
              <a:rPr lang="ru-RU" dirty="0"/>
              <a:t>За приемную кампанию  </a:t>
            </a:r>
            <a:r>
              <a:rPr lang="ru-RU" dirty="0" smtClean="0">
                <a:solidFill>
                  <a:srgbClr val="FF0000"/>
                </a:solidFill>
              </a:rPr>
              <a:t>2023 </a:t>
            </a:r>
            <a:r>
              <a:rPr lang="ru-RU" dirty="0"/>
              <a:t>года было обработано:</a:t>
            </a:r>
          </a:p>
          <a:p>
            <a:pPr marL="342900" indent="-342900" algn="just"/>
            <a:r>
              <a:rPr lang="en-US" dirty="0" smtClean="0"/>
              <a:t>43103</a:t>
            </a:r>
            <a:r>
              <a:rPr lang="ru-RU" dirty="0" smtClean="0"/>
              <a:t>  </a:t>
            </a:r>
            <a:r>
              <a:rPr lang="ru-RU" dirty="0"/>
              <a:t>заявлений ( по конкурсным группам)–получено </a:t>
            </a:r>
            <a:r>
              <a:rPr lang="ru-RU" dirty="0" smtClean="0"/>
              <a:t>(</a:t>
            </a:r>
            <a:r>
              <a:rPr lang="en-US" b="1" dirty="0" smtClean="0"/>
              <a:t>8287</a:t>
            </a:r>
            <a:r>
              <a:rPr lang="ru-RU" dirty="0" smtClean="0"/>
              <a:t> </a:t>
            </a:r>
            <a:r>
              <a:rPr lang="ru-RU" dirty="0"/>
              <a:t>человек)</a:t>
            </a:r>
          </a:p>
          <a:p>
            <a:pPr marL="342900" indent="-342900" algn="just"/>
            <a:r>
              <a:rPr lang="en-US" dirty="0" smtClean="0"/>
              <a:t>74</a:t>
            </a:r>
            <a:r>
              <a:rPr lang="ru-RU" dirty="0" smtClean="0"/>
              <a:t>  </a:t>
            </a:r>
            <a:r>
              <a:rPr lang="ru-RU" dirty="0"/>
              <a:t>человек имели заявления  смешанные (ЕПГУ+ИСПК)</a:t>
            </a:r>
          </a:p>
          <a:p>
            <a:pPr marL="342900" indent="-342900" algn="just"/>
            <a:r>
              <a:rPr lang="ru-RU" dirty="0"/>
              <a:t>отчислений ЕПГУ: </a:t>
            </a:r>
            <a:r>
              <a:rPr lang="ru-RU" dirty="0" smtClean="0"/>
              <a:t>13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endParaRPr lang="ru-RU" dirty="0"/>
          </a:p>
          <a:p>
            <a:pPr marL="342900" indent="-342900" algn="just"/>
            <a:r>
              <a:rPr lang="ru-RU" dirty="0"/>
              <a:t>Всеми способами </a:t>
            </a:r>
            <a:r>
              <a:rPr lang="en-US" dirty="0" smtClean="0"/>
              <a:t>18385</a:t>
            </a:r>
            <a:r>
              <a:rPr lang="ru-RU" dirty="0" smtClean="0"/>
              <a:t> </a:t>
            </a:r>
            <a:r>
              <a:rPr lang="ru-RU" dirty="0"/>
              <a:t>человек подали документы,  это </a:t>
            </a:r>
            <a:r>
              <a:rPr lang="en-US" dirty="0" smtClean="0"/>
              <a:t>88379</a:t>
            </a:r>
            <a:r>
              <a:rPr lang="ru-RU" dirty="0" smtClean="0"/>
              <a:t> </a:t>
            </a:r>
            <a:r>
              <a:rPr lang="ru-RU" dirty="0"/>
              <a:t>заявлений </a:t>
            </a:r>
          </a:p>
          <a:p>
            <a:pPr marL="342900" indent="-3429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Статусная модель ССПВО (2020 год)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58772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1844824"/>
          <a:ext cx="6096000" cy="392534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Отправка в ООВО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Данные переданы в очередь на отправку в ИС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ООВО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Доставлено в ИС ООВО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Данные успешно доставлены в ИС ООВО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2348880"/>
          <a:ext cx="6096000" cy="1380888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3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Принято к рассмотрению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Члены приемной комиссии ООВО (вуза) приступили к рассмотрению заявления о приеме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Запрос дополнительных сведений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Приемная комиссия затребовала дополнительную информацию по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абитуриенту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Редактирование заявления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Абитуриент изменил параметры заявления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Редактирование профиля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Абитуриент изменил или дополнил введенные ранее персональные данные и/или состав прилагаемых документов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3861048"/>
          <a:ext cx="6096000" cy="196267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Обработка заявления ПК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Заявление находится на рассмотрении в приемной комиссии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4221088"/>
          <a:ext cx="6096000" cy="392533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3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Согласие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Абитуриент подал согласие на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зачисление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560" y="4653136"/>
          <a:ext cx="6096000" cy="1330932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Отклонено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Финальный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статус.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Устанавливается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вузом, если приемная комиссия в соответствии со своими правами и условиями приема отклонила заявление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Отзыв согласия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Абитуриентом отозвано текущее действующее согласие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Отказ от зачисления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Финальный статус. Абитуриент отказался от зачисления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Отзыв заявления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Финальный статус. Абитуриент отозвал свое заявление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7544" y="6211669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В пакете заявление поступающего – это  отдельное заявление на каждую конкурсную группу.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1720" y="141277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Основные используемые статусы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937" y="2313567"/>
            <a:ext cx="7756127" cy="1754326"/>
          </a:xfrm>
        </p:spPr>
        <p:txBody>
          <a:bodyPr/>
          <a:lstStyle/>
          <a:p>
            <a:r>
              <a:rPr lang="ru-RU" dirty="0" smtClean="0"/>
              <a:t>Опыт интеграции НИУ «МЭИ» с </a:t>
            </a:r>
            <a:r>
              <a:rPr lang="ru-RU" dirty="0" err="1" smtClean="0"/>
              <a:t>Суперсервисом</a:t>
            </a:r>
            <a:r>
              <a:rPr lang="ru-RU" dirty="0" smtClean="0"/>
              <a:t> «Поступление в вуз </a:t>
            </a:r>
            <a:r>
              <a:rPr lang="ru-RU" dirty="0"/>
              <a:t>онлайн». </a:t>
            </a:r>
            <a:r>
              <a:rPr lang="ru-RU" dirty="0" smtClean="0"/>
              <a:t>Особенности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11560" y="6309349"/>
            <a:ext cx="1296159" cy="360012"/>
          </a:xfrm>
        </p:spPr>
        <p:txBody>
          <a:bodyPr/>
          <a:lstStyle/>
          <a:p>
            <a:r>
              <a:rPr lang="en-US" dirty="0" smtClean="0"/>
              <a:t>30</a:t>
            </a:r>
            <a:r>
              <a:rPr lang="ru-RU" dirty="0" smtClean="0"/>
              <a:t>.03.2023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2753834" y="4813954"/>
            <a:ext cx="3413050" cy="383116"/>
          </a:xfrm>
        </p:spPr>
        <p:txBody>
          <a:bodyPr/>
          <a:lstStyle/>
          <a:p>
            <a:r>
              <a:rPr lang="ru-RU" dirty="0" smtClean="0"/>
              <a:t>Чернецов Андрей Михайлович, к.т.н.</a:t>
            </a:r>
            <a:r>
              <a:rPr lang="en-US" dirty="0" smtClean="0"/>
              <a:t>, </a:t>
            </a:r>
            <a:r>
              <a:rPr lang="ru-RU" dirty="0" smtClean="0"/>
              <a:t>доцент</a:t>
            </a:r>
            <a:endParaRPr lang="en-US" dirty="0" smtClean="0"/>
          </a:p>
          <a:p>
            <a:r>
              <a:rPr lang="en-US" dirty="0" smtClean="0"/>
              <a:t>chernetsovam@mpei.ru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МЭИ сегодня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772816"/>
            <a:ext cx="86350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16 000 студентов всех уровней образования – от среднего профессионального образования до аспирантуры</a:t>
            </a:r>
          </a:p>
          <a:p>
            <a:endParaRPr lang="ru-RU" dirty="0" smtClean="0"/>
          </a:p>
          <a:p>
            <a:r>
              <a:rPr lang="ru-RU" dirty="0" smtClean="0"/>
              <a:t>На территории РФ 4 кампуса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Москва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Волжский (Волгоградская обл.)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Смоленск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Конаково (Конаковский энергетический колледж, Тверская обл.)</a:t>
            </a:r>
          </a:p>
          <a:p>
            <a:endParaRPr lang="ru-RU" dirty="0" smtClean="0"/>
          </a:p>
          <a:p>
            <a:r>
              <a:rPr lang="ru-RU" u="sng" dirty="0" smtClean="0"/>
              <a:t>За границей РФ</a:t>
            </a:r>
            <a:r>
              <a:rPr lang="ru-RU" dirty="0" smtClean="0"/>
              <a:t> – г. Душанбе (</a:t>
            </a:r>
            <a:r>
              <a:rPr lang="ru-RU" dirty="0" err="1" smtClean="0"/>
              <a:t>респ</a:t>
            </a:r>
            <a:r>
              <a:rPr lang="ru-RU" dirty="0" smtClean="0"/>
              <a:t>. </a:t>
            </a:r>
            <a:r>
              <a:rPr lang="ru-RU" dirty="0" err="1" smtClean="0"/>
              <a:t>Таджикитстан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2019 г.  - открытие нового филиала в г. Ташкент (</a:t>
            </a:r>
            <a:r>
              <a:rPr lang="ru-RU" dirty="0" err="1" smtClean="0"/>
              <a:t>Респ</a:t>
            </a:r>
            <a:r>
              <a:rPr lang="ru-RU" dirty="0" smtClean="0"/>
              <a:t>. Узбекистан)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19 год – присоединение к проекту </a:t>
            </a:r>
            <a:r>
              <a:rPr lang="ru-RU" dirty="0" err="1" smtClean="0">
                <a:solidFill>
                  <a:srgbClr val="FF0000"/>
                </a:solidFill>
              </a:rPr>
              <a:t>Суперсервиса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Подключение к ЗСПД №13833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3539" y="1254886"/>
            <a:ext cx="7632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МЭИ владеет своей </a:t>
            </a:r>
            <a:r>
              <a:rPr lang="en-US" dirty="0" err="1" smtClean="0"/>
              <a:t>vipnet</a:t>
            </a:r>
            <a:r>
              <a:rPr lang="en-US" dirty="0" smtClean="0"/>
              <a:t>-</a:t>
            </a:r>
            <a:r>
              <a:rPr lang="ru-RU" dirty="0" smtClean="0"/>
              <a:t>сетью и взаимодействует с ФИС ГИА и приема, ФРДО.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u="sng" dirty="0" smtClean="0"/>
              <a:t>тестирования  в 2020 </a:t>
            </a:r>
            <a:r>
              <a:rPr lang="ru-RU" dirty="0" smtClean="0"/>
              <a:t>была выбрана схема с использованием </a:t>
            </a:r>
            <a:r>
              <a:rPr lang="en-US" dirty="0" err="1" smtClean="0"/>
              <a:t>Vipnet</a:t>
            </a:r>
            <a:r>
              <a:rPr lang="en-US" dirty="0" smtClean="0"/>
              <a:t> Client</a:t>
            </a:r>
            <a:r>
              <a:rPr lang="ru-RU" dirty="0" smtClean="0"/>
              <a:t> 4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en-US" dirty="0" smtClean="0"/>
              <a:t> </a:t>
            </a:r>
            <a:r>
              <a:rPr lang="ru-RU" dirty="0" smtClean="0"/>
              <a:t>ОС </a:t>
            </a:r>
            <a:r>
              <a:rPr lang="en-US" dirty="0" smtClean="0"/>
              <a:t>Windows: </a:t>
            </a:r>
            <a:r>
              <a:rPr lang="ru-RU" dirty="0" smtClean="0"/>
              <a:t>начиная с </a:t>
            </a:r>
            <a:r>
              <a:rPr lang="en-US" dirty="0" smtClean="0"/>
              <a:t>Windows 8</a:t>
            </a:r>
            <a:r>
              <a:rPr lang="ru-RU" dirty="0" smtClean="0"/>
              <a:t> и выше.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2021 – </a:t>
            </a:r>
            <a:r>
              <a:rPr lang="ru-RU" dirty="0" smtClean="0">
                <a:solidFill>
                  <a:srgbClr val="FF0000"/>
                </a:solidFill>
              </a:rPr>
              <a:t>вернули </a:t>
            </a:r>
            <a:r>
              <a:rPr lang="en-US" dirty="0" smtClean="0">
                <a:solidFill>
                  <a:srgbClr val="FF0000"/>
                </a:solidFill>
              </a:rPr>
              <a:t>windows 7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00B0F0"/>
                </a:solidFill>
              </a:rPr>
              <a:t>2022 - исключили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en-US" dirty="0" smtClean="0"/>
              <a:t>UNIX: Astra Linux,  ALT Linux, </a:t>
            </a:r>
            <a:r>
              <a:rPr lang="en-US" dirty="0" err="1" smtClean="0"/>
              <a:t>Debian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00B050"/>
                </a:solidFill>
              </a:rPr>
              <a:t>2021 – </a:t>
            </a:r>
            <a:r>
              <a:rPr lang="ru-RU" dirty="0" smtClean="0">
                <a:solidFill>
                  <a:srgbClr val="00B050"/>
                </a:solidFill>
              </a:rPr>
              <a:t>увеличение числа доступных производителей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дистрибутивов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Попытки установить  </a:t>
            </a:r>
            <a:r>
              <a:rPr lang="en-US" dirty="0" err="1" smtClean="0"/>
              <a:t>Vipnet</a:t>
            </a:r>
            <a:r>
              <a:rPr lang="en-US" dirty="0" smtClean="0"/>
              <a:t> Client </a:t>
            </a:r>
            <a:r>
              <a:rPr lang="ru-RU" dirty="0" smtClean="0"/>
              <a:t>на ОС </a:t>
            </a:r>
            <a:r>
              <a:rPr lang="en-US" dirty="0" err="1" smtClean="0"/>
              <a:t>Debian</a:t>
            </a:r>
            <a:r>
              <a:rPr lang="en-US" dirty="0" smtClean="0"/>
              <a:t> .  </a:t>
            </a:r>
            <a:r>
              <a:rPr lang="ru-RU" dirty="0" smtClean="0"/>
              <a:t>В</a:t>
            </a:r>
            <a:r>
              <a:rPr lang="en-US" dirty="0" smtClean="0"/>
              <a:t> 2020</a:t>
            </a:r>
            <a:r>
              <a:rPr lang="ru-RU" dirty="0" smtClean="0"/>
              <a:t> г.</a:t>
            </a:r>
            <a:r>
              <a:rPr lang="en-US" dirty="0" smtClean="0"/>
              <a:t> </a:t>
            </a:r>
            <a:r>
              <a:rPr lang="ru-RU" dirty="0" err="1" smtClean="0"/>
              <a:t>ЦИТиС</a:t>
            </a:r>
            <a:r>
              <a:rPr lang="en-US" dirty="0" smtClean="0"/>
              <a:t> </a:t>
            </a:r>
            <a:r>
              <a:rPr lang="ru-RU" dirty="0" smtClean="0"/>
              <a:t> не выдавал ключи с поддержкой </a:t>
            </a:r>
            <a:r>
              <a:rPr lang="en-US" dirty="0" smtClean="0"/>
              <a:t>UNIX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Итог:  установка на сервер с </a:t>
            </a:r>
            <a:r>
              <a:rPr lang="en-US" dirty="0" smtClean="0"/>
              <a:t>Windows 2012 R2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2852936"/>
            <a:ext cx="891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Итог:  успешная установка и  подключение к  сети 13833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3186" y="5579108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Сентябрь </a:t>
            </a:r>
            <a:r>
              <a:rPr lang="en-US" dirty="0" smtClean="0">
                <a:solidFill>
                  <a:srgbClr val="FF0000"/>
                </a:solidFill>
              </a:rPr>
              <a:t>2021 – </a:t>
            </a:r>
            <a:r>
              <a:rPr lang="ru-RU" dirty="0" smtClean="0">
                <a:solidFill>
                  <a:srgbClr val="FF0000"/>
                </a:solidFill>
              </a:rPr>
              <a:t>переход на межсетевое взаимодействие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Ноябрь-декабрь 2023:  замена ключей при соединении через </a:t>
            </a:r>
            <a:r>
              <a:rPr lang="en-US" dirty="0" err="1">
                <a:solidFill>
                  <a:srgbClr val="00B0F0"/>
                </a:solidFill>
              </a:rPr>
              <a:t>Vipnet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Client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Не касается межсетевого взаимодействия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50105"/>
          </a:xfrm>
        </p:spPr>
        <p:txBody>
          <a:bodyPr/>
          <a:lstStyle/>
          <a:p>
            <a:r>
              <a:rPr lang="ru-RU" dirty="0" smtClean="0"/>
              <a:t>2. Использование электронной подписи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290386"/>
            <a:ext cx="828091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Обмен информацией между </a:t>
            </a:r>
            <a:r>
              <a:rPr lang="ru-RU" dirty="0" err="1" smtClean="0"/>
              <a:t>Суперсервисом</a:t>
            </a:r>
            <a:r>
              <a:rPr lang="ru-RU" dirty="0" smtClean="0"/>
              <a:t> и вузом происходит пакетами.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Практически все пакеты  должны быть подписаны ЭП. </a:t>
            </a:r>
            <a:r>
              <a:rPr lang="ru-RU" dirty="0" smtClean="0">
                <a:solidFill>
                  <a:srgbClr val="FF0000"/>
                </a:solidFill>
              </a:rPr>
              <a:t>2023-сессии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Поскольку пакетов взаимодействия очень много, необходимо автоматизировать  подписание пакетов и получение пакетов из подписанных документов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Используемые средства создания и проверки ЭП должны быть сертифицированы в качестве средств криптографической защиты информации.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необходимо обеспечивать шифрование ГОСТ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ЭП должна содержать реквизиты юридического лица (</a:t>
            </a:r>
            <a:r>
              <a:rPr lang="ru-RU" dirty="0">
                <a:solidFill>
                  <a:srgbClr val="FF0000"/>
                </a:solidFill>
              </a:rPr>
              <a:t>ОГРН</a:t>
            </a:r>
            <a:r>
              <a:rPr lang="ru-RU" dirty="0"/>
              <a:t>), но может быть обезличенной (ФЗ №69-ФЗ «Об электронной подписи», ст. 14, п. 3) 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 01 сентября 2023 г. все подписи, выданные на сотрудников с указанием реквизитов </a:t>
            </a:r>
            <a:r>
              <a:rPr lang="ru-RU" dirty="0" err="1"/>
              <a:t>юрлица</a:t>
            </a:r>
            <a:r>
              <a:rPr lang="ru-RU" dirty="0"/>
              <a:t>, </a:t>
            </a:r>
            <a:r>
              <a:rPr lang="ru-RU" dirty="0" smtClean="0"/>
              <a:t>перестали выдавать</a:t>
            </a:r>
            <a:r>
              <a:rPr lang="ru-RU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 </a:t>
            </a:r>
            <a:r>
              <a:rPr lang="ru-RU" dirty="0"/>
              <a:t>2023 обезличенную подпись выдает ФНС,  </a:t>
            </a:r>
            <a:r>
              <a:rPr lang="ru-RU" dirty="0" smtClean="0"/>
              <a:t> для бюджетных организаций – Управление Федерального казначейства в регионе.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Выбор </a:t>
            </a:r>
            <a:r>
              <a:rPr lang="ru-RU" dirty="0" err="1" smtClean="0"/>
              <a:t>криптопровайдера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48490"/>
            <a:ext cx="87031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Российской Федерации сейчас имеется два «основных»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криптопровайдера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CSP.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sz="1400" dirty="0" smtClean="0"/>
              <a:t> – коммерческий программный продукт,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CSP</a:t>
            </a:r>
            <a:r>
              <a:rPr lang="ru-RU" sz="1400" dirty="0" smtClean="0"/>
              <a:t>  - бесплатно лицензируемый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 Лицензия на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sz="1400" dirty="0" smtClean="0"/>
              <a:t> сильно отличается в стоимости для «клиентских» и серверных операционных систем.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После анализа доступных библиотек (интерфейсов обмена с </a:t>
            </a:r>
            <a:r>
              <a:rPr lang="ru-RU" sz="1400" dirty="0" err="1" smtClean="0"/>
              <a:t>криптопровайдером</a:t>
            </a:r>
            <a:r>
              <a:rPr lang="ru-RU" sz="1400" dirty="0" smtClean="0"/>
              <a:t>) было установлено,  что у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/>
              <a:t>есть богатый выбор различных </a:t>
            </a:r>
            <a:r>
              <a:rPr lang="en-US" sz="1400" dirty="0" smtClean="0"/>
              <a:t>API, </a:t>
            </a:r>
            <a:r>
              <a:rPr lang="ru-RU" sz="1400" dirty="0" smtClean="0"/>
              <a:t>а у </a:t>
            </a:r>
            <a:r>
              <a:rPr lang="en-US" sz="1400" dirty="0" err="1" smtClean="0"/>
              <a:t>Vipnet</a:t>
            </a:r>
            <a:r>
              <a:rPr lang="en-US" sz="1400" dirty="0" smtClean="0"/>
              <a:t> </a:t>
            </a:r>
            <a:r>
              <a:rPr lang="ru-RU" sz="1400" dirty="0" smtClean="0"/>
              <a:t>таковы не найдены.</a:t>
            </a:r>
          </a:p>
          <a:p>
            <a:pPr lvl="4" algn="just"/>
            <a:r>
              <a:rPr lang="ru-RU" sz="1400" dirty="0" smtClean="0">
                <a:solidFill>
                  <a:srgbClr val="00B0F0"/>
                </a:solidFill>
              </a:rPr>
              <a:t>2023:  есть </a:t>
            </a:r>
            <a:r>
              <a:rPr lang="en-US" sz="1400" dirty="0" smtClean="0">
                <a:solidFill>
                  <a:srgbClr val="00B0F0"/>
                </a:solidFill>
              </a:rPr>
              <a:t>API,</a:t>
            </a:r>
            <a:r>
              <a:rPr lang="ru-RU" sz="1400" dirty="0" smtClean="0">
                <a:solidFill>
                  <a:srgbClr val="00B0F0"/>
                </a:solidFill>
              </a:rPr>
              <a:t>но их мало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Найти удостоверяющий центр (УЦ), выпускающий ЭП для </a:t>
            </a:r>
            <a:r>
              <a:rPr lang="ru-RU" sz="1400" dirty="0" err="1" smtClean="0"/>
              <a:t>криптопровайдера</a:t>
            </a:r>
            <a:r>
              <a:rPr lang="ru-RU" sz="1400" dirty="0" smtClean="0"/>
              <a:t>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sz="1400" dirty="0" smtClean="0"/>
              <a:t>, проще, поскольку их гораздо больше. </a:t>
            </a:r>
          </a:p>
          <a:p>
            <a:pPr algn="just"/>
            <a:r>
              <a:rPr lang="ru-RU" sz="1400" dirty="0" smtClean="0">
                <a:solidFill>
                  <a:srgbClr val="00B0F0"/>
                </a:solidFill>
              </a:rPr>
              <a:t> На 2023: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есть много УЦ,  работающих с </a:t>
            </a:r>
            <a:r>
              <a:rPr lang="en-US" sz="1400" dirty="0" err="1" smtClean="0">
                <a:solidFill>
                  <a:srgbClr val="00B0F0"/>
                </a:solidFill>
              </a:rPr>
              <a:t>Vipnet</a:t>
            </a:r>
            <a:r>
              <a:rPr lang="en-US" sz="1400" dirty="0" smtClean="0">
                <a:solidFill>
                  <a:srgbClr val="00B0F0"/>
                </a:solidFill>
              </a:rPr>
              <a:t>, </a:t>
            </a:r>
            <a:r>
              <a:rPr lang="ru-RU" sz="1400" dirty="0" smtClean="0">
                <a:solidFill>
                  <a:srgbClr val="00B0F0"/>
                </a:solidFill>
              </a:rPr>
              <a:t>в том числе УЦ ФК</a:t>
            </a: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50912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Выбран  </a:t>
            </a:r>
            <a:r>
              <a:rPr lang="ru-RU" dirty="0" err="1" smtClean="0"/>
              <a:t>криптопровайдер</a:t>
            </a:r>
            <a:r>
              <a:rPr lang="ru-RU" dirty="0" smtClean="0"/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dirty="0" smtClean="0"/>
              <a:t> и общедоступная библиотека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CAdES</a:t>
            </a:r>
            <a:r>
              <a:rPr lang="ru-RU" dirty="0" smtClean="0"/>
              <a:t> (часть </a:t>
            </a:r>
            <a:r>
              <a:rPr lang="ru-RU" dirty="0" err="1" smtClean="0"/>
              <a:t>КриптоПРО</a:t>
            </a:r>
            <a:r>
              <a:rPr lang="ru-RU" dirty="0" smtClean="0"/>
              <a:t> ЭЦП  </a:t>
            </a:r>
            <a:r>
              <a:rPr lang="en-US" dirty="0" smtClean="0"/>
              <a:t>SDK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</a:t>
            </a:r>
            <a:r>
              <a:rPr lang="ru-RU" dirty="0" err="1" smtClean="0"/>
              <a:t>Суперсервисом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195159"/>
            <a:ext cx="81369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Возникающие проблемы:</a:t>
            </a:r>
          </a:p>
          <a:p>
            <a:pPr algn="ctr"/>
            <a:r>
              <a:rPr lang="ru-RU" sz="1400" dirty="0" smtClean="0"/>
              <a:t>2020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Первая полноценная версия спецификации в </a:t>
            </a:r>
            <a:r>
              <a:rPr lang="ru-RU" sz="1400" b="1" dirty="0" smtClean="0"/>
              <a:t>2020</a:t>
            </a:r>
            <a:r>
              <a:rPr lang="ru-RU" sz="1400" dirty="0" smtClean="0"/>
              <a:t>: </a:t>
            </a:r>
            <a:r>
              <a:rPr lang="ru-RU" sz="1400" dirty="0" smtClean="0">
                <a:solidFill>
                  <a:srgbClr val="FF0000"/>
                </a:solidFill>
              </a:rPr>
              <a:t>15 июня (!)</a:t>
            </a:r>
            <a:r>
              <a:rPr lang="ru-RU" sz="1400" dirty="0" smtClean="0"/>
              <a:t> 2020 г.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Заявления стали корректно обрабатываться через </a:t>
            </a:r>
            <a:r>
              <a:rPr lang="en-US" sz="1400" dirty="0"/>
              <a:t>API </a:t>
            </a:r>
            <a:r>
              <a:rPr lang="ru-RU" sz="1400" dirty="0"/>
              <a:t>4 </a:t>
            </a:r>
            <a:r>
              <a:rPr lang="ru-RU" sz="1400" dirty="0" smtClean="0"/>
              <a:t>июля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В июне-июле 2020 было дублирование</a:t>
            </a:r>
            <a:r>
              <a:rPr lang="en-US" sz="1400" dirty="0"/>
              <a:t> </a:t>
            </a:r>
            <a:r>
              <a:rPr lang="ru-RU" sz="1400" dirty="0"/>
              <a:t>первоначальных заявлений на ЕПГУ, которое впоследствии привело к проблемам</a:t>
            </a:r>
            <a:endParaRPr lang="ru-RU" sz="1400" dirty="0" smtClean="0"/>
          </a:p>
          <a:p>
            <a:pPr algn="ctr"/>
            <a:r>
              <a:rPr lang="ru-RU" sz="1400" dirty="0" smtClean="0"/>
              <a:t>2021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полноценная версия спецификации  </a:t>
            </a:r>
            <a:r>
              <a:rPr lang="ru-RU" sz="1400" dirty="0" smtClean="0">
                <a:solidFill>
                  <a:srgbClr val="FF0000"/>
                </a:solidFill>
              </a:rPr>
              <a:t>май</a:t>
            </a:r>
            <a:r>
              <a:rPr lang="ru-RU" sz="1400" dirty="0" smtClean="0"/>
              <a:t> 2021 г.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Первая полноценная версия спецификации в </a:t>
            </a:r>
            <a:r>
              <a:rPr lang="ru-RU" sz="1400" b="1" dirty="0" smtClean="0"/>
              <a:t>2022</a:t>
            </a:r>
            <a:r>
              <a:rPr lang="ru-RU" sz="1400" dirty="0" smtClean="0"/>
              <a:t>: </a:t>
            </a:r>
            <a:r>
              <a:rPr lang="ru-RU" sz="1400" dirty="0" smtClean="0">
                <a:solidFill>
                  <a:srgbClr val="FF0000"/>
                </a:solidFill>
              </a:rPr>
              <a:t>март</a:t>
            </a:r>
            <a:r>
              <a:rPr lang="ru-RU" sz="1400" dirty="0" smtClean="0"/>
              <a:t> 2021 г.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2022: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Первая </a:t>
            </a:r>
            <a:r>
              <a:rPr lang="ru-RU" dirty="0"/>
              <a:t>полноценная версия спецификации в </a:t>
            </a:r>
            <a:r>
              <a:rPr lang="ru-RU" b="1" dirty="0"/>
              <a:t>2022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март</a:t>
            </a:r>
            <a:r>
              <a:rPr lang="ru-RU" dirty="0"/>
              <a:t> 2022 </a:t>
            </a:r>
            <a:r>
              <a:rPr lang="ru-RU" dirty="0" smtClean="0"/>
              <a:t>г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</a:rPr>
              <a:t>Последние изменения: июль </a:t>
            </a:r>
            <a:r>
              <a:rPr lang="ru-RU" dirty="0" smtClean="0">
                <a:solidFill>
                  <a:srgbClr val="00B0F0"/>
                </a:solidFill>
              </a:rPr>
              <a:t>2022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Возврат </a:t>
            </a:r>
            <a:r>
              <a:rPr lang="ru-RU" dirty="0" err="1" smtClean="0"/>
              <a:t>ЦИТиС</a:t>
            </a:r>
            <a:r>
              <a:rPr lang="ru-RU" dirty="0" smtClean="0"/>
              <a:t> отклоненных </a:t>
            </a:r>
            <a:r>
              <a:rPr lang="ru-RU" dirty="0"/>
              <a:t>заявлений на </a:t>
            </a:r>
            <a:r>
              <a:rPr lang="ru-RU" dirty="0" smtClean="0"/>
              <a:t>ЕПГУ – 20-е числа июля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Отключение загрузки сведений о поступающих 26 июля ( решение принято </a:t>
            </a:r>
            <a:r>
              <a:rPr lang="ru-RU" dirty="0" err="1" smtClean="0"/>
              <a:t>ЦИТиС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2023</a:t>
            </a:r>
          </a:p>
          <a:p>
            <a:pPr algn="just"/>
            <a:r>
              <a:rPr lang="ru-RU" dirty="0" smtClean="0"/>
              <a:t>Первая версия спецификации 15 февраля (согласно плану)</a:t>
            </a:r>
          </a:p>
          <a:p>
            <a:pPr algn="just"/>
            <a:r>
              <a:rPr lang="ru-RU" dirty="0" smtClean="0"/>
              <a:t>Изменение 23 марта ( </a:t>
            </a:r>
            <a:r>
              <a:rPr lang="ru-RU" i="1" dirty="0" smtClean="0"/>
              <a:t>не  очень существенное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2024</a:t>
            </a:r>
            <a:endParaRPr lang="ru-RU" dirty="0"/>
          </a:p>
          <a:p>
            <a:pPr algn="just"/>
            <a:r>
              <a:rPr lang="ru-RU" dirty="0"/>
              <a:t>Первая версия спецификации </a:t>
            </a:r>
            <a:r>
              <a:rPr lang="ru-RU" dirty="0" smtClean="0"/>
              <a:t>20 </a:t>
            </a:r>
            <a:r>
              <a:rPr lang="ru-RU" dirty="0"/>
              <a:t>февраля (согласно плану)</a:t>
            </a:r>
          </a:p>
          <a:p>
            <a:pPr algn="just"/>
            <a:r>
              <a:rPr lang="ru-RU" dirty="0"/>
              <a:t>Изменение </a:t>
            </a:r>
            <a:r>
              <a:rPr lang="ru-RU" dirty="0" smtClean="0"/>
              <a:t>22 </a:t>
            </a:r>
            <a:r>
              <a:rPr lang="ru-RU" dirty="0"/>
              <a:t>марта ( </a:t>
            </a:r>
            <a:r>
              <a:rPr lang="ru-RU" i="1" dirty="0" smtClean="0"/>
              <a:t>добавление целевого набора и интеграции с платформой «Работа в России»,  незначительные улучшения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Очереди сообщений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07505" y="1402147"/>
            <a:ext cx="904830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Взаимодействие через очередь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сообщений можно описать </a:t>
            </a:r>
            <a:r>
              <a:rPr lang="ru-RU" sz="1600" dirty="0" smtClean="0">
                <a:cs typeface="Arial" pitchFamily="34" charset="0"/>
              </a:rPr>
              <a:t>так: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Запрос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число сообщений в очереди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Запрос на получение пакетов, подписанных ЭП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Выделение полезной информации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Определение типа пакета (информация,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BASE64, xml)</a:t>
            </a: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Подтверждение получения пакета – не работало реально в 2022, удалено в 2023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Загрузка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данных из пакета в информационную систему приемной комиссии  (ИСПК)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170" y="490465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– обработка  в ИСПК, простановка статуса (</a:t>
            </a:r>
            <a:r>
              <a:rPr lang="ru-RU" dirty="0" smtClean="0">
                <a:solidFill>
                  <a:srgbClr val="92D050"/>
                </a:solidFill>
              </a:rPr>
              <a:t>неоднократно</a:t>
            </a:r>
            <a:r>
              <a:rPr lang="ru-RU" dirty="0" smtClean="0"/>
              <a:t>) и возврат</a:t>
            </a:r>
          </a:p>
          <a:p>
            <a:r>
              <a:rPr lang="ru-RU" dirty="0" smtClean="0"/>
              <a:t> статуса заявления  в </a:t>
            </a:r>
            <a:r>
              <a:rPr lang="ru-RU" dirty="0" err="1" smtClean="0"/>
              <a:t>Суперсервис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новом пакете, который необходимо</a:t>
            </a:r>
          </a:p>
          <a:p>
            <a:r>
              <a:rPr lang="ru-RU" dirty="0" smtClean="0"/>
              <a:t> подписать ЭП.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5827982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2021:  </a:t>
            </a:r>
            <a:r>
              <a:rPr lang="ru-RU" dirty="0" smtClean="0"/>
              <a:t>2 очереди-  </a:t>
            </a:r>
            <a:r>
              <a:rPr lang="en-US" dirty="0" smtClean="0"/>
              <a:t>service </a:t>
            </a:r>
            <a:r>
              <a:rPr lang="ru-RU" dirty="0" smtClean="0"/>
              <a:t>и </a:t>
            </a:r>
            <a:r>
              <a:rPr lang="en-US" dirty="0" err="1" smtClean="0"/>
              <a:t>epgu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2023:</a:t>
            </a:r>
            <a:r>
              <a:rPr lang="ru-RU" dirty="0" smtClean="0"/>
              <a:t> очереди новые названия  </a:t>
            </a:r>
            <a:r>
              <a:rPr lang="en-US" dirty="0" smtClean="0"/>
              <a:t>Own </a:t>
            </a:r>
            <a:r>
              <a:rPr lang="ru-RU" dirty="0" smtClean="0"/>
              <a:t>и </a:t>
            </a:r>
            <a:r>
              <a:rPr lang="en-US" dirty="0" err="1" smtClean="0"/>
              <a:t>Despatch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проблемы, с которыми столкнулись в процессе работы за </a:t>
            </a:r>
            <a:r>
              <a:rPr lang="ru-RU" dirty="0" smtClean="0"/>
              <a:t>4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2594" y="157417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Поздний запуск проекта (</a:t>
            </a:r>
            <a:r>
              <a:rPr lang="en-US" dirty="0" smtClean="0"/>
              <a:t>COVID’19, </a:t>
            </a:r>
            <a:r>
              <a:rPr lang="ru-RU" dirty="0" smtClean="0"/>
              <a:t>поздняя разработка – спецификации не было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2020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Наличие ошибок в </a:t>
            </a:r>
            <a:r>
              <a:rPr lang="ru-RU" dirty="0" smtClean="0"/>
              <a:t>спецификации,  </a:t>
            </a:r>
            <a:r>
              <a:rPr lang="ru-RU" dirty="0">
                <a:solidFill>
                  <a:srgbClr val="00B050"/>
                </a:solidFill>
              </a:rPr>
              <a:t>практически исключено к 2024</a:t>
            </a:r>
            <a:endParaRPr lang="ru-RU" dirty="0" smtClean="0">
              <a:solidFill>
                <a:srgbClr val="00B050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Лицензирование </a:t>
            </a:r>
            <a:r>
              <a:rPr lang="ru-RU" dirty="0" err="1" smtClean="0"/>
              <a:t>криптопровайдера</a:t>
            </a:r>
            <a:r>
              <a:rPr lang="ru-RU" dirty="0" smtClean="0"/>
              <a:t> для  </a:t>
            </a:r>
            <a:r>
              <a:rPr lang="ru-RU" b="1" u="sng" dirty="0" smtClean="0"/>
              <a:t>серверных</a:t>
            </a:r>
            <a:r>
              <a:rPr lang="ru-RU" dirty="0" smtClean="0"/>
              <a:t> ОС – дорого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Технические сбои (дублирование заявлений) </a:t>
            </a:r>
            <a:r>
              <a:rPr lang="ru-RU" dirty="0" smtClean="0">
                <a:solidFill>
                  <a:srgbClr val="FF0000"/>
                </a:solidFill>
              </a:rPr>
              <a:t>2020, 2022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Передача ЕПГУ- ССПВО не всегда работала корректно (этап согласий), в некоторых случаях приходилось работать в полностью ручном режиме через взаимодействие с ЕПГУ и </a:t>
            </a:r>
            <a:r>
              <a:rPr lang="ru-RU" dirty="0" err="1" smtClean="0"/>
              <a:t>ЦИТиС</a:t>
            </a:r>
            <a:r>
              <a:rPr lang="ru-RU" dirty="0" smtClean="0"/>
              <a:t> -</a:t>
            </a:r>
            <a:r>
              <a:rPr lang="ru-RU" dirty="0" smtClean="0">
                <a:solidFill>
                  <a:srgbClr val="FF0000"/>
                </a:solidFill>
              </a:rPr>
              <a:t>2020</a:t>
            </a:r>
            <a:r>
              <a:rPr lang="ru-RU" dirty="0" smtClean="0"/>
              <a:t>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_A4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8CD4C-67D1-4069-887A-05E8683DEAA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F98B9CF-BE78-4444-A544-EF2E45ED0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053DCA-53A7-47E2-8F14-45B500127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15198</TotalTime>
  <Words>1356</Words>
  <Application>Microsoft Office PowerPoint</Application>
  <PresentationFormat>Экран (4:3)</PresentationFormat>
  <Paragraphs>242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Avenir Next Cyr</vt:lpstr>
      <vt:lpstr>Wingdings</vt:lpstr>
      <vt:lpstr>MV Boli</vt:lpstr>
      <vt:lpstr>Verdana</vt:lpstr>
      <vt:lpstr>Calibri</vt:lpstr>
      <vt:lpstr>Times New Roman</vt:lpstr>
      <vt:lpstr>mpei_shablon_3000_A4</vt:lpstr>
      <vt:lpstr>1_alena_shablon</vt:lpstr>
      <vt:lpstr>Презентация PowerPoint</vt:lpstr>
      <vt:lpstr>Опыт интеграции НИУ «МЭИ» с Суперсервисом «Поступление в вуз онлайн». Особенности 2024.</vt:lpstr>
      <vt:lpstr>МЭИ сегодня</vt:lpstr>
      <vt:lpstr>1. Подключение к ЗСПД №13833</vt:lpstr>
      <vt:lpstr>2. Использование электронной подписи</vt:lpstr>
      <vt:lpstr>3. Выбор криптопровайдера</vt:lpstr>
      <vt:lpstr>Взаимодействие с Суперсервисом</vt:lpstr>
      <vt:lpstr>Очереди сообщений</vt:lpstr>
      <vt:lpstr>Основные проблемы, с которыми столкнулись в процессе работы за 4 года</vt:lpstr>
      <vt:lpstr>Основные проблемы, с которыми столкнулись в процессе работы</vt:lpstr>
      <vt:lpstr>Основные проблемы, с которыми столкнулись в процессе работы</vt:lpstr>
      <vt:lpstr>Особенности спецификации -2024</vt:lpstr>
      <vt:lpstr>СМЭВ</vt:lpstr>
      <vt:lpstr>Заключение</vt:lpstr>
      <vt:lpstr>Презентация PowerPoint</vt:lpstr>
      <vt:lpstr>Статусная модель ССПВО (2020 год)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Войнова Алёна Сергеевна</dc:creator>
  <cp:lastModifiedBy>Андрей Чернецов</cp:lastModifiedBy>
  <cp:revision>337</cp:revision>
  <dcterms:created xsi:type="dcterms:W3CDTF">2019-01-17T09:26:11Z</dcterms:created>
  <dcterms:modified xsi:type="dcterms:W3CDTF">2024-03-27T14:08:44Z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