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0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73" r:id="rId15"/>
    <p:sldId id="274" r:id="rId16"/>
    <p:sldId id="25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F8CF9-D7C1-43E8-8B54-B1B7D17215E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E1B6-08AB-4791-9312-58AFDA09C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7C72-6729-45D6-BBE2-05F83E4BE0EB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5C53-9D7C-4DDF-B2BE-3DD6BB55E97E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4CA8-5FED-488A-B93A-A6EE6AE044AB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9CC6-1275-4012-A438-98A224B2ED62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BE4D-79CD-4509-92B5-C6F02DCFE5C4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9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1495-2DFF-4936-BE66-AE1549B981E5}" type="datetime1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F2AE-D096-46CE-AFEA-BD2651F95C04}" type="datetime1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CECB-A97F-49E8-9AF3-922209B5296E}" type="datetime1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21D8-43CC-4817-9953-0B1617764991}" type="datetime1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6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EA0E-E808-4D60-9641-54FD1D7382D6}" type="datetime1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0396-653A-4AD8-BA50-445E22ED8555}" type="datetime1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4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5973-5DA6-430A-B52B-48EE99E1ADF1}" type="datetime1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FF0A-6E12-465C-A68A-EBF22809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g"/><Relationship Id="rId10" Type="http://schemas.openxmlformats.org/officeDocument/2006/relationships/image" Target="../media/image14.jpeg"/><Relationship Id="rId19" Type="http://schemas.openxmlformats.org/officeDocument/2006/relationships/image" Target="../media/image5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7" y="0"/>
            <a:ext cx="11561513" cy="6503351"/>
          </a:xfrm>
          <a:prstGeom prst="rect">
            <a:avLst/>
          </a:prstGeom>
        </p:spPr>
      </p:pic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92002991-5A74-28EA-E9D0-8181307D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2" y="223061"/>
            <a:ext cx="2818392" cy="150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B057F228-1E5B-2E22-9678-8FDFB85EC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38" y="3587719"/>
            <a:ext cx="13852299" cy="120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 anchor="t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altLang="tr-TR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Нововведения в </a:t>
            </a:r>
            <a:r>
              <a:rPr lang="ru-RU" altLang="tr-TR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интеграции</a:t>
            </a:r>
          </a:p>
          <a:p>
            <a:pPr>
              <a:buNone/>
            </a:pPr>
            <a:r>
              <a:rPr lang="ru-RU" altLang="tr-TR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с</a:t>
            </a:r>
            <a:r>
              <a:rPr lang="ru-RU" altLang="tr-TR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ФИС </a:t>
            </a:r>
            <a:r>
              <a:rPr lang="ru-RU" altLang="tr-TR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ГИА и Приема и ЕПГУ в «1С:Колледж»</a:t>
            </a:r>
            <a:endParaRPr lang="ru-RU" altLang="ru-RU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7557" y="5221632"/>
            <a:ext cx="7251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Денисенко Валерий Владиславович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Руководитель проектов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ЦКО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Русские Решения»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A0CAB-32D6-5C46-6925-3CB43EC5A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8" y="5088603"/>
            <a:ext cx="1281719" cy="12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EE3DB2-0CA6-1F58-012A-8326D863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977" y="382724"/>
            <a:ext cx="9805933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Нововведения в 2024 году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05D428-15CF-E4F7-6577-B65C1965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18" y="1502880"/>
            <a:ext cx="11128490" cy="3024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514350" indent="-51435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Поддержка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актуальных версий </a:t>
            </a: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«1С:Колледж» и «1С:Колледж ПРОФ» (2.1.14.1 и выше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).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Добавлен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учет</a:t>
            </a: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иностранных </a:t>
            </a:r>
            <a:r>
              <a:rPr lang="ru-RU" altLang="ru-RU" sz="2000" b="1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граждан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Добавлен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учет документа «Диплом колледжа»</a:t>
            </a: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,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как документа, на основании которого поступает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абитуриент.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Учет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электронных дубликатов </a:t>
            </a: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документа о полученном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образовании.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Учет загруженной </a:t>
            </a:r>
            <a:r>
              <a:rPr lang="ru-RU" altLang="ru-RU" sz="2000" b="1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фотографии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Учет данных о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законном </a:t>
            </a:r>
            <a:r>
              <a:rPr lang="ru-RU" altLang="ru-RU" sz="2000" b="1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представителе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Учет </a:t>
            </a:r>
            <a:r>
              <a:rPr lang="ru-RU" altLang="ru-RU" sz="20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согласий на зачисление</a:t>
            </a: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.</a:t>
            </a: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" y="240503"/>
            <a:ext cx="1601308" cy="8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" y="5807131"/>
            <a:ext cx="905855" cy="90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508" y="5931018"/>
            <a:ext cx="247510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8155E"/>
              </a:buClr>
              <a:defRPr/>
            </a:pPr>
            <a:r>
              <a:rPr lang="ru-RU" altLang="ru-RU" sz="2000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В </a:t>
            </a:r>
            <a:r>
              <a:rPr lang="ru-RU" altLang="ru-RU" sz="2000" b="1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июне 2024 </a:t>
            </a:r>
            <a:r>
              <a:rPr lang="ru-RU" altLang="ru-RU" sz="2000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будет</a:t>
            </a:r>
          </a:p>
          <a:p>
            <a:pPr>
              <a:buClr>
                <a:srgbClr val="08155E"/>
              </a:buClr>
              <a:defRPr/>
            </a:pPr>
            <a:r>
              <a:rPr lang="ru-RU" altLang="ru-RU" sz="2000" dirty="0" smtClean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обновление!</a:t>
            </a:r>
            <a:endParaRPr lang="ru-RU" altLang="ru-RU" sz="2000" dirty="0">
              <a:solidFill>
                <a:srgbClr val="C00000"/>
              </a:solidFill>
              <a:latin typeface="Roboto"/>
              <a:ea typeface="Roboto"/>
              <a:cs typeface="Arial"/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altLang="ru-RU" sz="1400" dirty="0">
              <a:solidFill>
                <a:srgbClr val="7F7F7F"/>
              </a:solidFill>
              <a:latin typeface="Roboto"/>
              <a:ea typeface="Robot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1B38DB-8132-5B1B-76EF-24C880EE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986" y="224110"/>
            <a:ext cx="10214014" cy="6123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Преимущества интеграции колледжа с ЕПГУ</a:t>
            </a:r>
            <a:r>
              <a:rPr lang="ru-RU" altLang="ru-RU" sz="3600" b="1" kern="0" dirty="0">
                <a:solidFill>
                  <a:srgbClr val="C00000"/>
                </a:solidFill>
                <a:latin typeface="Franklin Gothic Heavy" panose="020B0903020102020204" pitchFamily="34" charset="0"/>
                <a:ea typeface="Roboto"/>
              </a:rPr>
              <a:t> </a:t>
            </a:r>
          </a:p>
        </p:txBody>
      </p:sp>
      <p:pic>
        <p:nvPicPr>
          <p:cNvPr id="6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A68BBEF-DA9A-43EB-C383-4856D33CF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11" y="1424689"/>
            <a:ext cx="4847855" cy="313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14299BE-6440-8680-2BB2-86479B0FB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69" y="1220787"/>
            <a:ext cx="8287259" cy="399748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514350" indent="-51435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endParaRPr lang="ru-RU" altLang="ru-RU" sz="24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endParaRPr lang="ru-RU" altLang="ru-RU" sz="2400" dirty="0">
              <a:solidFill>
                <a:srgbClr val="FFC000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endParaRPr lang="ru-RU" altLang="ru-RU" sz="2400" dirty="0">
              <a:solidFill>
                <a:srgbClr val="FFC000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endParaRPr lang="ru-RU" altLang="ru-RU" sz="2400" dirty="0">
              <a:solidFill>
                <a:srgbClr val="FFC000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endParaRPr lang="ru-RU" altLang="ru-RU" sz="2400" dirty="0">
              <a:solidFill>
                <a:srgbClr val="FFC000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endParaRPr lang="ru-RU" altLang="ru-RU" sz="24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0" indent="0">
              <a:spcAft>
                <a:spcPct val="50000"/>
              </a:spcAft>
              <a:buClr>
                <a:srgbClr val="C00000"/>
              </a:buClr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3. </a:t>
            </a:r>
            <a:r>
              <a:rPr lang="ru-RU" altLang="ru-RU" sz="24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Увеличение скорости обработки анкет </a:t>
            </a:r>
            <a:r>
              <a:rPr lang="ru-RU" altLang="ru-RU" sz="24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за счет организации дистанционного взаимодействия с абитуриентом.</a:t>
            </a:r>
          </a:p>
          <a:p>
            <a:pPr>
              <a:spcAft>
                <a:spcPct val="5000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altLang="ru-RU" sz="2400" dirty="0">
              <a:solidFill>
                <a:srgbClr val="7F7F7F"/>
              </a:solidFill>
              <a:latin typeface="Roboto"/>
              <a:ea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6F91C-96EA-FA96-61ED-07918807F913}"/>
              </a:ext>
            </a:extLst>
          </p:cNvPr>
          <p:cNvSpPr txBox="1"/>
          <p:nvPr/>
        </p:nvSpPr>
        <p:spPr>
          <a:xfrm>
            <a:off x="428769" y="1309936"/>
            <a:ext cx="59806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1. </a:t>
            </a:r>
            <a:r>
              <a:rPr lang="ru-RU" sz="2400" b="1" dirty="0">
                <a:latin typeface="Roboto"/>
                <a:ea typeface="Roboto"/>
                <a:cs typeface="Arial"/>
              </a:rPr>
              <a:t>Экономия времени </a:t>
            </a:r>
            <a:r>
              <a:rPr lang="ru-RU" sz="2400" dirty="0">
                <a:latin typeface="Roboto"/>
                <a:ea typeface="Roboto"/>
                <a:cs typeface="Arial"/>
              </a:rPr>
              <a:t>за счет автоматизированного переноса анкет с портала ЕПГУ в 1С:Колледж.</a:t>
            </a:r>
            <a:endParaRPr lang="ru-RU" sz="24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2A91C-A5ED-E137-036A-C3605123D913}"/>
              </a:ext>
            </a:extLst>
          </p:cNvPr>
          <p:cNvSpPr txBox="1"/>
          <p:nvPr/>
        </p:nvSpPr>
        <p:spPr>
          <a:xfrm>
            <a:off x="428769" y="2716956"/>
            <a:ext cx="624244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2. </a:t>
            </a:r>
            <a:r>
              <a:rPr lang="ru-RU" sz="2400" b="1" dirty="0">
                <a:latin typeface="Roboto"/>
                <a:ea typeface="Roboto"/>
                <a:cs typeface="Arial"/>
              </a:rPr>
              <a:t>Удобство проведения приемной кампании </a:t>
            </a:r>
            <a:r>
              <a:rPr lang="ru-RU" sz="2400" dirty="0">
                <a:latin typeface="Roboto"/>
                <a:ea typeface="Roboto"/>
                <a:cs typeface="Arial"/>
              </a:rPr>
              <a:t>за счет возможности дальнейшей выгрузки сведений в ФИС ГИА и Приема без ручного ввода.</a:t>
            </a:r>
            <a:endParaRPr lang="ru-RU" sz="2400" dirty="0">
              <a:cs typeface="Arial"/>
            </a:endParaRP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6" y="174522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1B38DB-8132-5B1B-76EF-24C880EE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504" y="249418"/>
            <a:ext cx="8423933" cy="6123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Прием через ЕПГУ в СПБ в </a:t>
            </a:r>
            <a:r>
              <a:rPr lang="ru-RU" altLang="ru-RU" sz="3600" b="1" kern="0" dirty="0" smtClean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2023 </a:t>
            </a: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6F91C-96EA-FA96-61ED-07918807F913}"/>
              </a:ext>
            </a:extLst>
          </p:cNvPr>
          <p:cNvSpPr txBox="1"/>
          <p:nvPr/>
        </p:nvSpPr>
        <p:spPr>
          <a:xfrm>
            <a:off x="314986" y="1806865"/>
            <a:ext cx="59806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Roboto"/>
                <a:ea typeface="Roboto"/>
                <a:cs typeface="Arial"/>
              </a:rPr>
              <a:t>Более 15 колледжей </a:t>
            </a:r>
            <a:r>
              <a:rPr lang="ru-RU" sz="2400" dirty="0">
                <a:latin typeface="Roboto"/>
                <a:ea typeface="Roboto"/>
                <a:cs typeface="Arial"/>
              </a:rPr>
              <a:t>используют интеграцию 1С:Колледж и </a:t>
            </a:r>
            <a:r>
              <a:rPr lang="ru-RU" sz="2400" dirty="0" smtClean="0">
                <a:latin typeface="Roboto"/>
                <a:ea typeface="Roboto"/>
                <a:cs typeface="Arial"/>
              </a:rPr>
              <a:t>ЕПГУ.</a:t>
            </a:r>
            <a:endParaRPr lang="ru-RU" sz="24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2A91C-A5ED-E137-036A-C3605123D913}"/>
              </a:ext>
            </a:extLst>
          </p:cNvPr>
          <p:cNvSpPr txBox="1"/>
          <p:nvPr/>
        </p:nvSpPr>
        <p:spPr>
          <a:xfrm>
            <a:off x="314986" y="3216544"/>
            <a:ext cx="62424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Roboto"/>
                <a:ea typeface="Roboto"/>
                <a:cs typeface="Arial"/>
              </a:rPr>
              <a:t>В 2023 году с использованием данной интеграции принято и обработано </a:t>
            </a:r>
            <a:r>
              <a:rPr lang="ru-RU" sz="2400" b="1" dirty="0">
                <a:latin typeface="Roboto"/>
                <a:ea typeface="Roboto"/>
                <a:cs typeface="Arial"/>
              </a:rPr>
              <a:t>более 15000 анкет абитуриентов </a:t>
            </a:r>
            <a:r>
              <a:rPr lang="ru-RU" sz="2400" dirty="0">
                <a:latin typeface="Roboto"/>
                <a:ea typeface="Roboto"/>
                <a:cs typeface="Arial"/>
              </a:rPr>
              <a:t>(около 50% от общего числа</a:t>
            </a:r>
            <a:r>
              <a:rPr lang="ru-RU" sz="2400" dirty="0" smtClean="0">
                <a:latin typeface="Roboto"/>
                <a:ea typeface="Roboto"/>
                <a:cs typeface="Arial"/>
              </a:rPr>
              <a:t>).</a:t>
            </a:r>
            <a:endParaRPr lang="ru-RU" sz="2400" dirty="0"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82C77-310B-FDFE-4875-92F6C7FFA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22" y="1646672"/>
            <a:ext cx="5695078" cy="398655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7" y="281943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C6F6F5E-C1C5-98CA-004F-28D5CAB3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274" y="230714"/>
            <a:ext cx="10207598" cy="89897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514350" indent="-51435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2880" indent="0" algn="ctr">
              <a:spcBef>
                <a:spcPts val="0"/>
              </a:spcBef>
              <a:buClr>
                <a:srgbClr val="002060"/>
              </a:buClr>
              <a:buNone/>
              <a:defRPr/>
            </a:pPr>
            <a:r>
              <a:rPr lang="ru-RU" sz="3400" b="1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Подробнее об интеграции 1С:Колледж </a:t>
            </a:r>
          </a:p>
          <a:p>
            <a:pPr marL="182880" indent="0" algn="ctr">
              <a:spcBef>
                <a:spcPts val="0"/>
              </a:spcBef>
              <a:buClr>
                <a:srgbClr val="002060"/>
              </a:buClr>
              <a:buNone/>
              <a:defRPr/>
            </a:pPr>
            <a:r>
              <a:rPr lang="ru-RU" sz="3400" b="1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 сервисом ЕПГУ</a:t>
            </a:r>
          </a:p>
          <a:p>
            <a:pPr marL="182880" indent="0" algn="ctr">
              <a:spcBef>
                <a:spcPts val="1400"/>
              </a:spcBef>
              <a:spcAft>
                <a:spcPts val="3600"/>
              </a:spcAft>
              <a:buClr>
                <a:srgbClr val="C00000"/>
              </a:buClr>
              <a:buNone/>
              <a:defRPr/>
            </a:pPr>
            <a:endParaRPr lang="ru-RU" sz="28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spcAft>
                <a:spcPct val="5000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lang="ru-RU" altLang="ru-RU" sz="28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1" y="361932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69" y="1813786"/>
            <a:ext cx="3769823" cy="376982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EE3DB2-0CA6-1F58-012A-8326D863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792" y="479756"/>
            <a:ext cx="9805933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Интеграция с ФИС ГИА и Приема</a:t>
            </a: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" y="240503"/>
            <a:ext cx="1601308" cy="8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C9251F9-1DD3-8605-503A-256F35356072}"/>
              </a:ext>
            </a:extLst>
          </p:cNvPr>
          <p:cNvSpPr/>
          <p:nvPr/>
        </p:nvSpPr>
        <p:spPr>
          <a:xfrm>
            <a:off x="276045" y="1807751"/>
            <a:ext cx="3726611" cy="3485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1С:Колледж</a:t>
            </a:r>
            <a:r>
              <a:rPr lang="en-US" sz="4400" dirty="0"/>
              <a:t>/</a:t>
            </a:r>
            <a:r>
              <a:rPr lang="ru-RU" sz="4400" dirty="0"/>
              <a:t>1С:Колледж ПРОФ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5806B71-31D5-8B7C-6BF5-86675B2461C8}"/>
              </a:ext>
            </a:extLst>
          </p:cNvPr>
          <p:cNvSpPr/>
          <p:nvPr/>
        </p:nvSpPr>
        <p:spPr>
          <a:xfrm>
            <a:off x="8024004" y="1807751"/>
            <a:ext cx="3726611" cy="3485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ФИС ГИА и Приема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0F69C41-E9BD-2BC2-4C2F-9A1D0657952A}"/>
              </a:ext>
            </a:extLst>
          </p:cNvPr>
          <p:cNvCxnSpPr/>
          <p:nvPr/>
        </p:nvCxnSpPr>
        <p:spPr>
          <a:xfrm>
            <a:off x="4526457" y="2337943"/>
            <a:ext cx="2898476" cy="0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8651412-1F0C-D43A-7E20-98A94F8F127D}"/>
              </a:ext>
            </a:extLst>
          </p:cNvPr>
          <p:cNvCxnSpPr>
            <a:cxnSpLocks/>
          </p:cNvCxnSpPr>
          <p:nvPr/>
        </p:nvCxnSpPr>
        <p:spPr>
          <a:xfrm flipH="1">
            <a:off x="4526457" y="3031117"/>
            <a:ext cx="2898476" cy="0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43512B9-3F8E-D236-E4FC-B718A291DFA8}"/>
              </a:ext>
            </a:extLst>
          </p:cNvPr>
          <p:cNvCxnSpPr/>
          <p:nvPr/>
        </p:nvCxnSpPr>
        <p:spPr>
          <a:xfrm>
            <a:off x="4526457" y="3719375"/>
            <a:ext cx="2898476" cy="0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0C6FB7F-A892-995F-118E-125ADC25441A}"/>
              </a:ext>
            </a:extLst>
          </p:cNvPr>
          <p:cNvCxnSpPr/>
          <p:nvPr/>
        </p:nvCxnSpPr>
        <p:spPr>
          <a:xfrm>
            <a:off x="4526457" y="4437130"/>
            <a:ext cx="2898476" cy="0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699DBF-17B6-D16B-866C-A5B1903B801D}"/>
              </a:ext>
            </a:extLst>
          </p:cNvPr>
          <p:cNvSpPr txBox="1"/>
          <p:nvPr/>
        </p:nvSpPr>
        <p:spPr>
          <a:xfrm>
            <a:off x="5007913" y="1968611"/>
            <a:ext cx="21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Приемная комиссия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A7DDEA-C0F7-7AEF-F587-F4B7ED5C58ED}"/>
              </a:ext>
            </a:extLst>
          </p:cNvPr>
          <p:cNvSpPr txBox="1"/>
          <p:nvPr/>
        </p:nvSpPr>
        <p:spPr>
          <a:xfrm>
            <a:off x="5271781" y="2686365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Справочники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8F1C76-91E2-CF8C-0604-5FDD90E33258}"/>
              </a:ext>
            </a:extLst>
          </p:cNvPr>
          <p:cNvSpPr txBox="1"/>
          <p:nvPr/>
        </p:nvSpPr>
        <p:spPr>
          <a:xfrm>
            <a:off x="5007913" y="3325464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Анкеты абитуриента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AD67B6-7984-2EAB-A7F9-D492261F7BB5}"/>
              </a:ext>
            </a:extLst>
          </p:cNvPr>
          <p:cNvSpPr txBox="1"/>
          <p:nvPr/>
        </p:nvSpPr>
        <p:spPr>
          <a:xfrm>
            <a:off x="4973588" y="4067798"/>
            <a:ext cx="24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Приказы о зачислении</a:t>
            </a:r>
          </a:p>
        </p:txBody>
      </p:sp>
    </p:spTree>
    <p:extLst>
      <p:ext uri="{BB962C8B-B14F-4D97-AF65-F5344CB8AC3E}">
        <p14:creationId xmlns:p14="http://schemas.microsoft.com/office/powerpoint/2010/main" val="6620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EE3DB2-0CA6-1F58-012A-8326D863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46" y="391833"/>
            <a:ext cx="9805933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Нововведения в 2024 году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05D428-15CF-E4F7-6577-B65C1965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79" y="1886828"/>
            <a:ext cx="10602843" cy="3024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514350" indent="-51435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 Учет </a:t>
            </a:r>
            <a:r>
              <a:rPr lang="ru-RU" altLang="ru-RU" sz="28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регионов получения </a:t>
            </a:r>
            <a:r>
              <a:rPr lang="ru-RU" altLang="ru-RU" sz="2800" b="1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образования</a:t>
            </a:r>
            <a:r>
              <a:rPr lang="ru-RU" altLang="ru-RU" sz="28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.</a:t>
            </a:r>
            <a:endParaRPr lang="ru-RU" altLang="ru-RU" sz="28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 Учет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профессионалитета</a:t>
            </a:r>
            <a:r>
              <a:rPr lang="ru-RU" altLang="ru-RU" sz="28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.</a:t>
            </a:r>
            <a:endParaRPr lang="ru-RU" altLang="ru-RU" sz="28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 Учет </a:t>
            </a:r>
            <a:r>
              <a:rPr lang="ru-RU" altLang="ru-RU" sz="28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поля «</a:t>
            </a:r>
            <a:r>
              <a:rPr lang="ru-RU" altLang="ru-RU" sz="2800" b="1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СНИЛС</a:t>
            </a:r>
            <a:r>
              <a:rPr lang="ru-RU" altLang="ru-RU" sz="28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» - теперь оно обязательно к заполнению (либо указывается причина, почему не внесен).</a:t>
            </a:r>
          </a:p>
          <a:p>
            <a:pPr marL="179070" indent="-179070">
              <a:spcAft>
                <a:spcPct val="50000"/>
              </a:spcAft>
              <a:buClr>
                <a:srgbClr val="08155E"/>
              </a:buClr>
              <a:defRPr/>
            </a:pP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" y="240503"/>
            <a:ext cx="1601308" cy="8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65ECD5-A667-866F-7880-AF416111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451" y="127575"/>
            <a:ext cx="7395892" cy="89276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Коротко о </a:t>
            </a:r>
            <a:r>
              <a:rPr 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</a:t>
            </a: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Русских Решениях</a:t>
            </a:r>
            <a:r>
              <a:rPr 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ECAC67-04E5-DB6F-AE35-6ED25B6CDA9D}"/>
              </a:ext>
            </a:extLst>
          </p:cNvPr>
          <p:cNvSpPr txBox="1">
            <a:spLocks noChangeArrowheads="1"/>
          </p:cNvSpPr>
          <p:nvPr/>
        </p:nvSpPr>
        <p:spPr>
          <a:xfrm>
            <a:off x="492934" y="1460618"/>
            <a:ext cx="8448122" cy="39040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Clr>
                <a:srgbClr val="C00000"/>
              </a:buClr>
              <a:buNone/>
              <a:defRPr/>
            </a:pPr>
            <a:r>
              <a:rPr lang="ru-RU" altLang="ru-RU" sz="2400" kern="0" dirty="0" smtClean="0">
                <a:solidFill>
                  <a:srgbClr val="C00000"/>
                </a:solidFill>
                <a:latin typeface="Roboto"/>
                <a:ea typeface="Roboto"/>
              </a:rPr>
              <a:t>1. </a:t>
            </a:r>
            <a:r>
              <a:rPr lang="ru-RU" altLang="ru-RU" sz="2400" kern="0" dirty="0" smtClean="0">
                <a:solidFill>
                  <a:schemeClr val="tx1"/>
                </a:solidFill>
                <a:latin typeface="Roboto"/>
                <a:ea typeface="Roboto"/>
              </a:rPr>
              <a:t>Профиль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: автоматизация учебных процессов </a:t>
            </a:r>
            <a:r>
              <a:rPr lang="ru-RU" altLang="ru-RU" sz="2400" b="1" kern="0" dirty="0">
                <a:solidFill>
                  <a:schemeClr val="tx1"/>
                </a:solidFill>
                <a:latin typeface="Roboto"/>
                <a:ea typeface="Roboto"/>
              </a:rPr>
              <a:t>колледжей, техникумов,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 вузов </a:t>
            </a:r>
            <a:r>
              <a:rPr lang="ru-RU" sz="2400" kern="0" dirty="0">
                <a:solidFill>
                  <a:schemeClr val="tx1"/>
                </a:solidFill>
                <a:latin typeface="Roboto"/>
                <a:ea typeface="+mn-lt"/>
                <a:cs typeface="+mn-lt"/>
              </a:rPr>
              <a:t>на базе 1С</a:t>
            </a:r>
            <a:r>
              <a:rPr lang="ru-RU" sz="2400" kern="0" dirty="0" smtClean="0">
                <a:solidFill>
                  <a:schemeClr val="tx1"/>
                </a:solidFill>
                <a:latin typeface="Roboto"/>
                <a:ea typeface="+mn-lt"/>
                <a:cs typeface="+mn-lt"/>
              </a:rPr>
              <a:t>.</a:t>
            </a:r>
            <a:endParaRPr lang="ru-RU" sz="2800" dirty="0">
              <a:solidFill>
                <a:schemeClr val="tx1"/>
              </a:solidFill>
              <a:latin typeface="Roboto"/>
              <a:ea typeface="Roboto"/>
            </a:endParaRPr>
          </a:p>
          <a:p>
            <a:pPr marL="0" indent="0">
              <a:spcAft>
                <a:spcPts val="1800"/>
              </a:spcAft>
              <a:buClr>
                <a:srgbClr val="C00000"/>
              </a:buClr>
              <a:buNone/>
              <a:defRPr/>
            </a:pPr>
            <a:r>
              <a:rPr lang="ru-RU" sz="2400" kern="0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2. </a:t>
            </a:r>
            <a:r>
              <a:rPr lang="ru-RU" sz="2400" kern="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Внедряемые продукты: 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1С:Колледж, 1С:Электронный журнал колледжа, 1С:Электронное обучение, 1С:Управление учебным центром и другие.</a:t>
            </a:r>
          </a:p>
          <a:p>
            <a:pPr marL="0" indent="0">
              <a:spcAft>
                <a:spcPts val="1800"/>
              </a:spcAft>
              <a:buClr>
                <a:srgbClr val="C00000"/>
              </a:buClr>
              <a:buNone/>
              <a:defRPr/>
            </a:pPr>
            <a:r>
              <a:rPr lang="ru-RU" altLang="ru-RU" sz="2400" kern="0" dirty="0">
                <a:solidFill>
                  <a:srgbClr val="C00000"/>
                </a:solidFill>
                <a:latin typeface="Roboto"/>
                <a:ea typeface="Roboto"/>
              </a:rPr>
              <a:t>3. 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Разработчик продукта </a:t>
            </a:r>
            <a:r>
              <a:rPr lang="ru-RU" altLang="ru-RU" sz="2400" b="1" kern="0" dirty="0">
                <a:solidFill>
                  <a:schemeClr val="tx1"/>
                </a:solidFill>
                <a:latin typeface="Roboto"/>
                <a:ea typeface="Roboto"/>
              </a:rPr>
              <a:t>1С:Электронный журнал колледжа.</a:t>
            </a:r>
          </a:p>
          <a:p>
            <a:pPr marL="0" indent="0">
              <a:spcAft>
                <a:spcPts val="1200"/>
              </a:spcAft>
              <a:buClr>
                <a:srgbClr val="C00000"/>
              </a:buClr>
              <a:buNone/>
              <a:defRPr/>
            </a:pPr>
            <a:r>
              <a:rPr lang="ru-RU" altLang="ru-RU" sz="2400" kern="0" dirty="0">
                <a:solidFill>
                  <a:srgbClr val="C00000"/>
                </a:solidFill>
                <a:latin typeface="Roboto"/>
                <a:ea typeface="Roboto"/>
              </a:rPr>
              <a:t>4. </a:t>
            </a:r>
            <a:r>
              <a:rPr lang="ru-RU" altLang="ru-RU" sz="2400" b="1" kern="0" dirty="0">
                <a:solidFill>
                  <a:schemeClr val="tx1"/>
                </a:solidFill>
                <a:latin typeface="Roboto"/>
                <a:ea typeface="Roboto"/>
              </a:rPr>
              <a:t>Победитель конкурса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 «Проект года</a:t>
            </a:r>
            <a:r>
              <a:rPr lang="ru-RU" altLang="ru-RU" sz="2400" kern="0" dirty="0" smtClean="0">
                <a:solidFill>
                  <a:schemeClr val="tx1"/>
                </a:solidFill>
                <a:latin typeface="Roboto"/>
                <a:ea typeface="Roboto"/>
              </a:rPr>
              <a:t>» 2023 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в номинации </a:t>
            </a:r>
            <a:r>
              <a:rPr lang="ru-RU" sz="2400" kern="0" dirty="0">
                <a:solidFill>
                  <a:schemeClr val="tx1"/>
                </a:solidFill>
                <a:latin typeface="Roboto"/>
                <a:ea typeface="Roboto"/>
              </a:rPr>
              <a:t>«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Электронное обучение</a:t>
            </a:r>
            <a:r>
              <a:rPr lang="ru-RU" sz="2400" kern="0" dirty="0">
                <a:solidFill>
                  <a:schemeClr val="tx1"/>
                </a:solidFill>
                <a:latin typeface="Roboto"/>
                <a:ea typeface="Roboto"/>
              </a:rPr>
              <a:t>»</a:t>
            </a:r>
            <a:r>
              <a:rPr lang="ru-RU" altLang="ru-RU" sz="2400" kern="0" dirty="0">
                <a:solidFill>
                  <a:schemeClr val="tx1"/>
                </a:solidFill>
                <a:latin typeface="Roboto"/>
                <a:ea typeface="Roboto"/>
              </a:rPr>
              <a:t>.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0B7FA7EB-0C6A-15BF-938F-179B58ECC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r="17375"/>
          <a:stretch/>
        </p:blipFill>
        <p:spPr bwMode="auto">
          <a:xfrm>
            <a:off x="9439559" y="4529522"/>
            <a:ext cx="1574008" cy="15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3F9FE3FE-2C2A-7F41-FD07-46A1548BB8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5306" r="4693" b="4253"/>
          <a:stretch/>
        </p:blipFill>
        <p:spPr bwMode="auto">
          <a:xfrm>
            <a:off x="9071481" y="2518668"/>
            <a:ext cx="2476501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14" y="174117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" y="0"/>
            <a:ext cx="12089450" cy="6800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865" y="4742610"/>
            <a:ext cx="501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Контакты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417" y="3787763"/>
            <a:ext cx="741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Franklin Gothic Heavy" panose="020B0903020102020204" pitchFamily="34" charset="0"/>
                <a:cs typeface="Microsoft New Tai Lue" panose="020B0502040204020203" pitchFamily="34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Franklin Gothic Heavy" panose="020B0903020102020204" pitchFamily="34" charset="0"/>
              <a:cs typeface="Microsoft Tai Le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07550A-7D3D-638B-08CE-470826040E1B}"/>
              </a:ext>
            </a:extLst>
          </p:cNvPr>
          <p:cNvSpPr txBox="1">
            <a:spLocks noChangeArrowheads="1"/>
          </p:cNvSpPr>
          <p:nvPr/>
        </p:nvSpPr>
        <p:spPr>
          <a:xfrm>
            <a:off x="4225399" y="4767892"/>
            <a:ext cx="5809136" cy="16502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500"/>
              </a:spcAft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Roboto"/>
                <a:ea typeface="+mn-lt"/>
                <a:cs typeface="+mn-lt"/>
              </a:rPr>
              <a:t>welcome@ruresh.ru</a:t>
            </a:r>
            <a:r>
              <a:rPr lang="ru-RU" sz="2400" dirty="0">
                <a:solidFill>
                  <a:schemeClr val="tx1"/>
                </a:solidFill>
                <a:latin typeface="Roboto"/>
                <a:ea typeface="+mn-lt"/>
                <a:cs typeface="+mn-lt"/>
              </a:rPr>
              <a:t>    </a:t>
            </a:r>
          </a:p>
          <a:p>
            <a:pPr marL="0" indent="0">
              <a:spcBef>
                <a:spcPts val="800"/>
              </a:spcBef>
              <a:spcAft>
                <a:spcPts val="50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Roboto"/>
                <a:ea typeface="+mn-lt"/>
                <a:cs typeface="+mn-lt"/>
              </a:rPr>
              <a:t>8-800-551-00-24 </a:t>
            </a:r>
          </a:p>
          <a:p>
            <a:pPr marL="0" indent="0">
              <a:spcBef>
                <a:spcPts val="800"/>
              </a:spcBef>
              <a:spcAft>
                <a:spcPts val="500"/>
              </a:spcAft>
              <a:buNone/>
              <a:defRPr/>
            </a:pPr>
            <a:r>
              <a:rPr lang="en-US" sz="2400" u="sng" dirty="0">
                <a:solidFill>
                  <a:schemeClr val="tx1"/>
                </a:solidFill>
                <a:latin typeface="Roboto"/>
                <a:ea typeface="+mn-lt"/>
                <a:cs typeface="+mn-lt"/>
              </a:rPr>
              <a:t>https://vk.com/ruresh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lt"/>
                <a:cs typeface="+mn-lt"/>
              </a:rPr>
              <a:t> 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 </a:t>
            </a:r>
            <a:endParaRPr lang="en-US" sz="2400" u="sng" kern="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5" y="406267"/>
            <a:ext cx="1904638" cy="104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4F465C-199A-0CBF-3F14-6ACF38858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423" y="372743"/>
            <a:ext cx="6111050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Прием в СПО через ЕПГУ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CDAD3F-9536-1126-4B60-D5AE2417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25" y="1660991"/>
            <a:ext cx="37491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С 2022 года учреждения СПО обязаны обеспечить прием документов через Единый портал государственных услуг (ЕПГУ</a:t>
            </a:r>
            <a:r>
              <a:rPr lang="ru-RU" altLang="ru-RU" sz="24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).</a:t>
            </a:r>
          </a:p>
          <a:p>
            <a:pPr>
              <a:spcBef>
                <a:spcPct val="0"/>
              </a:spcBef>
              <a:buClrTx/>
              <a:buNone/>
            </a:pPr>
            <a:endParaRPr lang="ru-RU" altLang="ru-RU" sz="24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В 2023 году также был подключен Региональный портал государственных услуг (РПГУ</a:t>
            </a:r>
            <a:r>
              <a:rPr lang="ru-RU" altLang="ru-RU" sz="24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).</a:t>
            </a:r>
            <a:endParaRPr lang="ru-RU" altLang="ru-RU" sz="24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C65A3-7F35-7FCE-2925-6F3A07C26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" r="17605"/>
          <a:stretch/>
        </p:blipFill>
        <p:spPr>
          <a:xfrm>
            <a:off x="4884874" y="1435430"/>
            <a:ext cx="6583089" cy="48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3" y="231867"/>
            <a:ext cx="1668699" cy="9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08" y="491507"/>
            <a:ext cx="3310057" cy="24560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2"/>
          <a:stretch/>
        </p:blipFill>
        <p:spPr>
          <a:xfrm>
            <a:off x="1807846" y="2106584"/>
            <a:ext cx="1497329" cy="1146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19" y="2148408"/>
            <a:ext cx="1242416" cy="1228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62" y="5344459"/>
            <a:ext cx="1331174" cy="1331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26" y="2357700"/>
            <a:ext cx="1100642" cy="1100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05"/>
          <a:stretch/>
        </p:blipFill>
        <p:spPr>
          <a:xfrm>
            <a:off x="2085980" y="4826711"/>
            <a:ext cx="1147986" cy="1087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82" y="3665343"/>
            <a:ext cx="1161681" cy="877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2" t="11479" r="26508" b="10885"/>
          <a:stretch/>
        </p:blipFill>
        <p:spPr>
          <a:xfrm>
            <a:off x="9807018" y="3502313"/>
            <a:ext cx="1367187" cy="13259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r="14734" b="12333"/>
          <a:stretch/>
        </p:blipFill>
        <p:spPr>
          <a:xfrm>
            <a:off x="4437536" y="652281"/>
            <a:ext cx="1335616" cy="10672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2"/>
          <a:stretch/>
        </p:blipFill>
        <p:spPr>
          <a:xfrm>
            <a:off x="7998361" y="823737"/>
            <a:ext cx="1582477" cy="14787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6" t="23714" r="29312" b="20098"/>
          <a:stretch/>
        </p:blipFill>
        <p:spPr>
          <a:xfrm>
            <a:off x="6418850" y="823737"/>
            <a:ext cx="1076759" cy="848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8" y="3546886"/>
            <a:ext cx="1236768" cy="12367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4" y="3665343"/>
            <a:ext cx="1196172" cy="10383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r="12679"/>
          <a:stretch/>
        </p:blipFill>
        <p:spPr>
          <a:xfrm>
            <a:off x="634003" y="2197400"/>
            <a:ext cx="1207046" cy="12108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4" y="4836655"/>
            <a:ext cx="1602362" cy="11733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35" y="5623252"/>
            <a:ext cx="915660" cy="9156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21" y="3219113"/>
            <a:ext cx="2144184" cy="2259970"/>
          </a:xfrm>
          <a:prstGeom prst="rect">
            <a:avLst/>
          </a:prstGeom>
        </p:spPr>
      </p:pic>
      <p:pic>
        <p:nvPicPr>
          <p:cNvPr id="23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6" y="294443"/>
            <a:ext cx="1743122" cy="95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3</a:t>
            </a:fld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F55C38-F921-C490-F516-FE0AA3D046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1615" y="2057208"/>
            <a:ext cx="4476190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2DBF1D-15CC-597B-AF0B-361D1433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60" y="1488915"/>
            <a:ext cx="6228074" cy="157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CEE3DB2-0CA6-1F58-012A-8326D863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61" y="382724"/>
            <a:ext cx="9805933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Основные возможности интеграции </a:t>
            </a:r>
            <a:r>
              <a:rPr lang="ru-RU" altLang="ru-RU" sz="3600" b="1" kern="0" dirty="0" smtClean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«1С:Колледж» </a:t>
            </a: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ЕПГУ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05D428-15CF-E4F7-6577-B65C1965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79" y="1532882"/>
            <a:ext cx="4150803" cy="30241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514350" indent="-51435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rgbClr val="3E42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Загрузка анкет абитуриентов и приложенных сканов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документов.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Выгрузка статусов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анкет.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Выгрузка рейтинговых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списков.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Выгрузка расписания и результатов вступительных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испытаний.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  <a:p>
            <a:pPr marL="179070" indent="-179070">
              <a:spcAft>
                <a:spcPct val="50000"/>
              </a:spcAft>
              <a:buClr>
                <a:srgbClr val="C00000"/>
              </a:buClr>
              <a:defRPr/>
            </a:pPr>
            <a:r>
              <a:rPr lang="ru-RU" altLang="ru-RU" sz="2000" dirty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Выгрузка приказов о </a:t>
            </a:r>
            <a:r>
              <a:rPr lang="ru-RU" altLang="ru-RU" sz="2000" dirty="0" smtClean="0">
                <a:solidFill>
                  <a:schemeClr val="tx1"/>
                </a:solidFill>
                <a:latin typeface="Roboto"/>
                <a:ea typeface="Roboto"/>
                <a:cs typeface="Arial"/>
              </a:rPr>
              <a:t>зачислении.</a:t>
            </a:r>
            <a:endParaRPr lang="ru-RU" altLang="ru-RU" sz="2000" dirty="0">
              <a:solidFill>
                <a:schemeClr val="tx1"/>
              </a:solidFill>
              <a:latin typeface="Roboto"/>
              <a:ea typeface="Roboto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91B89-5347-4E30-3EE1-EB1A0C0F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17" y="2126306"/>
            <a:ext cx="5132766" cy="164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34D83-2F8E-5ADB-9722-C112E5D87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447" y="4082411"/>
            <a:ext cx="5472113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11D263-5FC8-0373-A894-B09A23DA4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616" y="4971411"/>
            <a:ext cx="5118593" cy="138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" y="240503"/>
            <a:ext cx="1601308" cy="8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" y="5807131"/>
            <a:ext cx="905855" cy="90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508" y="5937640"/>
            <a:ext cx="291490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8155E"/>
              </a:buClr>
              <a:defRPr/>
            </a:pPr>
            <a:r>
              <a:rPr lang="ru-RU" altLang="ru-RU" sz="2000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В </a:t>
            </a:r>
            <a:r>
              <a:rPr lang="ru-RU" altLang="ru-RU" sz="2000" b="1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июне</a:t>
            </a:r>
            <a:r>
              <a:rPr lang="ru-RU" altLang="ru-RU" sz="2000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 2024 будет</a:t>
            </a:r>
          </a:p>
          <a:p>
            <a:pPr>
              <a:buClr>
                <a:srgbClr val="08155E"/>
              </a:buClr>
              <a:defRPr/>
            </a:pPr>
            <a:r>
              <a:rPr lang="ru-RU" altLang="ru-RU" sz="2000" dirty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обновление </a:t>
            </a:r>
            <a:r>
              <a:rPr lang="ru-RU" altLang="ru-RU" sz="2000" dirty="0" smtClean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интеграции</a:t>
            </a:r>
            <a:r>
              <a:rPr lang="ru-RU" altLang="ru-RU" sz="2000" dirty="0" smtClean="0">
                <a:solidFill>
                  <a:srgbClr val="C00000"/>
                </a:solidFill>
                <a:latin typeface="Roboto"/>
                <a:ea typeface="Roboto"/>
                <a:cs typeface="Arial"/>
              </a:rPr>
              <a:t>!</a:t>
            </a:r>
            <a:endParaRPr lang="ru-RU" altLang="ru-RU" sz="2000" dirty="0">
              <a:solidFill>
                <a:srgbClr val="C00000"/>
              </a:solidFill>
              <a:latin typeface="Roboto"/>
              <a:ea typeface="Roboto"/>
              <a:cs typeface="Arial"/>
            </a:endParaRPr>
          </a:p>
          <a:p>
            <a:pPr>
              <a:spcAft>
                <a:spcPct val="5000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altLang="ru-RU" sz="1400" dirty="0">
              <a:solidFill>
                <a:srgbClr val="7F7F7F"/>
              </a:solidFill>
              <a:latin typeface="Roboto"/>
              <a:ea typeface="Robot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CDC865-F5C0-C60D-B152-C2EF61AF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20" y="1147962"/>
            <a:ext cx="8183151" cy="207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378E9BE-4348-DB88-8DCC-D94FCF30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356" y="217725"/>
            <a:ext cx="7102905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Загрузка анкет абитуриента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13C35A4-A9A2-028E-C317-281B61CFC532}"/>
              </a:ext>
            </a:extLst>
          </p:cNvPr>
          <p:cNvCxnSpPr>
            <a:cxnSpLocks/>
          </p:cNvCxnSpPr>
          <p:nvPr/>
        </p:nvCxnSpPr>
        <p:spPr>
          <a:xfrm>
            <a:off x="2444262" y="3077308"/>
            <a:ext cx="1049583" cy="6832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14D85-A005-1EEB-A704-2240FC5B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45" y="3329290"/>
            <a:ext cx="6931299" cy="327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0" y="160847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10211A6-EA57-C20F-D8BC-18CF30351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921" y="331507"/>
            <a:ext cx="6111050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Выгрузка статусов анкет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9" y="212618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16D5FF-2E7B-B7B3-7A73-F8B19053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0" y="1532287"/>
            <a:ext cx="11083243" cy="31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5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F22BE6-9F59-08F2-F067-D6EC3886D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67" y="1403930"/>
            <a:ext cx="6564108" cy="293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6D4193D-454B-DCA0-8CE6-0E3E80B6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20" y="308932"/>
            <a:ext cx="7910429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Выгрузка рейтингов абитуриентов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7A634C-8381-2D3B-CF09-C741FD19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565" y="2347195"/>
            <a:ext cx="6486988" cy="408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7590DB1-E847-264E-E5B0-93FDE0427588}"/>
              </a:ext>
            </a:extLst>
          </p:cNvPr>
          <p:cNvCxnSpPr/>
          <p:nvPr/>
        </p:nvCxnSpPr>
        <p:spPr>
          <a:xfrm>
            <a:off x="3042138" y="4243754"/>
            <a:ext cx="2110154" cy="5077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7" y="196154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D4193D-454B-DCA0-8CE6-0E3E80B6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2029" y="158597"/>
            <a:ext cx="15774176" cy="88425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Выгрузка расписания </a:t>
            </a:r>
          </a:p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вступительных испытаний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2E566-FCAB-B6D9-E79B-76B2E235B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9" y="1418271"/>
            <a:ext cx="9134907" cy="198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40300F-1153-179C-C36A-D8C9D102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80" y="3319154"/>
            <a:ext cx="7784417" cy="277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0" y="243175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B1D7C8-1DE5-56AB-9CB6-882525D6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4" y="1188786"/>
            <a:ext cx="8485714" cy="34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6D4193D-454B-DCA0-8CE6-0E3E80B6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061" y="313172"/>
            <a:ext cx="7717412" cy="4397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Выгрузка приказов о зачислении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86010B-9052-FC28-788A-4C291890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99" y="2595995"/>
            <a:ext cx="6954648" cy="384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6A00BCD-02E4-620C-B9AD-48D0CABE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" y="207916"/>
            <a:ext cx="1461750" cy="79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F0A-6E12-465C-A68A-EBF2280996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343</Words>
  <Application>Microsoft Office PowerPoint</Application>
  <PresentationFormat>Широкоэкранный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Franklin Gothic Heavy</vt:lpstr>
      <vt:lpstr>Microsoft New Tai Lue</vt:lpstr>
      <vt:lpstr>Microsoft Tai Le</vt:lpstr>
      <vt:lpstr>Roboto</vt:lpstr>
      <vt:lpstr>Roboto Medium</vt:lpstr>
      <vt:lpstr>Segoe UI Black</vt:lpstr>
      <vt:lpstr>Segoe UI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</dc:creator>
  <cp:lastModifiedBy>admin</cp:lastModifiedBy>
  <cp:revision>38</cp:revision>
  <dcterms:created xsi:type="dcterms:W3CDTF">2023-03-28T11:40:45Z</dcterms:created>
  <dcterms:modified xsi:type="dcterms:W3CDTF">2024-03-27T06:59:41Z</dcterms:modified>
</cp:coreProperties>
</file>