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98" y="1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8B9EBBA-996F-894A-B54A-D6246ED52CEA}" type="datetimeFigureOut">
              <a:rPr lang="en-US"/>
              <a:t>3/27/2024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6C52C72-DE31-F449-A4ED-4C594FD91407}" type="datetimeFigureOut">
              <a:rPr lang="en-US"/>
              <a:t>3/27/2024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62726E-379B-B349-9EED-81ED093FA806}" type="datetimeFigureOut">
              <a:rPr lang="en-US"/>
              <a:t>3/27/2024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203599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3999" y="1122363"/>
            <a:ext cx="914400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7180327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3999" y="3602037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945054621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5DDEEFC-DD25-F97F-0142-171AC0D0FE7D}" type="datetimeFigureOut">
              <a:rPr lang="en-US"/>
              <a:t>3/27/2024</a:t>
            </a:fld>
            <a:endParaRPr lang="en-US"/>
          </a:p>
        </p:txBody>
      </p:sp>
      <p:sp>
        <p:nvSpPr>
          <p:cNvPr id="121357069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941722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78CA83B-8E19-2095-4436-62EB3A1E3CF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990855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1381411948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1236482340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B82F324-8D70-4EDA-C9D8-739378287E7B}" type="datetimeFigureOut">
              <a:rPr lang="en-US"/>
              <a:t>3/27/2024</a:t>
            </a:fld>
            <a:endParaRPr lang="en-US"/>
          </a:p>
        </p:txBody>
      </p:sp>
      <p:sp>
        <p:nvSpPr>
          <p:cNvPr id="155080742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1732860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6F6FCD0-CDA9-F897-F56C-0BEDC883ADA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0944331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49" y="1709737"/>
            <a:ext cx="10515600" cy="2852736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2051899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49" y="4589462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84905959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5989162-38E1-3F1D-112A-385FF8AC3520}" type="datetimeFigureOut">
              <a:rPr lang="en-US"/>
              <a:t>3/27/2024</a:t>
            </a:fld>
            <a:endParaRPr lang="en-US"/>
          </a:p>
        </p:txBody>
      </p:sp>
      <p:sp>
        <p:nvSpPr>
          <p:cNvPr id="31119679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1742322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09385C5-4B08-6ADA-E942-154BC5748F6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016269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648407056" name="Объект 2"/>
          <p:cNvSpPr>
            <a:spLocks noGrp="1"/>
          </p:cNvSpPr>
          <p:nvPr>
            <p:ph sz="half" idx="1"/>
          </p:nvPr>
        </p:nvSpPr>
        <p:spPr bwMode="auto">
          <a:xfrm>
            <a:off x="838198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3421171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4"/>
            <a:ext cx="5181599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1094350572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FBA546-D331-AA46-E7BA-2E161B332B9E}" type="datetimeFigureOut">
              <a:rPr lang="en-US"/>
              <a:t>3/27/2024</a:t>
            </a:fld>
            <a:endParaRPr lang="en-US"/>
          </a:p>
        </p:txBody>
      </p:sp>
      <p:sp>
        <p:nvSpPr>
          <p:cNvPr id="185669315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66387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61B2C7D-F031-3D95-3285-56900DFF1A5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5499006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365124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91885672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7" y="1681162"/>
            <a:ext cx="5157785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025072900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7" y="2505073"/>
            <a:ext cx="5157785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72484240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2"/>
            <a:ext cx="5183187" cy="823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005589737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3"/>
            <a:ext cx="5183187" cy="3684587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16693232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D02B81D-0BA1-993D-E3BB-88DA980D30C1}" type="datetimeFigureOut">
              <a:rPr lang="en-US"/>
              <a:t>3/27/2024</a:t>
            </a:fld>
            <a:endParaRPr lang="en-US"/>
          </a:p>
        </p:txBody>
      </p:sp>
      <p:sp>
        <p:nvSpPr>
          <p:cNvPr id="1677735976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327758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F75DEAE-3521-4416-2251-58C23D6A742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558970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1699805177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F80767C-3A02-92E4-B197-F57F1EA9163A}" type="datetimeFigureOut">
              <a:rPr lang="en-US"/>
              <a:t>3/27/2024</a:t>
            </a:fld>
            <a:endParaRPr lang="en-US"/>
          </a:p>
        </p:txBody>
      </p:sp>
      <p:sp>
        <p:nvSpPr>
          <p:cNvPr id="1756250147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369906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D0A3200-8B72-6E51-AAEA-4940B641C1C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114640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DD25876-A00A-3AD6-B0F2-6AE08A047826}" type="datetimeFigureOut">
              <a:rPr lang="en-US"/>
              <a:t>3/27/2024</a:t>
            </a:fld>
            <a:endParaRPr lang="en-US"/>
          </a:p>
        </p:txBody>
      </p:sp>
      <p:sp>
        <p:nvSpPr>
          <p:cNvPr id="870301396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9235923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9537071-D0B5-933D-62E1-C0D91208FBF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2133653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1027185441" name="Объект 2"/>
          <p:cNvSpPr>
            <a:spLocks noGrp="1"/>
          </p:cNvSpPr>
          <p:nvPr>
            <p:ph idx="1"/>
          </p:nvPr>
        </p:nvSpPr>
        <p:spPr bwMode="auto">
          <a:xfrm>
            <a:off x="5183187" y="987424"/>
            <a:ext cx="6172200" cy="4873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52889580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8634962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3365962-0C79-E0AE-A22B-440B82CBA106}" type="datetimeFigureOut">
              <a:rPr lang="en-US"/>
              <a:t>3/27/2024</a:t>
            </a:fld>
            <a:endParaRPr lang="en-US"/>
          </a:p>
        </p:txBody>
      </p:sp>
      <p:sp>
        <p:nvSpPr>
          <p:cNvPr id="162318820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529960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73A946D-E519-8000-14A5-B65D618859E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B3A1323-8D79-1946-B0D7-40001CF92E9D}" type="datetimeFigureOut">
              <a:rPr lang="en-US"/>
              <a:t>3/27/2024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4166856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7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1137587218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7" y="987424"/>
            <a:ext cx="6172200" cy="48736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</a:p>
        </p:txBody>
      </p:sp>
      <p:sp>
        <p:nvSpPr>
          <p:cNvPr id="2035131439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7" y="2057400"/>
            <a:ext cx="3932236" cy="3811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11396190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073EADD-EBD1-A310-895D-71084D5F3A4B}" type="datetimeFigureOut">
              <a:rPr lang="en-US"/>
              <a:t>3/27/2024</a:t>
            </a:fld>
            <a:endParaRPr lang="en-US"/>
          </a:p>
        </p:txBody>
      </p:sp>
      <p:sp>
        <p:nvSpPr>
          <p:cNvPr id="2131463610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7961491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7EBA00A-2F6C-8D3E-9992-84D77AE9F7E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565076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02933168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118201159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8AB94C6-BA27-E014-3737-F3C01CC9110A}" type="datetimeFigureOut">
              <a:rPr lang="en-US"/>
              <a:t>3/27/2024</a:t>
            </a:fld>
            <a:endParaRPr lang="en-US"/>
          </a:p>
        </p:txBody>
      </p:sp>
      <p:sp>
        <p:nvSpPr>
          <p:cNvPr id="1947597252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1477333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802926-72EE-8DEB-6798-F772072CE87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8134886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899" y="365124"/>
            <a:ext cx="2628900" cy="5811837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1590672201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198" y="365124"/>
            <a:ext cx="7734300" cy="5811837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1842719733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8C753CA-8D14-9736-75E9-A8A9284B2984}" type="datetimeFigureOut">
              <a:rPr lang="en-US"/>
              <a:t>3/27/2024</a:t>
            </a:fld>
            <a:endParaRPr lang="en-US"/>
          </a:p>
        </p:txBody>
      </p:sp>
      <p:sp>
        <p:nvSpPr>
          <p:cNvPr id="2077600752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3307398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3ADB6A2-7B7F-45E1-E5A0-FA747054F76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FA1846-DA80-1C48-A609-854EA85C59AD}" type="datetimeFigureOut">
              <a:rPr lang="en-US"/>
              <a:t>3/27/2024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7302355-E14B-8545-A8F8-0FE83CC9D524}" type="datetimeFigureOut">
              <a:rPr lang="en-US"/>
              <a:t>3/27/2024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2640F58-564D-2B4F-AE67-E407BA4FCF45}" type="datetimeFigureOut">
              <a:rPr lang="en-US"/>
              <a:t>3/27/2024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13A34C8-038E-2045-AF43-DF7DBB8E0E9E}" type="datetimeFigureOut">
              <a:rPr lang="en-US"/>
              <a:t>3/27/2024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18C68F-D26B-8F47-958C-23B49CF8A634}" type="datetimeFigureOut">
              <a:rPr lang="en-US"/>
              <a:t>3/27/2024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0DF5E60-9974-AC48-9591-99C2BB44B7CF}" type="datetimeFigureOut">
              <a:rPr lang="en-US"/>
              <a:t>3/27/2024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9B482E8-6E0E-1B4F-B1FD-C69DB9E858D9}" type="datetimeFigureOut">
              <a:rPr lang="en-US"/>
              <a:t>3/27/2024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B482E8-6E0E-1B4F-B1FD-C69DB9E858D9}" type="datetimeFigureOut">
              <a:rPr lang="en-US"/>
              <a:t>3/27/2024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3124759" name="Заголовок 1"/>
          <p:cNvSpPr>
            <a:spLocks noGrp="1"/>
          </p:cNvSpPr>
          <p:nvPr>
            <p:ph type="title"/>
          </p:nvPr>
        </p:nvSpPr>
        <p:spPr bwMode="auto">
          <a:xfrm>
            <a:off x="838198" y="365124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977262205" name="Текст 2"/>
          <p:cNvSpPr>
            <a:spLocks noGrp="1"/>
          </p:cNvSpPr>
          <p:nvPr>
            <p:ph type="body" idx="1"/>
          </p:nvPr>
        </p:nvSpPr>
        <p:spPr bwMode="auto">
          <a:xfrm>
            <a:off x="838198" y="18256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1082757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198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62E18F-95D7-5EEC-0680-C0C41447F753}" type="datetimeFigureOut">
              <a:rPr lang="en-US"/>
              <a:t>3/27/2024</a:t>
            </a:fld>
            <a:endParaRPr lang="en-US"/>
          </a:p>
        </p:txBody>
      </p:sp>
      <p:sp>
        <p:nvSpPr>
          <p:cNvPr id="103027232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598" y="6356349"/>
            <a:ext cx="41148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4249919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599" y="6356349"/>
            <a:ext cx="27432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B54940-08D4-BB83-3D86-A1312C2DFB38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999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499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073401" y="3047617"/>
            <a:ext cx="9144000" cy="1324547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0000"/>
          </a:bodyPr>
          <a:lstStyle/>
          <a:p>
            <a:pPr>
              <a:defRPr/>
            </a:pPr>
            <a:r>
              <a:rPr lang="ru-RU" sz="6000" b="0" i="0" u="none" strike="noStrike" cap="none" spc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Опыт проведения приемной </a:t>
            </a:r>
            <a:r>
              <a:rPr lang="ru-RU" sz="6000" b="0" i="0" u="none" strike="noStrike" cap="none" spc="0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кампании </a:t>
            </a:r>
            <a:r>
              <a:rPr lang="ru-RU" sz="6000" b="0" i="0" u="none" strike="noStrike" cap="none" spc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с привлечением аутсорсинга</a:t>
            </a:r>
            <a:endParaRPr lang="ru-RU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6449400" y="5375973"/>
            <a:ext cx="5753099" cy="54933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algn="l">
              <a:defRPr/>
            </a:pPr>
            <a:r>
              <a:rPr lang="ru-RU">
                <a:solidFill>
                  <a:schemeClr val="bg1"/>
                </a:solidFill>
              </a:rPr>
              <a:t>Ободников Владимир Романович</a:t>
            </a:r>
          </a:p>
        </p:txBody>
      </p:sp>
      <p:sp>
        <p:nvSpPr>
          <p:cNvPr id="1823477353" name="Подзаголовок 2"/>
          <p:cNvSpPr>
            <a:spLocks noGrp="1"/>
          </p:cNvSpPr>
          <p:nvPr/>
        </p:nvSpPr>
        <p:spPr bwMode="auto">
          <a:xfrm>
            <a:off x="6525600" y="5972934"/>
            <a:ext cx="5753099" cy="36119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800">
                <a:solidFill>
                  <a:schemeClr val="bg1"/>
                </a:solidFill>
              </a:rPr>
              <a:t>1С специалист, СПБ ГБПОУ «Петровский колледж»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4111715" name="Заголовок 2"/>
          <p:cNvSpPr>
            <a:spLocks noGrp="1"/>
          </p:cNvSpPr>
          <p:nvPr>
            <p:ph type="title"/>
          </p:nvPr>
        </p:nvSpPr>
        <p:spPr bwMode="auto">
          <a:xfrm>
            <a:off x="1298444" y="866269"/>
            <a:ext cx="10396728" cy="100921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Проведение приёмной комиссии </a:t>
            </a:r>
            <a:endParaRPr sz="4400"/>
          </a:p>
        </p:txBody>
      </p:sp>
      <p:sp>
        <p:nvSpPr>
          <p:cNvPr id="129335960" name="TextBox 129335959"/>
          <p:cNvSpPr txBox="1"/>
          <p:nvPr/>
        </p:nvSpPr>
        <p:spPr bwMode="auto">
          <a:xfrm>
            <a:off x="1944072" y="2419347"/>
            <a:ext cx="6107711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Отслеживание статистики в формате диаграмм</a:t>
            </a:r>
          </a:p>
        </p:txBody>
      </p:sp>
      <p:pic>
        <p:nvPicPr>
          <p:cNvPr id="1955652827" name="Рисунок 195565282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66847" y="2403495"/>
            <a:ext cx="429597" cy="429597"/>
          </a:xfrm>
          <a:prstGeom prst="rect">
            <a:avLst/>
          </a:prstGeom>
        </p:spPr>
      </p:pic>
      <p:sp>
        <p:nvSpPr>
          <p:cNvPr id="605390740" name="TextBox 605390739"/>
          <p:cNvSpPr txBox="1"/>
          <p:nvPr/>
        </p:nvSpPr>
        <p:spPr bwMode="auto">
          <a:xfrm>
            <a:off x="1944072" y="2937870"/>
            <a:ext cx="7735666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Возможность получения доступа с любого типа устройства (ПК, ноутбук, смартфон и т.д.)</a:t>
            </a:r>
          </a:p>
        </p:txBody>
      </p:sp>
      <p:pic>
        <p:nvPicPr>
          <p:cNvPr id="1211396776" name="Рисунок 121139677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66847" y="2999403"/>
            <a:ext cx="429597" cy="429597"/>
          </a:xfrm>
          <a:prstGeom prst="rect">
            <a:avLst/>
          </a:prstGeom>
        </p:spPr>
      </p:pic>
      <p:sp>
        <p:nvSpPr>
          <p:cNvPr id="96794446" name="TextBox 96794445"/>
          <p:cNvSpPr txBox="1"/>
          <p:nvPr/>
        </p:nvSpPr>
        <p:spPr bwMode="auto">
          <a:xfrm>
            <a:off x="1926789" y="3630385"/>
            <a:ext cx="7749346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Возможность заказать необходимый отчет в нужном разрезе не отвлекаясь от хода приемной компании</a:t>
            </a:r>
            <a:endParaRPr/>
          </a:p>
        </p:txBody>
      </p:sp>
      <p:pic>
        <p:nvPicPr>
          <p:cNvPr id="476335043" name="Рисунок 47633504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49565" y="3609432"/>
            <a:ext cx="429597" cy="429597"/>
          </a:xfrm>
          <a:prstGeom prst="rect">
            <a:avLst/>
          </a:prstGeom>
        </p:spPr>
      </p:pic>
      <p:sp>
        <p:nvSpPr>
          <p:cNvPr id="1988655096" name="TextBox 1988655095"/>
          <p:cNvSpPr txBox="1"/>
          <p:nvPr/>
        </p:nvSpPr>
        <p:spPr bwMode="auto">
          <a:xfrm>
            <a:off x="1926789" y="4291779"/>
            <a:ext cx="7757987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Интеграция с ГосУслугами</a:t>
            </a:r>
          </a:p>
        </p:txBody>
      </p:sp>
      <p:pic>
        <p:nvPicPr>
          <p:cNvPr id="995470445" name="Рисунок 99547044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49564" y="4270825"/>
            <a:ext cx="429597" cy="429597"/>
          </a:xfrm>
          <a:prstGeom prst="rect">
            <a:avLst/>
          </a:prstGeom>
        </p:spPr>
      </p:pic>
      <p:sp>
        <p:nvSpPr>
          <p:cNvPr id="98557480" name="TextBox 98557479"/>
          <p:cNvSpPr txBox="1"/>
          <p:nvPr/>
        </p:nvSpPr>
        <p:spPr bwMode="auto">
          <a:xfrm>
            <a:off x="1362105" y="1677186"/>
            <a:ext cx="7899772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000">
                <a:solidFill>
                  <a:srgbClr val="0088CA"/>
                </a:solidFill>
              </a:rPr>
              <a:t>С привлечением аутсорсинга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8717348" name="Заголовок 2"/>
          <p:cNvSpPr>
            <a:spLocks noGrp="1"/>
          </p:cNvSpPr>
          <p:nvPr>
            <p:ph type="title"/>
          </p:nvPr>
        </p:nvSpPr>
        <p:spPr bwMode="auto">
          <a:xfrm>
            <a:off x="1298444" y="866269"/>
            <a:ext cx="10396728" cy="100921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Проведение приёмной комиссии </a:t>
            </a:r>
            <a:endParaRPr sz="4400"/>
          </a:p>
        </p:txBody>
      </p:sp>
      <p:pic>
        <p:nvPicPr>
          <p:cNvPr id="712942525" name="Рисунок 712942524"/>
          <p:cNvPicPr>
            <a:picLocks noChangeAspect="1"/>
          </p:cNvPicPr>
          <p:nvPr/>
        </p:nvPicPr>
        <p:blipFill>
          <a:blip r:embed="rId2"/>
          <a:srcRect l="31441" t="21388" r="12655" b="3611"/>
          <a:stretch/>
        </p:blipFill>
        <p:spPr bwMode="auto">
          <a:xfrm>
            <a:off x="1298443" y="2593113"/>
            <a:ext cx="3234457" cy="2712122"/>
          </a:xfrm>
          <a:prstGeom prst="rect">
            <a:avLst/>
          </a:prstGeom>
        </p:spPr>
      </p:pic>
      <p:sp>
        <p:nvSpPr>
          <p:cNvPr id="1366347414" name="TextBox 1366347413"/>
          <p:cNvSpPr txBox="1"/>
          <p:nvPr/>
        </p:nvSpPr>
        <p:spPr bwMode="auto">
          <a:xfrm>
            <a:off x="1011599" y="5314949"/>
            <a:ext cx="3652259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400"/>
              <a:t>Абитуриент выбирает УЗ для поступления и заполняет анкету</a:t>
            </a:r>
          </a:p>
        </p:txBody>
      </p:sp>
      <p:pic>
        <p:nvPicPr>
          <p:cNvPr id="1798867621" name="Рисунок 179886762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44423" y="2772351"/>
            <a:ext cx="1780595" cy="1780595"/>
          </a:xfrm>
          <a:prstGeom prst="rect">
            <a:avLst/>
          </a:prstGeom>
        </p:spPr>
      </p:pic>
      <p:sp>
        <p:nvSpPr>
          <p:cNvPr id="836426748" name="TextBox 836426747"/>
          <p:cNvSpPr txBox="1"/>
          <p:nvPr/>
        </p:nvSpPr>
        <p:spPr bwMode="auto">
          <a:xfrm>
            <a:off x="6917099" y="5590654"/>
            <a:ext cx="5040171" cy="823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400"/>
              <a:t>Результат приходит в Личный Кабинет пользователя на ГосУслугах</a:t>
            </a:r>
          </a:p>
        </p:txBody>
      </p:sp>
      <p:sp>
        <p:nvSpPr>
          <p:cNvPr id="728478709" name="TextBox 728478708"/>
          <p:cNvSpPr txBox="1"/>
          <p:nvPr/>
        </p:nvSpPr>
        <p:spPr bwMode="auto">
          <a:xfrm>
            <a:off x="116249" y="6629400"/>
            <a:ext cx="4230014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/>
              <a:t>*на всех слайдах представлена тестовая информация для демонстрации</a:t>
            </a:r>
          </a:p>
        </p:txBody>
      </p:sp>
      <p:pic>
        <p:nvPicPr>
          <p:cNvPr id="354797013" name="Рисунок 354797012"/>
          <p:cNvPicPr>
            <a:picLocks noChangeAspect="1"/>
          </p:cNvPicPr>
          <p:nvPr/>
        </p:nvPicPr>
        <p:blipFill>
          <a:blip r:embed="rId4"/>
          <a:srcRect l="13212" t="8055" r="32447"/>
          <a:stretch/>
        </p:blipFill>
        <p:spPr bwMode="auto">
          <a:xfrm>
            <a:off x="8251499" y="2307695"/>
            <a:ext cx="3104429" cy="3282959"/>
          </a:xfrm>
          <a:prstGeom prst="rect">
            <a:avLst/>
          </a:prstGeom>
        </p:spPr>
      </p:pic>
      <p:sp>
        <p:nvSpPr>
          <p:cNvPr id="1613697798" name="TextBox 1613697797"/>
          <p:cNvSpPr txBox="1"/>
          <p:nvPr/>
        </p:nvSpPr>
        <p:spPr bwMode="auto">
          <a:xfrm>
            <a:off x="1362105" y="1809747"/>
            <a:ext cx="7905533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000">
                <a:solidFill>
                  <a:srgbClr val="0088CA"/>
                </a:solidFill>
              </a:rPr>
              <a:t>Со стороны абитуриента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1898716" name="Заголовок 2"/>
          <p:cNvSpPr>
            <a:spLocks noGrp="1"/>
          </p:cNvSpPr>
          <p:nvPr>
            <p:ph type="title"/>
          </p:nvPr>
        </p:nvSpPr>
        <p:spPr bwMode="auto">
          <a:xfrm>
            <a:off x="1298443" y="866268"/>
            <a:ext cx="10396728" cy="100921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Проведение приёмной комиссии </a:t>
            </a:r>
            <a:endParaRPr sz="4400"/>
          </a:p>
        </p:txBody>
      </p:sp>
      <p:sp>
        <p:nvSpPr>
          <p:cNvPr id="1330714680" name="TextBox 1330714679"/>
          <p:cNvSpPr txBox="1"/>
          <p:nvPr/>
        </p:nvSpPr>
        <p:spPr bwMode="auto">
          <a:xfrm>
            <a:off x="389106" y="5314948"/>
            <a:ext cx="3684299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400"/>
              <a:t>УЗ получает заявление в разделе «Приёмная комиссия»</a:t>
            </a:r>
          </a:p>
        </p:txBody>
      </p:sp>
      <p:sp>
        <p:nvSpPr>
          <p:cNvPr id="2019088658" name="TextBox 2019088657"/>
          <p:cNvSpPr txBox="1"/>
          <p:nvPr/>
        </p:nvSpPr>
        <p:spPr bwMode="auto">
          <a:xfrm>
            <a:off x="4346263" y="5314948"/>
            <a:ext cx="3671697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400"/>
              <a:t>Оператор проверяет корректность полученных данных и документов</a:t>
            </a:r>
          </a:p>
        </p:txBody>
      </p:sp>
      <p:sp>
        <p:nvSpPr>
          <p:cNvPr id="562569667" name="TextBox 562569666"/>
          <p:cNvSpPr txBox="1"/>
          <p:nvPr/>
        </p:nvSpPr>
        <p:spPr bwMode="auto">
          <a:xfrm>
            <a:off x="116248" y="6629400"/>
            <a:ext cx="4230014" cy="24419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/>
              <a:t>*на всех слайдах представлена тестовая информация для демонстрации</a:t>
            </a:r>
          </a:p>
        </p:txBody>
      </p:sp>
      <p:sp>
        <p:nvSpPr>
          <p:cNvPr id="1579604489" name="TextBox 1579604488"/>
          <p:cNvSpPr txBox="1"/>
          <p:nvPr/>
        </p:nvSpPr>
        <p:spPr bwMode="auto">
          <a:xfrm>
            <a:off x="8436232" y="5314948"/>
            <a:ext cx="3685377" cy="823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400"/>
              <a:t>Оператор принимает или отклоняет заявление </a:t>
            </a:r>
          </a:p>
        </p:txBody>
      </p:sp>
      <p:pic>
        <p:nvPicPr>
          <p:cNvPr id="811728732" name="Рисунок 81172873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11949" y="3323250"/>
            <a:ext cx="963000" cy="963000"/>
          </a:xfrm>
          <a:prstGeom prst="rect">
            <a:avLst/>
          </a:prstGeom>
        </p:spPr>
      </p:pic>
      <p:pic>
        <p:nvPicPr>
          <p:cNvPr id="1890896795" name="Рисунок 1890896794"/>
          <p:cNvPicPr>
            <a:picLocks noChangeAspect="1"/>
          </p:cNvPicPr>
          <p:nvPr/>
        </p:nvPicPr>
        <p:blipFill>
          <a:blip r:embed="rId3"/>
          <a:srcRect t="13611" r="72898" b="60277"/>
          <a:stretch/>
        </p:blipFill>
        <p:spPr bwMode="auto">
          <a:xfrm>
            <a:off x="4774949" y="2745224"/>
            <a:ext cx="2973749" cy="1790699"/>
          </a:xfrm>
          <a:prstGeom prst="rect">
            <a:avLst/>
          </a:prstGeom>
        </p:spPr>
      </p:pic>
      <p:pic>
        <p:nvPicPr>
          <p:cNvPr id="473547265" name="Рисунок 47354726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748699" y="3247049"/>
            <a:ext cx="963000" cy="963000"/>
          </a:xfrm>
          <a:prstGeom prst="rect">
            <a:avLst/>
          </a:prstGeom>
        </p:spPr>
      </p:pic>
      <p:sp>
        <p:nvSpPr>
          <p:cNvPr id="1054930126" name="TextBox 1054930125"/>
          <p:cNvSpPr txBox="1"/>
          <p:nvPr/>
        </p:nvSpPr>
        <p:spPr bwMode="auto">
          <a:xfrm>
            <a:off x="1362105" y="1809747"/>
            <a:ext cx="7909493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000">
                <a:solidFill>
                  <a:srgbClr val="0088CA"/>
                </a:solidFill>
              </a:rPr>
              <a:t>Со стороны учебного заведения</a:t>
            </a:r>
          </a:p>
        </p:txBody>
      </p:sp>
      <p:pic>
        <p:nvPicPr>
          <p:cNvPr id="596898606" name="Рисунок 596898605"/>
          <p:cNvPicPr>
            <a:picLocks noChangeAspect="1"/>
          </p:cNvPicPr>
          <p:nvPr/>
        </p:nvPicPr>
        <p:blipFill>
          <a:blip r:embed="rId4"/>
          <a:srcRect l="15295" t="10555" r="55364" b="60000"/>
          <a:stretch/>
        </p:blipFill>
        <p:spPr bwMode="auto">
          <a:xfrm>
            <a:off x="8711699" y="2549313"/>
            <a:ext cx="3267074" cy="2049170"/>
          </a:xfrm>
          <a:prstGeom prst="rect">
            <a:avLst/>
          </a:prstGeom>
        </p:spPr>
      </p:pic>
      <p:grpSp>
        <p:nvGrpSpPr>
          <p:cNvPr id="950598624" name="Группа 950598623"/>
          <p:cNvGrpSpPr/>
          <p:nvPr/>
        </p:nvGrpSpPr>
        <p:grpSpPr bwMode="auto">
          <a:xfrm>
            <a:off x="544874" y="2615988"/>
            <a:ext cx="3267075" cy="2049171"/>
            <a:chOff x="0" y="0"/>
            <a:chExt cx="3267075" cy="2049171"/>
          </a:xfrm>
        </p:grpSpPr>
        <p:pic>
          <p:nvPicPr>
            <p:cNvPr id="1460820507" name="Рисунок 1460820506"/>
            <p:cNvPicPr>
              <a:picLocks noChangeAspect="1"/>
            </p:cNvPicPr>
            <p:nvPr/>
          </p:nvPicPr>
          <p:blipFill>
            <a:blip r:embed="rId4"/>
            <a:srcRect l="15295" t="10555" r="55364" b="60000"/>
            <a:stretch/>
          </p:blipFill>
          <p:spPr bwMode="auto">
            <a:xfrm>
              <a:off x="0" y="0"/>
              <a:ext cx="3267075" cy="2049171"/>
            </a:xfrm>
            <a:prstGeom prst="rect">
              <a:avLst/>
            </a:prstGeom>
          </p:spPr>
        </p:pic>
        <p:sp>
          <p:nvSpPr>
            <p:cNvPr id="959431664" name="Прямоугольник 959431663"/>
            <p:cNvSpPr/>
            <p:nvPr/>
          </p:nvSpPr>
          <p:spPr bwMode="auto">
            <a:xfrm>
              <a:off x="151425" y="1670261"/>
              <a:ext cx="133349" cy="133349"/>
            </a:xfrm>
            <a:prstGeom prst="rect">
              <a:avLst/>
            </a:prstGeom>
            <a:solidFill>
              <a:srgbClr val="FAFAFA"/>
            </a:solidFill>
            <a:ln w="12700" cap="flat" cmpd="sng" algn="ctr">
              <a:solidFill>
                <a:srgbClr val="FAFAFA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2231997" name="Заголовок 2"/>
          <p:cNvSpPr>
            <a:spLocks noGrp="1"/>
          </p:cNvSpPr>
          <p:nvPr>
            <p:ph type="title"/>
          </p:nvPr>
        </p:nvSpPr>
        <p:spPr bwMode="auto">
          <a:xfrm>
            <a:off x="1298443" y="866269"/>
            <a:ext cx="10396728" cy="100921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Проведение приёмной комиссии </a:t>
            </a:r>
            <a:endParaRPr sz="4400"/>
          </a:p>
        </p:txBody>
      </p:sp>
      <p:sp>
        <p:nvSpPr>
          <p:cNvPr id="1264516756" name="TextBox 1264516755"/>
          <p:cNvSpPr txBox="1"/>
          <p:nvPr/>
        </p:nvSpPr>
        <p:spPr bwMode="auto">
          <a:xfrm>
            <a:off x="1944072" y="2419348"/>
            <a:ext cx="6107352" cy="36611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Отслеживание статистики в формате диаграмм</a:t>
            </a:r>
          </a:p>
        </p:txBody>
      </p:sp>
      <p:pic>
        <p:nvPicPr>
          <p:cNvPr id="1198633033" name="Рисунок 119863303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66848" y="2403495"/>
            <a:ext cx="429597" cy="429597"/>
          </a:xfrm>
          <a:prstGeom prst="rect">
            <a:avLst/>
          </a:prstGeom>
        </p:spPr>
      </p:pic>
      <p:sp>
        <p:nvSpPr>
          <p:cNvPr id="323299595" name="TextBox 323299594"/>
          <p:cNvSpPr txBox="1"/>
          <p:nvPr/>
        </p:nvSpPr>
        <p:spPr bwMode="auto">
          <a:xfrm>
            <a:off x="1944072" y="2937870"/>
            <a:ext cx="7735307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Возможность получения доступа с любого типа устройства (ПК, ноутбук, смартфон и т.д.)</a:t>
            </a:r>
          </a:p>
        </p:txBody>
      </p:sp>
      <p:pic>
        <p:nvPicPr>
          <p:cNvPr id="491447412" name="Рисунок 4914474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66847" y="2999403"/>
            <a:ext cx="429597" cy="429597"/>
          </a:xfrm>
          <a:prstGeom prst="rect">
            <a:avLst/>
          </a:prstGeom>
        </p:spPr>
      </p:pic>
      <p:sp>
        <p:nvSpPr>
          <p:cNvPr id="1754154750" name="TextBox 1754154749"/>
          <p:cNvSpPr txBox="1"/>
          <p:nvPr/>
        </p:nvSpPr>
        <p:spPr bwMode="auto">
          <a:xfrm>
            <a:off x="1926789" y="3630386"/>
            <a:ext cx="7748987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Возможность заказать необходимый отчет в нужном разрезе не отвлекаясь от хода приемной компании</a:t>
            </a:r>
            <a:endParaRPr/>
          </a:p>
        </p:txBody>
      </p:sp>
      <p:pic>
        <p:nvPicPr>
          <p:cNvPr id="752351838" name="Рисунок 75235183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49565" y="3609432"/>
            <a:ext cx="429597" cy="429597"/>
          </a:xfrm>
          <a:prstGeom prst="rect">
            <a:avLst/>
          </a:prstGeom>
        </p:spPr>
      </p:pic>
      <p:sp>
        <p:nvSpPr>
          <p:cNvPr id="216247622" name="TextBox 216247621"/>
          <p:cNvSpPr txBox="1"/>
          <p:nvPr/>
        </p:nvSpPr>
        <p:spPr bwMode="auto">
          <a:xfrm>
            <a:off x="1926789" y="4291780"/>
            <a:ext cx="7757628" cy="36611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Интеграция с ГосУслугами</a:t>
            </a:r>
          </a:p>
        </p:txBody>
      </p:sp>
      <p:pic>
        <p:nvPicPr>
          <p:cNvPr id="186244252" name="Рисунок 18624425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49564" y="4270826"/>
            <a:ext cx="429597" cy="429597"/>
          </a:xfrm>
          <a:prstGeom prst="rect">
            <a:avLst/>
          </a:prstGeom>
        </p:spPr>
      </p:pic>
      <p:sp>
        <p:nvSpPr>
          <p:cNvPr id="932645243" name="TextBox 932645242"/>
          <p:cNvSpPr txBox="1"/>
          <p:nvPr/>
        </p:nvSpPr>
        <p:spPr bwMode="auto">
          <a:xfrm>
            <a:off x="1935430" y="4905548"/>
            <a:ext cx="7801546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Снижение трудовых ресурсов на работу с ФИС ГИА и приёма </a:t>
            </a:r>
          </a:p>
        </p:txBody>
      </p:sp>
      <p:pic>
        <p:nvPicPr>
          <p:cNvPr id="764117922" name="Рисунок 7641179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49564" y="4884595"/>
            <a:ext cx="429597" cy="429597"/>
          </a:xfrm>
          <a:prstGeom prst="rect">
            <a:avLst/>
          </a:prstGeom>
        </p:spPr>
      </p:pic>
      <p:sp>
        <p:nvSpPr>
          <p:cNvPr id="680996128" name="TextBox 680996127"/>
          <p:cNvSpPr txBox="1"/>
          <p:nvPr/>
        </p:nvSpPr>
        <p:spPr bwMode="auto">
          <a:xfrm>
            <a:off x="1362105" y="1677186"/>
            <a:ext cx="7899772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000">
                <a:solidFill>
                  <a:srgbClr val="0088CA"/>
                </a:solidFill>
              </a:rPr>
              <a:t>С привлечением аутсорсинга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0530637" name="Заголовок 2"/>
          <p:cNvSpPr>
            <a:spLocks noGrp="1"/>
          </p:cNvSpPr>
          <p:nvPr>
            <p:ph type="title"/>
          </p:nvPr>
        </p:nvSpPr>
        <p:spPr bwMode="auto">
          <a:xfrm>
            <a:off x="1298443" y="866269"/>
            <a:ext cx="10396728" cy="100921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Контактные данные</a:t>
            </a:r>
            <a:endParaRPr sz="4400"/>
          </a:p>
        </p:txBody>
      </p:sp>
      <p:sp>
        <p:nvSpPr>
          <p:cNvPr id="252367449" name="TextBox 252367448"/>
          <p:cNvSpPr txBox="1"/>
          <p:nvPr/>
        </p:nvSpPr>
        <p:spPr bwMode="auto">
          <a:xfrm>
            <a:off x="1362105" y="2445154"/>
            <a:ext cx="4802297" cy="8842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/>
              <a:t>+7 (950)-229-79-43</a:t>
            </a:r>
          </a:p>
          <a:p>
            <a:pPr>
              <a:defRPr/>
            </a:pPr>
            <a:r>
              <a:rPr sz="2600"/>
              <a:t>v.obodnikov@petrocollege.ru</a:t>
            </a:r>
          </a:p>
        </p:txBody>
      </p:sp>
      <p:sp>
        <p:nvSpPr>
          <p:cNvPr id="1572176915" name="TextBox 1572176914"/>
          <p:cNvSpPr txBox="1"/>
          <p:nvPr/>
        </p:nvSpPr>
        <p:spPr bwMode="auto">
          <a:xfrm>
            <a:off x="1362105" y="1677186"/>
            <a:ext cx="7913092" cy="488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>
                <a:solidFill>
                  <a:srgbClr val="0088CA"/>
                </a:solidFill>
              </a:rPr>
              <a:t>Ободников Владимир Романович</a:t>
            </a:r>
          </a:p>
        </p:txBody>
      </p:sp>
      <p:pic>
        <p:nvPicPr>
          <p:cNvPr id="302966867" name="Рисунок 302966866"/>
          <p:cNvPicPr>
            <a:picLocks noChangeAspect="1"/>
          </p:cNvPicPr>
          <p:nvPr/>
        </p:nvPicPr>
        <p:blipFill>
          <a:blip r:embed="rId2"/>
          <a:srcRect l="1101" t="21159" b="26280"/>
          <a:stretch/>
        </p:blipFill>
        <p:spPr bwMode="auto">
          <a:xfrm>
            <a:off x="7698150" y="1370876"/>
            <a:ext cx="3505199" cy="4031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1270597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073400" y="3047616"/>
            <a:ext cx="9144000" cy="1324546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90000"/>
          </a:bodyPr>
          <a:lstStyle/>
          <a:p>
            <a:pPr>
              <a:defRPr/>
            </a:pPr>
            <a:r>
              <a:rPr lang="ru-RU" sz="6000" b="0" i="0" u="none" strike="noStrike" cap="none" spc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Опыт проведения приемной </a:t>
            </a:r>
            <a:r>
              <a:rPr lang="ru-RU" sz="6000" b="0" i="0" u="none" strike="noStrike" cap="none" spc="0" dirty="0" smtClean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кампании </a:t>
            </a:r>
            <a:r>
              <a:rPr lang="ru-RU" sz="6000" b="0" i="0" u="none" strike="noStrike" cap="none" spc="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с привлечением аутсорсинга</a:t>
            </a:r>
            <a:endParaRPr lang="ru-RU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66252388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6449400" y="5375972"/>
            <a:ext cx="5753098" cy="54933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algn="l">
              <a:defRPr/>
            </a:pPr>
            <a:r>
              <a:rPr lang="ru-RU">
                <a:solidFill>
                  <a:schemeClr val="bg1"/>
                </a:solidFill>
              </a:rPr>
              <a:t>Ободников Владимир Романович</a:t>
            </a:r>
          </a:p>
        </p:txBody>
      </p:sp>
      <p:sp>
        <p:nvSpPr>
          <p:cNvPr id="1876220950" name="Подзаголовок 2"/>
          <p:cNvSpPr>
            <a:spLocks noGrp="1"/>
          </p:cNvSpPr>
          <p:nvPr/>
        </p:nvSpPr>
        <p:spPr bwMode="auto">
          <a:xfrm>
            <a:off x="6525600" y="5972933"/>
            <a:ext cx="5753099" cy="36119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800">
                <a:solidFill>
                  <a:schemeClr val="bg1"/>
                </a:solidFill>
              </a:rPr>
              <a:t>1С специалист, СПБ ГБПОУ «Петровский колледж»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2610876" name="Заголовок 2"/>
          <p:cNvSpPr>
            <a:spLocks noGrp="1"/>
          </p:cNvSpPr>
          <p:nvPr>
            <p:ph type="title"/>
          </p:nvPr>
        </p:nvSpPr>
        <p:spPr bwMode="auto">
          <a:xfrm>
            <a:off x="1298446" y="866272"/>
            <a:ext cx="10396728" cy="1009216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Проведение приёмной комиссии </a:t>
            </a:r>
            <a:endParaRPr sz="4400"/>
          </a:p>
        </p:txBody>
      </p:sp>
      <p:sp>
        <p:nvSpPr>
          <p:cNvPr id="1127242845" name="TextBox 1127242844"/>
          <p:cNvSpPr txBox="1"/>
          <p:nvPr/>
        </p:nvSpPr>
        <p:spPr bwMode="auto">
          <a:xfrm>
            <a:off x="1862788" y="3612868"/>
            <a:ext cx="3958090" cy="488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2600"/>
              <a:t>Полученных заявлений</a:t>
            </a:r>
          </a:p>
        </p:txBody>
      </p:sp>
      <p:sp>
        <p:nvSpPr>
          <p:cNvPr id="1560263402" name="TextBox 1560263401"/>
          <p:cNvSpPr txBox="1"/>
          <p:nvPr/>
        </p:nvSpPr>
        <p:spPr bwMode="auto">
          <a:xfrm>
            <a:off x="1862788" y="5003115"/>
            <a:ext cx="3836652" cy="488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2600"/>
              <a:t>Зачисленных студентов </a:t>
            </a:r>
          </a:p>
        </p:txBody>
      </p:sp>
      <p:sp>
        <p:nvSpPr>
          <p:cNvPr id="1144749841" name="Овал 1144749840"/>
          <p:cNvSpPr/>
          <p:nvPr/>
        </p:nvSpPr>
        <p:spPr bwMode="auto">
          <a:xfrm>
            <a:off x="623486" y="4679038"/>
            <a:ext cx="1077296" cy="1166672"/>
          </a:xfrm>
          <a:prstGeom prst="ellipse">
            <a:avLst/>
          </a:prstGeom>
          <a:noFill/>
          <a:ln w="57150" cap="flat" cmpd="sng" algn="ctr">
            <a:solidFill>
              <a:srgbClr val="90F1DD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973780" name="TextBox 701973779"/>
          <p:cNvSpPr txBox="1"/>
          <p:nvPr/>
        </p:nvSpPr>
        <p:spPr bwMode="auto">
          <a:xfrm>
            <a:off x="746520" y="5033594"/>
            <a:ext cx="884909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>
                <a:solidFill>
                  <a:srgbClr val="90F1DD"/>
                </a:solidFill>
              </a:rPr>
              <a:t>1339</a:t>
            </a:r>
          </a:p>
        </p:txBody>
      </p:sp>
      <p:grpSp>
        <p:nvGrpSpPr>
          <p:cNvPr id="567781995" name="Группа 567781994"/>
          <p:cNvGrpSpPr/>
          <p:nvPr/>
        </p:nvGrpSpPr>
        <p:grpSpPr bwMode="auto">
          <a:xfrm>
            <a:off x="623486" y="3306432"/>
            <a:ext cx="1077295" cy="1166671"/>
            <a:chOff x="0" y="0"/>
            <a:chExt cx="1077295" cy="1166671"/>
          </a:xfrm>
        </p:grpSpPr>
        <p:sp>
          <p:nvSpPr>
            <p:cNvPr id="107929069" name="Овал 107929068"/>
            <p:cNvSpPr/>
            <p:nvPr/>
          </p:nvSpPr>
          <p:spPr bwMode="auto">
            <a:xfrm>
              <a:off x="0" y="0"/>
              <a:ext cx="1077296" cy="1166672"/>
            </a:xfrm>
            <a:prstGeom prst="ellipse">
              <a:avLst/>
            </a:prstGeom>
            <a:noFill/>
            <a:ln w="57150" cap="flat" cmpd="sng" algn="ctr">
              <a:solidFill>
                <a:srgbClr val="0086CA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03353555" name="TextBox 603353554"/>
            <p:cNvSpPr txBox="1"/>
            <p:nvPr/>
          </p:nvSpPr>
          <p:spPr bwMode="auto">
            <a:xfrm>
              <a:off x="173030" y="369795"/>
              <a:ext cx="799887" cy="42707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>
                <a:defRPr/>
              </a:pPr>
              <a:r>
                <a:rPr sz="2200">
                  <a:solidFill>
                    <a:srgbClr val="0086CA"/>
                  </a:solidFill>
                </a:rPr>
                <a:t>8000</a:t>
              </a:r>
            </a:p>
          </p:txBody>
        </p:sp>
      </p:grpSp>
      <p:sp>
        <p:nvSpPr>
          <p:cNvPr id="911373161" name="TextBox 911373160"/>
          <p:cNvSpPr txBox="1"/>
          <p:nvPr/>
        </p:nvSpPr>
        <p:spPr bwMode="auto">
          <a:xfrm>
            <a:off x="1862788" y="2304415"/>
            <a:ext cx="3969969" cy="488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2600"/>
              <a:t>Направлений подготовки</a:t>
            </a:r>
          </a:p>
        </p:txBody>
      </p:sp>
      <p:sp>
        <p:nvSpPr>
          <p:cNvPr id="336824615" name="Овал 336824614"/>
          <p:cNvSpPr/>
          <p:nvPr/>
        </p:nvSpPr>
        <p:spPr bwMode="auto">
          <a:xfrm>
            <a:off x="650326" y="1980339"/>
            <a:ext cx="1077295" cy="1166671"/>
          </a:xfrm>
          <a:prstGeom prst="ellipse">
            <a:avLst/>
          </a:prstGeom>
          <a:noFill/>
          <a:ln w="57150" cap="flat" cmpd="sng" algn="ctr">
            <a:solidFill>
              <a:srgbClr val="90F1DD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412620" name="TextBox 667412619"/>
          <p:cNvSpPr txBox="1"/>
          <p:nvPr/>
        </p:nvSpPr>
        <p:spPr bwMode="auto">
          <a:xfrm>
            <a:off x="745080" y="2334895"/>
            <a:ext cx="886348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400">
                <a:solidFill>
                  <a:srgbClr val="90F1DD"/>
                </a:solidFill>
              </a:rPr>
              <a:t>34</a:t>
            </a:r>
          </a:p>
        </p:txBody>
      </p:sp>
      <p:cxnSp>
        <p:nvCxnSpPr>
          <p:cNvPr id="2" name="Прямая соединительная линия 1"/>
          <p:cNvCxnSpPr>
            <a:cxnSpLocks/>
          </p:cNvCxnSpPr>
          <p:nvPr/>
        </p:nvCxnSpPr>
        <p:spPr bwMode="auto">
          <a:xfrm flipV="1">
            <a:off x="5382599" y="2733674"/>
            <a:ext cx="1219199" cy="1009649"/>
          </a:xfrm>
          <a:prstGeom prst="line">
            <a:avLst/>
          </a:prstGeom>
          <a:ln w="38099" cap="flat" cmpd="sng" algn="ctr">
            <a:solidFill>
              <a:srgbClr val="0086CA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485614" name="Прямая соединительная линия 567485613"/>
          <p:cNvCxnSpPr>
            <a:cxnSpLocks/>
          </p:cNvCxnSpPr>
          <p:nvPr/>
        </p:nvCxnSpPr>
        <p:spPr bwMode="auto">
          <a:xfrm>
            <a:off x="5382599" y="3905009"/>
            <a:ext cx="1219199" cy="1009649"/>
          </a:xfrm>
          <a:prstGeom prst="line">
            <a:avLst/>
          </a:prstGeom>
          <a:ln w="38099" cap="flat" cmpd="sng" algn="ctr">
            <a:solidFill>
              <a:srgbClr val="0086CA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4722033" name="Группа 1944722032"/>
          <p:cNvGrpSpPr/>
          <p:nvPr/>
        </p:nvGrpSpPr>
        <p:grpSpPr bwMode="auto">
          <a:xfrm>
            <a:off x="6694629" y="2071827"/>
            <a:ext cx="938000" cy="962397"/>
            <a:chOff x="0" y="0"/>
            <a:chExt cx="938000" cy="962397"/>
          </a:xfrm>
        </p:grpSpPr>
        <p:sp>
          <p:nvSpPr>
            <p:cNvPr id="262956696" name="Овал 262956695"/>
            <p:cNvSpPr/>
            <p:nvPr/>
          </p:nvSpPr>
          <p:spPr bwMode="auto">
            <a:xfrm>
              <a:off x="0" y="0"/>
              <a:ext cx="938000" cy="962397"/>
            </a:xfrm>
            <a:prstGeom prst="ellipse">
              <a:avLst/>
            </a:prstGeom>
            <a:noFill/>
            <a:ln w="57150" cap="flat" cmpd="sng" algn="ctr">
              <a:solidFill>
                <a:srgbClr val="0086CA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44926253" name="TextBox 2044926252"/>
            <p:cNvSpPr txBox="1"/>
            <p:nvPr/>
          </p:nvSpPr>
          <p:spPr bwMode="auto">
            <a:xfrm>
              <a:off x="110428" y="276817"/>
              <a:ext cx="789502" cy="39659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>
                <a:defRPr/>
              </a:pPr>
              <a:r>
                <a:rPr sz="2000">
                  <a:solidFill>
                    <a:srgbClr val="0086CA"/>
                  </a:solidFill>
                </a:rPr>
                <a:t>5000</a:t>
              </a:r>
            </a:p>
          </p:txBody>
        </p:sp>
      </p:grpSp>
      <p:grpSp>
        <p:nvGrpSpPr>
          <p:cNvPr id="1443308991" name="Группа 1443308990"/>
          <p:cNvGrpSpPr/>
          <p:nvPr/>
        </p:nvGrpSpPr>
        <p:grpSpPr bwMode="auto">
          <a:xfrm>
            <a:off x="6647818" y="4637841"/>
            <a:ext cx="937998" cy="962397"/>
            <a:chOff x="0" y="0"/>
            <a:chExt cx="937998" cy="962397"/>
          </a:xfrm>
        </p:grpSpPr>
        <p:sp>
          <p:nvSpPr>
            <p:cNvPr id="674833207" name="Овал 674833206"/>
            <p:cNvSpPr/>
            <p:nvPr/>
          </p:nvSpPr>
          <p:spPr bwMode="auto">
            <a:xfrm>
              <a:off x="0" y="0"/>
              <a:ext cx="937998" cy="962397"/>
            </a:xfrm>
            <a:prstGeom prst="ellipse">
              <a:avLst/>
            </a:prstGeom>
            <a:noFill/>
            <a:ln w="57150" cap="flat" cmpd="sng" algn="ctr">
              <a:solidFill>
                <a:srgbClr val="0086CA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11885996" name="TextBox 1711885995"/>
            <p:cNvSpPr txBox="1"/>
            <p:nvPr/>
          </p:nvSpPr>
          <p:spPr bwMode="auto">
            <a:xfrm>
              <a:off x="110426" y="276815"/>
              <a:ext cx="792740" cy="396599"/>
            </a:xfrm>
            <a:prstGeom prst="rect">
              <a:avLst/>
            </a:prstGeom>
            <a:noFill/>
          </p:spPr>
          <p:txBody>
            <a:bodyPr vertOverflow="overflow" horzOverflow="overflow" vert="horz" wrap="square" lIns="91440" tIns="45720" rIns="91440" bIns="45720" numCol="1" spcCol="0" rtlCol="0" fromWordArt="0" anchor="t" anchorCtr="0" forceAA="0" compatLnSpc="0">
              <a:spAutoFit/>
            </a:bodyPr>
            <a:lstStyle/>
            <a:p>
              <a:pPr>
                <a:defRPr/>
              </a:pPr>
              <a:r>
                <a:rPr sz="2000">
                  <a:solidFill>
                    <a:srgbClr val="0086CA"/>
                  </a:solidFill>
                </a:rPr>
                <a:t>3000</a:t>
              </a:r>
            </a:p>
          </p:txBody>
        </p:sp>
      </p:grpSp>
      <p:sp>
        <p:nvSpPr>
          <p:cNvPr id="1234794154" name="TextBox 1234794153"/>
          <p:cNvSpPr txBox="1"/>
          <p:nvPr/>
        </p:nvSpPr>
        <p:spPr bwMode="auto">
          <a:xfrm>
            <a:off x="7747318" y="2150344"/>
            <a:ext cx="3417196" cy="823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2400"/>
              <a:t>Полученных заявлений через интеграцию ЕПГУ</a:t>
            </a:r>
          </a:p>
        </p:txBody>
      </p:sp>
      <p:sp>
        <p:nvSpPr>
          <p:cNvPr id="1591766050" name="TextBox 1591766049"/>
          <p:cNvSpPr txBox="1"/>
          <p:nvPr/>
        </p:nvSpPr>
        <p:spPr bwMode="auto">
          <a:xfrm>
            <a:off x="7747318" y="4760194"/>
            <a:ext cx="3425476" cy="823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2400"/>
              <a:t>Полученных заявлений через колледж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155573" y="866273"/>
            <a:ext cx="10396728" cy="1009218"/>
          </a:xfrm>
        </p:spPr>
        <p:txBody>
          <a:bodyPr/>
          <a:lstStyle/>
          <a:p>
            <a:pPr algn="ctr">
              <a:defRPr/>
            </a:pPr>
            <a:r>
              <a:rPr lang="ru-RU"/>
              <a:t>А нужен ли аутсорсинг?</a:t>
            </a:r>
          </a:p>
        </p:txBody>
      </p:sp>
      <p:pic>
        <p:nvPicPr>
          <p:cNvPr id="81121465" name="Объект 81121464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3839337" y="2236540"/>
            <a:ext cx="5029199" cy="3499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920439" name="Заголовок 2"/>
          <p:cNvSpPr>
            <a:spLocks noGrp="1"/>
          </p:cNvSpPr>
          <p:nvPr>
            <p:ph type="title"/>
          </p:nvPr>
        </p:nvSpPr>
        <p:spPr bwMode="auto">
          <a:xfrm>
            <a:off x="1298448" y="866273"/>
            <a:ext cx="10396728" cy="1009217"/>
          </a:xfrm>
        </p:spPr>
        <p:txBody>
          <a:bodyPr/>
          <a:lstStyle/>
          <a:p>
            <a:pPr>
              <a:defRPr/>
            </a:pPr>
            <a:r>
              <a:rPr lang="ru-RU"/>
              <a:t>Преимущества привлечения аутсорсинга</a:t>
            </a:r>
          </a:p>
        </p:txBody>
      </p:sp>
      <p:pic>
        <p:nvPicPr>
          <p:cNvPr id="1801578702" name="Рисунок 180157870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43997" y="1875489"/>
            <a:ext cx="361949" cy="361949"/>
          </a:xfrm>
          <a:prstGeom prst="rect">
            <a:avLst/>
          </a:prstGeom>
        </p:spPr>
      </p:pic>
      <p:sp>
        <p:nvSpPr>
          <p:cNvPr id="1911987343" name="TextBox 1911987342"/>
          <p:cNvSpPr txBox="1"/>
          <p:nvPr/>
        </p:nvSpPr>
        <p:spPr bwMode="auto">
          <a:xfrm>
            <a:off x="1829770" y="1871318"/>
            <a:ext cx="4378815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800"/>
              <a:t>Оптимизация бюджета и времени</a:t>
            </a:r>
          </a:p>
        </p:txBody>
      </p:sp>
      <p:pic>
        <p:nvPicPr>
          <p:cNvPr id="1914276419" name="Рисунок 19142764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43997" y="2351738"/>
            <a:ext cx="361948" cy="361948"/>
          </a:xfrm>
          <a:prstGeom prst="rect">
            <a:avLst/>
          </a:prstGeom>
        </p:spPr>
      </p:pic>
      <p:sp>
        <p:nvSpPr>
          <p:cNvPr id="1741106717" name="TextBox 1741106716"/>
          <p:cNvSpPr txBox="1"/>
          <p:nvPr/>
        </p:nvSpPr>
        <p:spPr bwMode="auto">
          <a:xfrm>
            <a:off x="1829772" y="2347569"/>
            <a:ext cx="7870530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Делегирование задач и повышение качества их выполнения </a:t>
            </a:r>
          </a:p>
        </p:txBody>
      </p:sp>
      <p:pic>
        <p:nvPicPr>
          <p:cNvPr id="1312502320" name="Рисунок 13125023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43997" y="2850057"/>
            <a:ext cx="361948" cy="361948"/>
          </a:xfrm>
          <a:prstGeom prst="rect">
            <a:avLst/>
          </a:prstGeom>
        </p:spPr>
      </p:pic>
      <p:sp>
        <p:nvSpPr>
          <p:cNvPr id="333102982" name="TextBox 333102981"/>
          <p:cNvSpPr txBox="1"/>
          <p:nvPr/>
        </p:nvSpPr>
        <p:spPr bwMode="auto">
          <a:xfrm>
            <a:off x="1829772" y="2845888"/>
            <a:ext cx="9031139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Оперативное решение проблем, постоянная связь с компанией-аутсорсером</a:t>
            </a:r>
          </a:p>
        </p:txBody>
      </p:sp>
      <p:pic>
        <p:nvPicPr>
          <p:cNvPr id="1052545858" name="Рисунок 105254585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17155" y="3429000"/>
            <a:ext cx="4093963" cy="2761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5204015" name="Заголовок 2"/>
          <p:cNvSpPr>
            <a:spLocks noGrp="1"/>
          </p:cNvSpPr>
          <p:nvPr>
            <p:ph type="title"/>
          </p:nvPr>
        </p:nvSpPr>
        <p:spPr bwMode="auto">
          <a:xfrm>
            <a:off x="1298445" y="866271"/>
            <a:ext cx="10396728" cy="100921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Проведение приёмной кампании </a:t>
            </a:r>
            <a:endParaRPr sz="4400"/>
          </a:p>
        </p:txBody>
      </p:sp>
      <p:sp>
        <p:nvSpPr>
          <p:cNvPr id="1833537271" name="TextBox 1833537270"/>
          <p:cNvSpPr txBox="1"/>
          <p:nvPr/>
        </p:nvSpPr>
        <p:spPr bwMode="auto">
          <a:xfrm>
            <a:off x="1362105" y="1809747"/>
            <a:ext cx="7897613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 sz="2000">
              <a:solidFill>
                <a:srgbClr val="0088CA"/>
              </a:solidFill>
            </a:endParaRPr>
          </a:p>
        </p:txBody>
      </p:sp>
      <p:sp>
        <p:nvSpPr>
          <p:cNvPr id="2055086316" name="TextBox 2055086315"/>
          <p:cNvSpPr txBox="1"/>
          <p:nvPr/>
        </p:nvSpPr>
        <p:spPr bwMode="auto">
          <a:xfrm>
            <a:off x="1362105" y="1677186"/>
            <a:ext cx="7899413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000">
                <a:solidFill>
                  <a:srgbClr val="0088CA"/>
                </a:solidFill>
              </a:rPr>
              <a:t>С привлечением аутсорсинга</a:t>
            </a:r>
          </a:p>
        </p:txBody>
      </p:sp>
      <p:sp>
        <p:nvSpPr>
          <p:cNvPr id="1170905096" name="TextBox 1170905095"/>
          <p:cNvSpPr txBox="1"/>
          <p:nvPr/>
        </p:nvSpPr>
        <p:spPr bwMode="auto">
          <a:xfrm>
            <a:off x="1944072" y="2419347"/>
            <a:ext cx="6107711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Отслеживание статистики в формате диаграмм</a:t>
            </a:r>
          </a:p>
        </p:txBody>
      </p:sp>
      <p:pic>
        <p:nvPicPr>
          <p:cNvPr id="65030194" name="Рисунок 6503019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66847" y="2403495"/>
            <a:ext cx="429597" cy="429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7395051" name="Заголовок 2"/>
          <p:cNvSpPr>
            <a:spLocks noGrp="1"/>
          </p:cNvSpPr>
          <p:nvPr>
            <p:ph type="title"/>
          </p:nvPr>
        </p:nvSpPr>
        <p:spPr bwMode="auto">
          <a:xfrm>
            <a:off x="1298444" y="866269"/>
            <a:ext cx="10396728" cy="100921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Проведение приёмной кампании </a:t>
            </a:r>
            <a:endParaRPr sz="4400"/>
          </a:p>
        </p:txBody>
      </p:sp>
      <p:pic>
        <p:nvPicPr>
          <p:cNvPr id="85436470" name="Рисунок 85436469"/>
          <p:cNvPicPr>
            <a:picLocks noChangeAspect="1"/>
          </p:cNvPicPr>
          <p:nvPr/>
        </p:nvPicPr>
        <p:blipFill>
          <a:blip r:embed="rId2"/>
          <a:srcRect t="8563"/>
          <a:stretch/>
        </p:blipFill>
        <p:spPr bwMode="auto">
          <a:xfrm>
            <a:off x="1947900" y="2019299"/>
            <a:ext cx="7592099" cy="4430485"/>
          </a:xfrm>
          <a:prstGeom prst="rect">
            <a:avLst/>
          </a:prstGeom>
        </p:spPr>
      </p:pic>
      <p:sp>
        <p:nvSpPr>
          <p:cNvPr id="1303102422" name="TextBox 1303102421"/>
          <p:cNvSpPr txBox="1"/>
          <p:nvPr/>
        </p:nvSpPr>
        <p:spPr bwMode="auto">
          <a:xfrm>
            <a:off x="116248" y="6629400"/>
            <a:ext cx="4230373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/>
              <a:t>*на всех слайдах представлена тестовая информация для демонстрации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4384803" name="Заголовок 2"/>
          <p:cNvSpPr>
            <a:spLocks noGrp="1"/>
          </p:cNvSpPr>
          <p:nvPr>
            <p:ph type="title"/>
          </p:nvPr>
        </p:nvSpPr>
        <p:spPr bwMode="auto">
          <a:xfrm>
            <a:off x="1298444" y="866269"/>
            <a:ext cx="10396728" cy="100921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Проведение приёмной кампании </a:t>
            </a:r>
            <a:endParaRPr sz="4400"/>
          </a:p>
        </p:txBody>
      </p:sp>
      <p:sp>
        <p:nvSpPr>
          <p:cNvPr id="1682764888" name="TextBox 1682764887"/>
          <p:cNvSpPr txBox="1"/>
          <p:nvPr/>
        </p:nvSpPr>
        <p:spPr bwMode="auto">
          <a:xfrm>
            <a:off x="1944072" y="2419347"/>
            <a:ext cx="6107711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Отслеживание статистики в формате диаграмм</a:t>
            </a:r>
          </a:p>
        </p:txBody>
      </p:sp>
      <p:pic>
        <p:nvPicPr>
          <p:cNvPr id="247772391" name="Рисунок 24777239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66847" y="2403495"/>
            <a:ext cx="429597" cy="429597"/>
          </a:xfrm>
          <a:prstGeom prst="rect">
            <a:avLst/>
          </a:prstGeom>
        </p:spPr>
      </p:pic>
      <p:sp>
        <p:nvSpPr>
          <p:cNvPr id="1368993177" name="TextBox 1368993176"/>
          <p:cNvSpPr txBox="1"/>
          <p:nvPr/>
        </p:nvSpPr>
        <p:spPr bwMode="auto">
          <a:xfrm>
            <a:off x="1944072" y="2937870"/>
            <a:ext cx="7735666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Возможность получения доступа с любого типа устройства (ПК, ноутбук, смартфон и т.д.)</a:t>
            </a:r>
          </a:p>
        </p:txBody>
      </p:sp>
      <p:pic>
        <p:nvPicPr>
          <p:cNvPr id="1526242203" name="Рисунок 152624220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66847" y="2999403"/>
            <a:ext cx="429597" cy="429597"/>
          </a:xfrm>
          <a:prstGeom prst="rect">
            <a:avLst/>
          </a:prstGeom>
        </p:spPr>
      </p:pic>
      <p:sp>
        <p:nvSpPr>
          <p:cNvPr id="453303840" name="TextBox 453303839"/>
          <p:cNvSpPr txBox="1"/>
          <p:nvPr/>
        </p:nvSpPr>
        <p:spPr bwMode="auto">
          <a:xfrm>
            <a:off x="1362105" y="1677186"/>
            <a:ext cx="7899772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000">
                <a:solidFill>
                  <a:srgbClr val="0088CA"/>
                </a:solidFill>
              </a:rPr>
              <a:t>С привлечением аутсорсинга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8160481" name="Заголовок 2"/>
          <p:cNvSpPr>
            <a:spLocks noGrp="1"/>
          </p:cNvSpPr>
          <p:nvPr>
            <p:ph type="title"/>
          </p:nvPr>
        </p:nvSpPr>
        <p:spPr bwMode="auto">
          <a:xfrm>
            <a:off x="1298444" y="866269"/>
            <a:ext cx="10396728" cy="100921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Проведение приёмной кампании </a:t>
            </a:r>
            <a:endParaRPr sz="4400"/>
          </a:p>
        </p:txBody>
      </p:sp>
      <p:grpSp>
        <p:nvGrpSpPr>
          <p:cNvPr id="1922056220" name="Группа 1922056219"/>
          <p:cNvGrpSpPr/>
          <p:nvPr/>
        </p:nvGrpSpPr>
        <p:grpSpPr bwMode="auto">
          <a:xfrm>
            <a:off x="1298444" y="2052313"/>
            <a:ext cx="5470490" cy="3986591"/>
            <a:chOff x="0" y="0"/>
            <a:chExt cx="5470490" cy="3986591"/>
          </a:xfrm>
        </p:grpSpPr>
        <p:pic>
          <p:nvPicPr>
            <p:cNvPr id="1126565362" name="Рисунок 1126565361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747185" y="353363"/>
              <a:ext cx="3885104" cy="2275794"/>
            </a:xfrm>
            <a:prstGeom prst="rect">
              <a:avLst/>
            </a:prstGeom>
          </p:spPr>
        </p:pic>
        <p:pic>
          <p:nvPicPr>
            <p:cNvPr id="1072324198" name="Рисунок 107232419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0" y="0"/>
              <a:ext cx="5470490" cy="3986591"/>
            </a:xfrm>
            <a:prstGeom prst="rect">
              <a:avLst/>
            </a:prstGeom>
          </p:spPr>
        </p:pic>
      </p:grpSp>
      <p:grpSp>
        <p:nvGrpSpPr>
          <p:cNvPr id="1002891380" name="Группа 1002891379"/>
          <p:cNvGrpSpPr/>
          <p:nvPr/>
        </p:nvGrpSpPr>
        <p:grpSpPr bwMode="auto">
          <a:xfrm>
            <a:off x="7466076" y="1875485"/>
            <a:ext cx="2911754" cy="4438649"/>
            <a:chOff x="0" y="0"/>
            <a:chExt cx="2911754" cy="4438649"/>
          </a:xfrm>
        </p:grpSpPr>
        <p:pic>
          <p:nvPicPr>
            <p:cNvPr id="1275777164" name="Рисунок 1275777163"/>
            <p:cNvPicPr>
              <a:picLocks noChangeAspect="1"/>
            </p:cNvPicPr>
            <p:nvPr/>
          </p:nvPicPr>
          <p:blipFill>
            <a:blip r:embed="rId4"/>
            <a:srcRect b="14081"/>
            <a:stretch/>
          </p:blipFill>
          <p:spPr bwMode="auto">
            <a:xfrm>
              <a:off x="445090" y="302761"/>
              <a:ext cx="2021572" cy="3852176"/>
            </a:xfrm>
            <a:prstGeom prst="rect">
              <a:avLst/>
            </a:prstGeom>
          </p:spPr>
        </p:pic>
        <p:pic>
          <p:nvPicPr>
            <p:cNvPr id="692781820" name="Рисунок 692781819"/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0" y="0"/>
              <a:ext cx="2911754" cy="4438649"/>
            </a:xfrm>
            <a:prstGeom prst="rect">
              <a:avLst/>
            </a:prstGeom>
          </p:spPr>
        </p:pic>
      </p:grpSp>
      <p:sp>
        <p:nvSpPr>
          <p:cNvPr id="1374493724" name="TextBox 1374493723"/>
          <p:cNvSpPr txBox="1"/>
          <p:nvPr/>
        </p:nvSpPr>
        <p:spPr bwMode="auto">
          <a:xfrm>
            <a:off x="116248" y="6629400"/>
            <a:ext cx="4230373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000"/>
              <a:t>*на всех слайдах представлена тестовая информация для демонстрации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1127314" name="Заголовок 2"/>
          <p:cNvSpPr>
            <a:spLocks noGrp="1"/>
          </p:cNvSpPr>
          <p:nvPr>
            <p:ph type="title"/>
          </p:nvPr>
        </p:nvSpPr>
        <p:spPr bwMode="auto">
          <a:xfrm>
            <a:off x="1298443" y="866268"/>
            <a:ext cx="10396728" cy="100921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chemeClr val="tx1"/>
                </a:solidFill>
                <a:latin typeface="Calibri Light"/>
                <a:ea typeface="Arial"/>
                <a:cs typeface="Arial"/>
              </a:rPr>
              <a:t>Проведение приёмной кампании </a:t>
            </a:r>
            <a:endParaRPr sz="4400"/>
          </a:p>
        </p:txBody>
      </p:sp>
      <p:sp>
        <p:nvSpPr>
          <p:cNvPr id="951163816" name="TextBox 951163815"/>
          <p:cNvSpPr txBox="1"/>
          <p:nvPr/>
        </p:nvSpPr>
        <p:spPr bwMode="auto">
          <a:xfrm>
            <a:off x="1944072" y="2419347"/>
            <a:ext cx="6107711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Отслеживание статистики в формате диаграмм</a:t>
            </a:r>
          </a:p>
        </p:txBody>
      </p:sp>
      <p:pic>
        <p:nvPicPr>
          <p:cNvPr id="1992401552" name="Рисунок 199240155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66847" y="2403495"/>
            <a:ext cx="429597" cy="429597"/>
          </a:xfrm>
          <a:prstGeom prst="rect">
            <a:avLst/>
          </a:prstGeom>
        </p:spPr>
      </p:pic>
      <p:sp>
        <p:nvSpPr>
          <p:cNvPr id="1932927253" name="TextBox 1932927252"/>
          <p:cNvSpPr txBox="1"/>
          <p:nvPr/>
        </p:nvSpPr>
        <p:spPr bwMode="auto">
          <a:xfrm>
            <a:off x="1944072" y="2937870"/>
            <a:ext cx="7735666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/>
              <a:t>Возможность получения доступа с любого типа устройства (ПК, ноутбук, смартфон и т.д.)</a:t>
            </a:r>
          </a:p>
        </p:txBody>
      </p:sp>
      <p:pic>
        <p:nvPicPr>
          <p:cNvPr id="846205007" name="Рисунок 84620500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66847" y="2999403"/>
            <a:ext cx="429597" cy="429597"/>
          </a:xfrm>
          <a:prstGeom prst="rect">
            <a:avLst/>
          </a:prstGeom>
        </p:spPr>
      </p:pic>
      <p:sp>
        <p:nvSpPr>
          <p:cNvPr id="1263668482" name="TextBox 1263668481"/>
          <p:cNvSpPr txBox="1"/>
          <p:nvPr/>
        </p:nvSpPr>
        <p:spPr bwMode="auto">
          <a:xfrm>
            <a:off x="1926789" y="3630385"/>
            <a:ext cx="7749346" cy="6404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Возможность заказать необходимый отчет в нужном разрезе не отвлекаясь от хода приемной компании</a:t>
            </a:r>
            <a:endParaRPr/>
          </a:p>
        </p:txBody>
      </p:sp>
      <p:pic>
        <p:nvPicPr>
          <p:cNvPr id="129206534" name="Рисунок 12920653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49565" y="3609432"/>
            <a:ext cx="429597" cy="429597"/>
          </a:xfrm>
          <a:prstGeom prst="rect">
            <a:avLst/>
          </a:prstGeom>
        </p:spPr>
      </p:pic>
      <p:sp>
        <p:nvSpPr>
          <p:cNvPr id="106253331" name="TextBox 106253330"/>
          <p:cNvSpPr txBox="1"/>
          <p:nvPr/>
        </p:nvSpPr>
        <p:spPr bwMode="auto">
          <a:xfrm>
            <a:off x="1362105" y="1677186"/>
            <a:ext cx="7899772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000">
                <a:solidFill>
                  <a:srgbClr val="0088CA"/>
                </a:solidFill>
              </a:rPr>
              <a:t>С привлечением аутсорсинга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366</Words>
  <Application>Microsoft Office PowerPoint</Application>
  <DocSecurity>0</DocSecurity>
  <PresentationFormat>Широкоэкранный</PresentationFormat>
  <Paragraphs>66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Тема1</vt:lpstr>
      <vt:lpstr>Тема1</vt:lpstr>
      <vt:lpstr>Опыт проведения приемной кампании с привлечением аутсорсинга</vt:lpstr>
      <vt:lpstr>Проведение приёмной комиссии </vt:lpstr>
      <vt:lpstr>А нужен ли аутсорсинг?</vt:lpstr>
      <vt:lpstr>Преимущества привлечения аутсорсинга</vt:lpstr>
      <vt:lpstr>Проведение приёмной кампании </vt:lpstr>
      <vt:lpstr>Проведение приёмной кампании </vt:lpstr>
      <vt:lpstr>Проведение приёмной кампании </vt:lpstr>
      <vt:lpstr>Проведение приёмной кампании </vt:lpstr>
      <vt:lpstr>Проведение приёмной кампании </vt:lpstr>
      <vt:lpstr>Проведение приёмной комиссии </vt:lpstr>
      <vt:lpstr>Проведение приёмной комиссии </vt:lpstr>
      <vt:lpstr>Проведение приёмной комиссии </vt:lpstr>
      <vt:lpstr>Проведение приёмной комиссии </vt:lpstr>
      <vt:lpstr>Контактные данные</vt:lpstr>
      <vt:lpstr>Опыт проведения приемной кампании с привлечением аутсорсинга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Маркетинговые исследования рынка образовательных услуг</dc:title>
  <dc:subject/>
  <dc:creator>Сидякина Анастасия Алексеевна</dc:creator>
  <cp:keywords/>
  <dc:description/>
  <cp:lastModifiedBy>admin</cp:lastModifiedBy>
  <cp:revision>123</cp:revision>
  <dcterms:created xsi:type="dcterms:W3CDTF">2023-01-30T07:02:12Z</dcterms:created>
  <dcterms:modified xsi:type="dcterms:W3CDTF">2024-03-27T12:07:40Z</dcterms:modified>
  <cp:category/>
  <dc:identifier/>
  <cp:contentStatus/>
  <dc:language/>
  <cp:version/>
</cp:coreProperties>
</file>