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3" r:id="rId2"/>
    <p:sldId id="441" r:id="rId3"/>
    <p:sldId id="395" r:id="rId4"/>
    <p:sldId id="442" r:id="rId5"/>
    <p:sldId id="416" r:id="rId6"/>
    <p:sldId id="434" r:id="rId7"/>
    <p:sldId id="418" r:id="rId8"/>
    <p:sldId id="435" r:id="rId9"/>
    <p:sldId id="436" r:id="rId10"/>
    <p:sldId id="422" r:id="rId11"/>
    <p:sldId id="423" r:id="rId12"/>
    <p:sldId id="433" r:id="rId13"/>
    <p:sldId id="437" r:id="rId14"/>
    <p:sldId id="438" r:id="rId15"/>
    <p:sldId id="439" r:id="rId16"/>
    <p:sldId id="440" r:id="rId17"/>
    <p:sldId id="443" r:id="rId18"/>
    <p:sldId id="319" r:id="rId19"/>
  </p:sldIdLst>
  <p:sldSz cx="12192000" cy="6858000"/>
  <p:notesSz cx="9144000" cy="6858000"/>
  <p:embeddedFontLs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Roboto Light" panose="020B0604020202020204" charset="0"/>
      <p:regular r:id="rId26"/>
      <p: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Roboto Light" panose="020B0604020202020204" charset="0"/>
      <p:regular r:id="rId26"/>
      <p: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3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464"/>
    <a:srgbClr val="DF1641"/>
    <a:srgbClr val="0E75BE"/>
    <a:srgbClr val="E71F49"/>
    <a:srgbClr val="DA363A"/>
    <a:srgbClr val="013163"/>
    <a:srgbClr val="D81E23"/>
    <a:srgbClr val="EE1C25"/>
    <a:srgbClr val="5497CC"/>
    <a:srgbClr val="919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65333" autoAdjust="0"/>
  </p:normalViewPr>
  <p:slideViewPr>
    <p:cSldViewPr snapToGrid="0" snapToObjects="1" showGuides="1">
      <p:cViewPr varScale="1">
        <p:scale>
          <a:sx n="75" d="100"/>
          <a:sy n="75" d="100"/>
        </p:scale>
        <p:origin x="1896" y="54"/>
      </p:cViewPr>
      <p:guideLst>
        <p:guide pos="6312"/>
        <p:guide orient="horz" pos="2160"/>
      </p:guideLst>
    </p:cSldViewPr>
  </p:slideViewPr>
  <p:outlineViewPr>
    <p:cViewPr>
      <p:scale>
        <a:sx n="33" d="100"/>
        <a:sy n="33" d="100"/>
      </p:scale>
      <p:origin x="0" y="-235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2" d="100"/>
          <a:sy n="112" d="100"/>
        </p:scale>
        <p:origin x="24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73811" y="6479514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de-DE" b="1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|  25</a:t>
            </a:r>
            <a:endParaRPr lang="ru-RU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141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40A5BB89-31DF-B34B-8C7A-14467CE2E158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r>
              <a:rPr lang="de-DE" dirty="0"/>
              <a:t>|  25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F7335BB9-079E-AE4A-BFBE-00478FCE94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2594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Здравствуйте уважаемые коллеги, меня зовут Попова Елена, я ведущий аналитик группы компаний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СофтБаланс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, город Санкт-Петербург. Сегодня я хотела бы поделиться с Вами нашим опытом автоматизации платного обучения студентов в Санкт-Петербургском колледже им. В.М. Бехтерева, реализованного на базе программного продукта 1С: Колледж ПРОФ.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172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В дополнение, мы сделали автоматическое заполнение полей дата начала и дата окончания действия договора. Была проведена предварительная работа по согласованию значения, что именно должно подставляться в эти поля. И как результат мы автоматически определяем даты и пользователю уже нет необходимости в каждом договоре заполнять эти значения.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8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А теперь хотелось бы рассказать об очень важной доработке в программе. О реализации дополнительных соглашений к договору. Студенты колледжа, так же как и студенты университета тоже заключаются дополнительные соглашения. В первую очередь – это ежегодная индексация стоимости. Также студенты очень часто оплачивают обучение за счет средств материнского капитала, следовательно, где-то нужно отразить, что оплата пройдет за счет средств материнского капитала. Для решения данной задачи, нами был добавлен отдельный вид договоров – дополнительное соглашение. Ну и мы добавили признак – это тип дополнительного соглашения: индексация или материнский капитал.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670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Сделали связь с документом основанием. В результате пользователи программы 1С: Колледж могут из договора перейти в список дополнительных соглашений. Настроен отбор по типу доп. Соглашения.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Карточка дополнительного соглашения по набору полей практически не отличается от карточки договора. Только есть поле с указанием типа доп. Соглашения и поля с указанием договора основания.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45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Что же касается доп. Соглашения на оплату за счет средств материнского капитала, то при выборе типа Материнский капитал, в доп. Соглашений появляется еще одна закладка, где пользователи могут указать информацию о сертификате.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780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В программе 1С:Колледж реализована обработка, которая позволяет автоматически формировать дополнительные соглашения на каждого слушателя. Для того чтобы прийти к реализации данной обработки нам было необходимо доработать элемент Параметр ставок оплаты. Дело в том, что и в печатной форме при заключении контракта, и для формирования графика в карточке договора ну и конечно же для отражения стоимости на очередной год нам нужно было где-то хранить информацию о стоимости обучения за год. Для этого, мы в параметры стоимости обучения добавили еще 3 дополнительных полях. Стоимость на второй год обучения, на третий и на четвертый. В результате, сотрудник колледжа, ответственный за внесение стоимости вносит каждый год один раз по всем направлениям стоимости. А дальше эта информация уже подтягивается во все документы. При этом, обратите внимание, для первого курса данные о стоимости вносятся на весь период. На следующий год, сотрудник вносит информацию только на второй и третий год обучения, например. Ну и еще через год данные вносятся только в последнее поле. Здесь же видны и даты, когда были внесены изменения.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480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А вот теперь, имея вот такую информацию по годам, нам не составила особого труда сформировать дополнительные соглашения обработкой. Что из себя представляет обработка. В шапке выбирается дата, на которую должны быть созданы доп. Соглашения, далее ставится отбор по группе и выбирается нужная ставка оплаты. В табличной части видим всех студентом, удовлетворяющих отборам. При этом, если на указанную дату по студенту уже есть дополнительное соглашение, то оно будет отражаться в обработке и повторно не будет создаваться. Далее пользователь только отмечает галками кому должны быть сформированы дополнительные соглашения и формирует документы.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004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Ну и в дополнение, чтобы сотрудники колледжа имели возможность проконтролировать всем ли студентам были созданы дополнительные соглашения, мы реализовали отчет. Дополнительные соглашения студентов. В шапке отчета необходимо указать на какую дату необходимо получить данные, а также можно установить отбор по группе. В результате, пользователи могут отследить всем ли студентам созданы дополнительные соглашения.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458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Что же мы получили в итоге, по проведенной кастомизации.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- Сотрудники колледжа могут вести учет по договорам в программе 1С:Колледж,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- Исключается множественный ввод одних и тех же данных;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- Сокращение сроков на ежегодное формирование дополнительных соглашений. Теперь нет необходимости каждому подготавливать свою печатную форму и переносить данные из одного документа в другой.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99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66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Немного о клиенте. Санкт-Петербургское государственное бюджетное профессиональное образовательное учреждение «Медицинский колледж им. В.М. Бехтерева» - одно из старейший образовательных учреждений. Существует более 100 лет. Медицинский колледж В.М. Бехтерева осуществляет профессиональное обучение по специальности 34.02.01 «Сестринское дело» с выдачей диплома государственного образца и присвоением квалификации «Медицинская сестра/брат». В настоящее время в колледже обучается более 1500 студентов. Примерно половина всех студентов, проходят обучение на платной основе.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29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Клиент к нам обратился за помощью в автоматизации процесса учета платного обучения со студентами в программе 1С:Колледж ПРОФ. Первоначально весь учетов расчетов со студентами велся исключительно в виде составления таблиц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, если речь идет именно о контроле поступления оплат. Либо формировались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вордовские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 документы, если речь идет об оформлении договоров и дополнительных соглашений к договорам. При этом, ежегодно, сотрудники колледжа очень много времени тратили на ежегодное создание дополнительных соглашений на индексацию к каждому договору. Нам предстояло полностью отказаться от ручного ведения данных и перейти на использование раздела Расчеты за платное обучение в программе 1С:Колледж ПРОФ.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751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В ходе реализации данного проекта мы старались на сколько это возможно максимально задействовать типовой механизм программы, но не обошлось и без доработок в типовой конфигурации. Об этом я и хотела сегодня рассказать.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8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Первое что необходимо было сделать – это настроить автоматический нумератор договоров и контрактов. Немного поясню. Типовая конфигурации программы предполагает, что во время проведения приемной кампании с абитуриентами заключаются именно документы Контракты. Потому что именно в контрактах идет обращение к Анкете абитуриента, где, собственно, и хранятся все личные данные необходимые для формирования печатной формы договоры. А карточка договора – это документ, в котором учитывается уже студент системы, то есть человек, прошедший по приказу зачисление.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Следовательно, было принято решение оставить использование контрактов и нумератор настраивать именно в контрактах. А еще и в договорах. И вообще все это связать в единую систему. И вот почему. Да, во время проведения приемной кампании абитуриентами заключаются контракты, а в остальное время, когда идут восстановления либо переводы из другого учебного заведения по существующему бизнес-процессу анкета абитуриента уже не будет создаваться, а заводить анкету только ради того чтобы соблюсти общий порядок действий – было бы не корректно и усложнило бы процедуру ввода данных. В результате по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восстанавливающимся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 студентам и переводам из других учебных заведений в колледже сразу создаются договоры. Для решения данной проблемы мы добавили в документ Контракт свое поле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Канц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 номер. Туда подключили нумератор договор, применяемый в колледже. Ну а в договорах мы использовали типовое поле Номер договора куда и подключили нумератор.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978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И здесь возникла такая проблема, мы же абитуриенту уже выдали печатную форму договора с присвоенным номером. Значит этот номер нужно было перенести и в формируемый договор. В типовой реализации программы есть обработка, которая по существующим контрактам формирует договоры. Но при этом, номер в договорах заполняется какой-то свой. В результате, мы немного изменили обработку по формированию договоров и добавили механизм, который переносит номер из контракта в договор.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383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Следующая наша доработка была выполнена также в документе Контракт. В карточку договора мы добавили поля Ставка оплаты и Шаблон печати. В связи с тем, что печатную форму договора мы формируем в момент формирования контракта, то и стоимость обучения мы также должны прописать уже в контракте. А указывать стоимость просто в текстовое поле Стоимость обучения – это не корректно, да и не достаточно нам оказалось этой информации, так как нужно было расписывать стоимость по семестрам на весь предстоящий период обучения. Для решения данной проблемы мы добавили в карточку контракта поле с выбором Ставки оплаты. И здесь важно отметить, что при авто создании договоров информация о ставке оплаты также теперь подтягивается в договоры.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107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Ну и еще одно поле, который мы добавили в контракт – это шаблон печатной формы. В связи с тем, что клиенту нужно было получать печатные формы в формате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ворд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, то мы настроили печатную форму, и в то же время дали пользователям возможность в случае необходимости, самостоятельно редактировать шаблон. Сохраняя, при этом, все редакции шаблона.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Таким образом, у нас практически вся информация по договору первоначально заполняется в карточке контракта, а затем подтягивается в документ Договор со студентом.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319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В карточке договора мы добавили отдельную закладку Стоимость обучения. Информация на этой закладке формируется автоматически по данным из ставки оплаты. Происходит формирование графика платежей с разбивкой по семестрам. Для чего этого нужно было. Дело в том, что студенты могут обратиться за рассрочкой платежей. И чтобы эту информация корректно отразить сначала в договоре, а затем учитывать при формировании отчетов, вот возникла необходимость видеть именно график платежей.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14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b-vnedr.ru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для КП с лого партнер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0" y="2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12" hasCustomPrompt="1"/>
          </p:nvPr>
        </p:nvSpPr>
        <p:spPr>
          <a:xfrm>
            <a:off x="10417174" y="5592073"/>
            <a:ext cx="1440000" cy="716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13" hasCustomPrompt="1"/>
          </p:nvPr>
        </p:nvSpPr>
        <p:spPr>
          <a:xfrm>
            <a:off x="8256228" y="5599447"/>
            <a:ext cx="1440000" cy="7159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5601930"/>
            <a:ext cx="1439863" cy="7164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1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336403" y="5589589"/>
            <a:ext cx="2159148" cy="716400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6AD0796-C882-9F4F-A4F9-D4DE2CBDCD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708275"/>
            <a:ext cx="11522211" cy="144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Название доклада (это обложка для защиты КП у заказчика)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3" y="589032"/>
            <a:ext cx="2880000" cy="3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енький рисунок или ик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115220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dirty="0"/>
              <a:t>Заголовок в одну или две строки + список + иконка или маленькое тематическое фото</a:t>
            </a:r>
            <a:br>
              <a:rPr lang="ru-RU" dirty="0"/>
            </a:br>
            <a:endParaRPr lang="ru-RU" sz="32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исунок 11"/>
          <p:cNvSpPr>
            <a:spLocks noGrp="1"/>
          </p:cNvSpPr>
          <p:nvPr>
            <p:ph type="pic" sz="quarter" idx="37" hasCustomPrompt="1"/>
          </p:nvPr>
        </p:nvSpPr>
        <p:spPr>
          <a:xfrm>
            <a:off x="8975724" y="3429000"/>
            <a:ext cx="2881313" cy="287972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Иконка или фото </a:t>
            </a:r>
            <a:br>
              <a:rPr lang="ru-RU" dirty="0"/>
            </a:br>
            <a:r>
              <a:rPr lang="ru-RU" dirty="0"/>
              <a:t>лучше с белым фоном</a:t>
            </a:r>
            <a:br>
              <a:rPr lang="ru-RU" dirty="0"/>
            </a:br>
            <a:r>
              <a:rPr lang="ru-RU" dirty="0"/>
              <a:t>(загружаем через двойной клик </a:t>
            </a:r>
            <a:br>
              <a:rPr lang="ru-RU" dirty="0"/>
            </a:br>
            <a:r>
              <a:rPr lang="ru-RU" dirty="0"/>
              <a:t>в центр этой области) </a:t>
            </a:r>
          </a:p>
          <a:p>
            <a:r>
              <a:rPr lang="ru-RU" dirty="0"/>
              <a:t> 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49499"/>
            <a:ext cx="8281194" cy="3959227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46538" y="213931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УЧЕТ ПЛАТНЫХ ОБРАЗОВАТЕЛЬНЫХ УСЛУГ НА БАЗЕ «1С:КОЛЛЕДЖ ПРОФ»: ОПЫТ МЕДИНСКОГО КОЛЛЕДЖА ИМ. В.М. БЕХТЕРЕВА</a:t>
            </a:r>
          </a:p>
        </p:txBody>
      </p:sp>
    </p:spTree>
    <p:extLst>
      <p:ext uri="{BB962C8B-B14F-4D97-AF65-F5344CB8AC3E}">
        <p14:creationId xmlns:p14="http://schemas.microsoft.com/office/powerpoint/2010/main" val="38076416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542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-c-подложкой-без-рисунка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 flipV="1">
            <a:off x="334963" y="908049"/>
            <a:ext cx="11522075" cy="5384872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695325" y="1277939"/>
            <a:ext cx="10801351" cy="1084262"/>
          </a:xfrm>
          <a:prstGeom prst="rect">
            <a:avLst/>
          </a:prstGeom>
        </p:spPr>
        <p:txBody>
          <a:bodyPr/>
          <a:lstStyle>
            <a:lvl1pPr marL="7200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dirty="0"/>
              <a:t>Заголовок в одну или две строки на серой подложке + список (без рисунка!)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38"/>
          </p:nvPr>
        </p:nvSpPr>
        <p:spPr>
          <a:xfrm>
            <a:off x="695325" y="2708275"/>
            <a:ext cx="10801350" cy="325109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УЧЕТ ПЛАТНЫХ ОБРАЗОВАТЕЛЬНЫХ УСЛУГ НА БАЗЕ «1С:КОЛЛЕДЖ ПРОФ»: ОПЫТ МЕДИНСКОГО КОЛЛЕДЖА ИМ. В.М. БЕХТЕРЕВА</a:t>
            </a:r>
          </a:p>
        </p:txBody>
      </p:sp>
    </p:spTree>
    <p:extLst>
      <p:ext uri="{BB962C8B-B14F-4D97-AF65-F5344CB8AC3E}">
        <p14:creationId xmlns:p14="http://schemas.microsoft.com/office/powerpoint/2010/main" val="1468792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без подложки и без рисунка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50"/>
            <a:ext cx="115220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 в одну или две строки + список (без рисунка!)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49500"/>
            <a:ext cx="11521281" cy="3959226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УЧЕТ ПЛАТНЫХ ОБРАЗОВАТЕЛЬНЫХ УСЛУГ НА БАЗЕ «1С:КОЛЛЕДЖ ПРОФ»: ОПЫТ МЕДИНСКОГО КОЛЛЕДЖА ИМ. В.М. БЕХТЕРЕВА</a:t>
            </a:r>
          </a:p>
        </p:txBody>
      </p:sp>
    </p:spTree>
    <p:extLst>
      <p:ext uri="{BB962C8B-B14F-4D97-AF65-F5344CB8AC3E}">
        <p14:creationId xmlns:p14="http://schemas.microsoft.com/office/powerpoint/2010/main" val="3400995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скриншот или сх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4" y="886784"/>
            <a:ext cx="11522073" cy="6974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 + только скриншот или схема (не рисунок!)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УЧЕТ ПЛАТНЫХ ОБРАЗОВАТЕЛЬНЫХ УСЛУГ НА БАЗЕ «1С:КОЛЛЕДЖ ПРОФ»: ОПЫТ МЕДИНСКОГО КОЛЛЕДЖА ИМ. В.М. БЕХТЕРЕВА</a:t>
            </a:r>
          </a:p>
        </p:txBody>
      </p:sp>
    </p:spTree>
    <p:extLst>
      <p:ext uri="{BB962C8B-B14F-4D97-AF65-F5344CB8AC3E}">
        <p14:creationId xmlns:p14="http://schemas.microsoft.com/office/powerpoint/2010/main" val="42333477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ем схе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4" y="886784"/>
            <a:ext cx="11522073" cy="6974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 + рисуем схему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УЧЕТ ПЛАТНЫХ ОБРАЗОВАТЕЛЬНЫХ УСЛУГ НА БАЗЕ «1С:КОЛЛЕДЖ ПРОФ»: ОПЫТ МЕДИНСКОГО КОЛЛЕДЖА ИМ. В.М. БЕХТЕРЕВА</a:t>
            </a:r>
          </a:p>
        </p:txBody>
      </p:sp>
    </p:spTree>
    <p:extLst>
      <p:ext uri="{BB962C8B-B14F-4D97-AF65-F5344CB8AC3E}">
        <p14:creationId xmlns:p14="http://schemas.microsoft.com/office/powerpoint/2010/main" val="27549017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/>
          <p:cNvSpPr>
            <a:spLocks noGrp="1"/>
          </p:cNvSpPr>
          <p:nvPr>
            <p:ph type="tbl" sz="quarter" idx="35"/>
          </p:nvPr>
        </p:nvSpPr>
        <p:spPr>
          <a:xfrm>
            <a:off x="334963" y="2349499"/>
            <a:ext cx="11522074" cy="3959225"/>
          </a:xfrm>
          <a:prstGeom prst="rect">
            <a:avLst/>
          </a:prstGeom>
        </p:spPr>
        <p:txBody>
          <a:bodyPr anchor="ctr"/>
          <a:lstStyle>
            <a:lvl1pPr algn="ctr">
              <a:defRPr b="0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49"/>
            <a:ext cx="11522075" cy="1081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Заголовок в одну или две строки + таблица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УЧЕТ ПЛАТНЫХ ОБРАЗОВАТЕЛЬНЫХ УСЛУГ В "1С:УНИВЕРСИТЕТ", ИНТЕГРАЦИЯ С 1С:БГУ </a:t>
            </a:r>
          </a:p>
        </p:txBody>
      </p:sp>
    </p:spTree>
    <p:extLst>
      <p:ext uri="{BB962C8B-B14F-4D97-AF65-F5344CB8AC3E}">
        <p14:creationId xmlns:p14="http://schemas.microsoft.com/office/powerpoint/2010/main" val="18861367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ие списки-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 flipV="1">
            <a:off x="334963" y="908049"/>
            <a:ext cx="11522075" cy="5400675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096002" y="901699"/>
            <a:ext cx="5761036" cy="5407026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695325" y="1268412"/>
            <a:ext cx="5040313" cy="720726"/>
          </a:xfrm>
          <a:prstGeom prst="rect">
            <a:avLst/>
          </a:prstGeom>
        </p:spPr>
        <p:txBody>
          <a:bodyPr/>
          <a:lstStyle>
            <a:lvl1pPr marL="7200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6456363" y="1268413"/>
            <a:ext cx="5040311" cy="720725"/>
          </a:xfrm>
          <a:prstGeom prst="rect">
            <a:avLst/>
          </a:prstGeom>
        </p:spPr>
        <p:txBody>
          <a:bodyPr/>
          <a:lstStyle>
            <a:lvl1pPr marL="720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42"/>
          </p:nvPr>
        </p:nvSpPr>
        <p:spPr>
          <a:xfrm>
            <a:off x="6456363" y="2349500"/>
            <a:ext cx="5040312" cy="3600450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43"/>
          </p:nvPr>
        </p:nvSpPr>
        <p:spPr>
          <a:xfrm>
            <a:off x="695325" y="2349499"/>
            <a:ext cx="5040313" cy="360045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336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3" pos="4067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  <p15:guide id="7" pos="361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акц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7535862" y="1989139"/>
            <a:ext cx="4321175" cy="4319588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6840537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Заголовок слайда в две строчки + список + акцент справа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7535862" y="908049"/>
            <a:ext cx="4321175" cy="1081089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950098" y="4851080"/>
            <a:ext cx="2469302" cy="1204793"/>
            <a:chOff x="8887068" y="-2456991"/>
            <a:chExt cx="3862222" cy="1884409"/>
          </a:xfrm>
        </p:grpSpPr>
        <p:sp>
          <p:nvSpPr>
            <p:cNvPr id="9" name="Прямоугольник 8"/>
            <p:cNvSpPr/>
            <p:nvPr/>
          </p:nvSpPr>
          <p:spPr>
            <a:xfrm rot="18900000">
              <a:off x="8887068" y="-2456991"/>
              <a:ext cx="3862222" cy="50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0" i="0" dirty="0">
                <a:latin typeface="Roboto" panose="02000000000000000000" pitchFamily="2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2700000">
              <a:off x="8394452" y="-1646947"/>
              <a:ext cx="1643955" cy="504776"/>
            </a:xfrm>
            <a:prstGeom prst="rect">
              <a:avLst/>
            </a:prstGeom>
            <a:solidFill>
              <a:srgbClr val="0F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0" i="0" dirty="0">
                <a:latin typeface="Roboto" panose="02000000000000000000" pitchFamily="2" charset="0"/>
              </a:endParaRPr>
            </a:p>
          </p:txBody>
        </p:sp>
      </p:grpSp>
      <p:sp>
        <p:nvSpPr>
          <p:cNvPr id="15" name="Текст 14"/>
          <p:cNvSpPr>
            <a:spLocks noGrp="1"/>
          </p:cNvSpPr>
          <p:nvPr>
            <p:ph type="body" sz="quarter" idx="39" hasCustomPrompt="1"/>
          </p:nvPr>
        </p:nvSpPr>
        <p:spPr>
          <a:xfrm>
            <a:off x="7896224" y="2349500"/>
            <a:ext cx="3600451" cy="2519363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600" baseline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40" hasCustomPrompt="1"/>
          </p:nvPr>
        </p:nvSpPr>
        <p:spPr>
          <a:xfrm>
            <a:off x="7896224" y="1268413"/>
            <a:ext cx="3600451" cy="369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Акцент (заголовок)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49499"/>
            <a:ext cx="6839744" cy="3959227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572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20" userDrawn="1">
          <p15:clr>
            <a:srgbClr val="FBAE40"/>
          </p15:clr>
        </p15:guide>
        <p15:guide id="2" orient="horz" pos="1480" userDrawn="1">
          <p15:clr>
            <a:srgbClr val="FBAE40"/>
          </p15:clr>
        </p15:guide>
        <p15:guide id="3" pos="4974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криншот/схема и акц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8580438" y="1989139"/>
            <a:ext cx="3265487" cy="4319588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7921625" cy="730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Заголовок слайда в одну строчку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591550" y="908049"/>
            <a:ext cx="3265487" cy="1081089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950098" y="4851080"/>
            <a:ext cx="2469302" cy="1204793"/>
            <a:chOff x="8887068" y="-2456991"/>
            <a:chExt cx="3862222" cy="1884409"/>
          </a:xfrm>
        </p:grpSpPr>
        <p:sp>
          <p:nvSpPr>
            <p:cNvPr id="9" name="Прямоугольник 8"/>
            <p:cNvSpPr/>
            <p:nvPr/>
          </p:nvSpPr>
          <p:spPr>
            <a:xfrm rot="18900000">
              <a:off x="8887068" y="-2456991"/>
              <a:ext cx="3862222" cy="50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0" i="0" dirty="0">
                <a:latin typeface="Roboto" panose="02000000000000000000" pitchFamily="2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2700000">
              <a:off x="8394452" y="-1646947"/>
              <a:ext cx="1643955" cy="504776"/>
            </a:xfrm>
            <a:prstGeom prst="rect">
              <a:avLst/>
            </a:prstGeom>
            <a:solidFill>
              <a:srgbClr val="0F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0" i="0" dirty="0">
                <a:latin typeface="Roboto" panose="02000000000000000000" pitchFamily="2" charset="0"/>
              </a:endParaRPr>
            </a:p>
          </p:txBody>
        </p:sp>
      </p:grpSp>
      <p:sp>
        <p:nvSpPr>
          <p:cNvPr id="15" name="Текст 14"/>
          <p:cNvSpPr>
            <a:spLocks noGrp="1"/>
          </p:cNvSpPr>
          <p:nvPr>
            <p:ph type="body" sz="quarter" idx="39" hasCustomPrompt="1"/>
          </p:nvPr>
        </p:nvSpPr>
        <p:spPr>
          <a:xfrm>
            <a:off x="8975725" y="2349500"/>
            <a:ext cx="2520950" cy="2519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Акцент (текст)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40" hasCustomPrompt="1"/>
          </p:nvPr>
        </p:nvSpPr>
        <p:spPr>
          <a:xfrm>
            <a:off x="8975725" y="1268413"/>
            <a:ext cx="2520950" cy="369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Акцент (</a:t>
            </a:r>
            <a:r>
              <a:rPr lang="ru-RU" dirty="0" err="1"/>
              <a:t>заколовок</a:t>
            </a:r>
            <a:r>
              <a:rPr lang="ru-RU" dirty="0"/>
              <a:t>)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41" hasCustomPrompt="1"/>
          </p:nvPr>
        </p:nvSpPr>
        <p:spPr>
          <a:xfrm>
            <a:off x="334963" y="1638300"/>
            <a:ext cx="7921625" cy="467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Скриншот или схема (рисунки не вставляем!)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1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5" userDrawn="1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рожная карт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50"/>
            <a:ext cx="11522076" cy="1081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Дорожная карта проекта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34962" y="5934010"/>
            <a:ext cx="11522075" cy="366582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4" name="Текст 16"/>
          <p:cNvSpPr>
            <a:spLocks noGrp="1"/>
          </p:cNvSpPr>
          <p:nvPr>
            <p:ph type="body" sz="quarter" idx="55" hasCustomPrompt="1"/>
          </p:nvPr>
        </p:nvSpPr>
        <p:spPr>
          <a:xfrm>
            <a:off x="1285875" y="593401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56" hasCustomPrompt="1"/>
          </p:nvPr>
        </p:nvSpPr>
        <p:spPr>
          <a:xfrm>
            <a:off x="5491162" y="592766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57" hasCustomPrompt="1"/>
          </p:nvPr>
        </p:nvSpPr>
        <p:spPr>
          <a:xfrm>
            <a:off x="9091613" y="593401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70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для КП с лого партнеров и докладч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0" y="2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 flipV="1">
            <a:off x="8976450" y="549274"/>
            <a:ext cx="2881450" cy="4693777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0" i="0" dirty="0">
              <a:latin typeface="Roboto" panose="02000000000000000000" pitchFamily="2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20" hasCustomPrompt="1"/>
          </p:nvPr>
        </p:nvSpPr>
        <p:spPr>
          <a:xfrm>
            <a:off x="9328356" y="914400"/>
            <a:ext cx="1452715" cy="14453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</a:t>
            </a:r>
            <a:br>
              <a:rPr lang="ru-RU" dirty="0"/>
            </a:br>
            <a:r>
              <a:rPr lang="ru-RU" dirty="0"/>
              <a:t>выступающего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336402" y="3782962"/>
            <a:ext cx="7919825" cy="10859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Раскрытое описание заголовка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9328356" y="2713366"/>
            <a:ext cx="2168319" cy="5933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A233901D-112F-324D-83A8-6C85B0B2DF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402" y="1989139"/>
            <a:ext cx="7919825" cy="143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Название доклада (это вариант обложки для защиты КП у заказчика)</a:t>
            </a:r>
          </a:p>
        </p:txBody>
      </p:sp>
      <p:sp>
        <p:nvSpPr>
          <p:cNvPr id="22" name="Рисунок 15"/>
          <p:cNvSpPr>
            <a:spLocks noGrp="1"/>
          </p:cNvSpPr>
          <p:nvPr>
            <p:ph type="pic" sz="quarter" idx="12" hasCustomPrompt="1"/>
          </p:nvPr>
        </p:nvSpPr>
        <p:spPr>
          <a:xfrm>
            <a:off x="10417174" y="5592073"/>
            <a:ext cx="1440000" cy="716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13" hasCustomPrompt="1"/>
          </p:nvPr>
        </p:nvSpPr>
        <p:spPr>
          <a:xfrm>
            <a:off x="8256228" y="5599447"/>
            <a:ext cx="1440000" cy="7159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5601930"/>
            <a:ext cx="1439863" cy="7164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6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336403" y="5589589"/>
            <a:ext cx="2159148" cy="72579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клиента</a:t>
            </a:r>
          </a:p>
        </p:txBody>
      </p:sp>
      <p:sp>
        <p:nvSpPr>
          <p:cNvPr id="27" name="Текст 29"/>
          <p:cNvSpPr>
            <a:spLocks noGrp="1"/>
          </p:cNvSpPr>
          <p:nvPr>
            <p:ph type="body" sz="quarter" idx="25" hasCustomPrompt="1"/>
          </p:nvPr>
        </p:nvSpPr>
        <p:spPr>
          <a:xfrm>
            <a:off x="9336088" y="3306726"/>
            <a:ext cx="2160587" cy="7307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29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9328356" y="4149725"/>
            <a:ext cx="2346193" cy="73649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ru-RU" sz="1400" dirty="0" err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name@softbalance.ru</a:t>
            </a: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+7 (812) 325-40-45</a:t>
            </a:r>
            <a: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sb-vnedr.ru</a:t>
            </a:r>
            <a:r>
              <a:rPr lang="ru-RU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3" y="589032"/>
            <a:ext cx="2880000" cy="3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рожная карт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 userDrawn="1"/>
        </p:nvSpPr>
        <p:spPr>
          <a:xfrm>
            <a:off x="334962" y="5229225"/>
            <a:ext cx="11522076" cy="1080000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>
            <a:off x="3932420" y="2908512"/>
            <a:ext cx="0" cy="1940003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7894976" y="2908512"/>
            <a:ext cx="0" cy="1940003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Текст 5"/>
          <p:cNvSpPr>
            <a:spLocks noGrp="1"/>
          </p:cNvSpPr>
          <p:nvPr>
            <p:ph type="body" sz="quarter" idx="49" hasCustomPrompt="1"/>
          </p:nvPr>
        </p:nvSpPr>
        <p:spPr>
          <a:xfrm>
            <a:off x="1239486" y="5334604"/>
            <a:ext cx="1800000" cy="254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Примечания</a:t>
            </a:r>
          </a:p>
        </p:txBody>
      </p:sp>
      <p:sp>
        <p:nvSpPr>
          <p:cNvPr id="42" name="Текст 5"/>
          <p:cNvSpPr>
            <a:spLocks noGrp="1"/>
          </p:cNvSpPr>
          <p:nvPr>
            <p:ph type="body" sz="quarter" idx="50" hasCustomPrompt="1"/>
          </p:nvPr>
        </p:nvSpPr>
        <p:spPr>
          <a:xfrm>
            <a:off x="5200952" y="5337537"/>
            <a:ext cx="1800000" cy="254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Примечания</a:t>
            </a:r>
          </a:p>
        </p:txBody>
      </p:sp>
      <p:sp>
        <p:nvSpPr>
          <p:cNvPr id="43" name="Текст 5"/>
          <p:cNvSpPr>
            <a:spLocks noGrp="1"/>
          </p:cNvSpPr>
          <p:nvPr>
            <p:ph type="body" sz="quarter" idx="51" hasCustomPrompt="1"/>
          </p:nvPr>
        </p:nvSpPr>
        <p:spPr>
          <a:xfrm>
            <a:off x="9159993" y="5337537"/>
            <a:ext cx="1800000" cy="254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Примечания</a:t>
            </a:r>
          </a:p>
        </p:txBody>
      </p:sp>
      <p:sp>
        <p:nvSpPr>
          <p:cNvPr id="44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50"/>
            <a:ext cx="11522075" cy="1081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Дорожная карта проекта</a:t>
            </a: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334962" y="2340199"/>
            <a:ext cx="11522075" cy="366582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28" name="Текст 16"/>
          <p:cNvSpPr>
            <a:spLocks noGrp="1"/>
          </p:cNvSpPr>
          <p:nvPr>
            <p:ph type="body" sz="quarter" idx="55" hasCustomPrompt="1"/>
          </p:nvPr>
        </p:nvSpPr>
        <p:spPr>
          <a:xfrm>
            <a:off x="1285875" y="2340199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29" name="Текст 16"/>
          <p:cNvSpPr>
            <a:spLocks noGrp="1"/>
          </p:cNvSpPr>
          <p:nvPr>
            <p:ph type="body" sz="quarter" idx="56" hasCustomPrompt="1"/>
          </p:nvPr>
        </p:nvSpPr>
        <p:spPr>
          <a:xfrm>
            <a:off x="5491162" y="2333849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7" hasCustomPrompt="1"/>
          </p:nvPr>
        </p:nvSpPr>
        <p:spPr>
          <a:xfrm>
            <a:off x="9091613" y="2340199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717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точнения к Дорожной карт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3932420" y="4149049"/>
            <a:ext cx="0" cy="1986974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7914026" y="4149049"/>
            <a:ext cx="0" cy="1986974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 userDrawn="1"/>
        </p:nvSpPr>
        <p:spPr>
          <a:xfrm>
            <a:off x="334962" y="3435350"/>
            <a:ext cx="11522075" cy="366582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55" hasCustomPrompt="1"/>
          </p:nvPr>
        </p:nvSpPr>
        <p:spPr>
          <a:xfrm>
            <a:off x="1285875" y="343535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35" name="Текст 16"/>
          <p:cNvSpPr>
            <a:spLocks noGrp="1"/>
          </p:cNvSpPr>
          <p:nvPr>
            <p:ph type="body" sz="quarter" idx="56" hasCustomPrompt="1"/>
          </p:nvPr>
        </p:nvSpPr>
        <p:spPr>
          <a:xfrm>
            <a:off x="5491162" y="342900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36" name="Текст 16"/>
          <p:cNvSpPr>
            <a:spLocks noGrp="1"/>
          </p:cNvSpPr>
          <p:nvPr>
            <p:ph type="body" sz="quarter" idx="57" hasCustomPrompt="1"/>
          </p:nvPr>
        </p:nvSpPr>
        <p:spPr>
          <a:xfrm>
            <a:off x="9091613" y="343535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335756" y="908050"/>
            <a:ext cx="11521281" cy="216097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Уточнения к дорожной карте проекта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58"/>
          </p:nvPr>
        </p:nvSpPr>
        <p:spPr>
          <a:xfrm>
            <a:off x="335757" y="4149049"/>
            <a:ext cx="3258782" cy="2159678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59"/>
          </p:nvPr>
        </p:nvSpPr>
        <p:spPr>
          <a:xfrm>
            <a:off x="4277081" y="4149725"/>
            <a:ext cx="3258782" cy="2159678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60"/>
          </p:nvPr>
        </p:nvSpPr>
        <p:spPr>
          <a:xfrm>
            <a:off x="8256588" y="4149047"/>
            <a:ext cx="3258782" cy="2159678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33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точнения к Дорожной карт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3932420" y="3436662"/>
            <a:ext cx="0" cy="2196000"/>
          </a:xfrm>
          <a:prstGeom prst="line">
            <a:avLst/>
          </a:prstGeom>
          <a:ln w="28575"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7914026" y="3436662"/>
            <a:ext cx="0" cy="2196000"/>
          </a:xfrm>
          <a:prstGeom prst="line">
            <a:avLst/>
          </a:prstGeom>
          <a:ln w="28575"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 userDrawn="1"/>
        </p:nvSpPr>
        <p:spPr>
          <a:xfrm>
            <a:off x="334962" y="2722964"/>
            <a:ext cx="11522075" cy="366582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55" hasCustomPrompt="1"/>
          </p:nvPr>
        </p:nvSpPr>
        <p:spPr>
          <a:xfrm>
            <a:off x="1285875" y="2722964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35" name="Текст 16"/>
          <p:cNvSpPr>
            <a:spLocks noGrp="1"/>
          </p:cNvSpPr>
          <p:nvPr>
            <p:ph type="body" sz="quarter" idx="56" hasCustomPrompt="1"/>
          </p:nvPr>
        </p:nvSpPr>
        <p:spPr>
          <a:xfrm>
            <a:off x="5491162" y="2716614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36" name="Текст 16"/>
          <p:cNvSpPr>
            <a:spLocks noGrp="1"/>
          </p:cNvSpPr>
          <p:nvPr>
            <p:ph type="body" sz="quarter" idx="57" hasCustomPrompt="1"/>
          </p:nvPr>
        </p:nvSpPr>
        <p:spPr>
          <a:xfrm>
            <a:off x="9091613" y="2722964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59"/>
          </p:nvPr>
        </p:nvSpPr>
        <p:spPr>
          <a:xfrm>
            <a:off x="334963" y="3428999"/>
            <a:ext cx="3258782" cy="2879725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60"/>
          </p:nvPr>
        </p:nvSpPr>
        <p:spPr>
          <a:xfrm>
            <a:off x="4277081" y="3441454"/>
            <a:ext cx="3258782" cy="2867270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61"/>
          </p:nvPr>
        </p:nvSpPr>
        <p:spPr>
          <a:xfrm>
            <a:off x="8256588" y="3429000"/>
            <a:ext cx="3600449" cy="2879724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34961" y="908050"/>
            <a:ext cx="11522075" cy="1467288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Уточнения к дорожной карте проекта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95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рожная карта с поджож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 flipV="1">
            <a:off x="334963" y="908049"/>
            <a:ext cx="11522075" cy="5400672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34962" y="4868863"/>
            <a:ext cx="11522076" cy="1439858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217359" y="5179276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6096000" y="5179276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8970963" y="5179276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37" hasCustomPrompt="1"/>
          </p:nvPr>
        </p:nvSpPr>
        <p:spPr>
          <a:xfrm>
            <a:off x="695325" y="5241515"/>
            <a:ext cx="2333626" cy="7127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8" hasCustomPrompt="1"/>
          </p:nvPr>
        </p:nvSpPr>
        <p:spPr>
          <a:xfrm>
            <a:off x="3463925" y="5241515"/>
            <a:ext cx="2454275" cy="7127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9" hasCustomPrompt="1"/>
          </p:nvPr>
        </p:nvSpPr>
        <p:spPr>
          <a:xfrm>
            <a:off x="6278922" y="5241515"/>
            <a:ext cx="2454275" cy="7127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40" hasCustomPrompt="1"/>
          </p:nvPr>
        </p:nvSpPr>
        <p:spPr>
          <a:xfrm>
            <a:off x="9172575" y="5241515"/>
            <a:ext cx="2324100" cy="7127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695325" y="1268412"/>
            <a:ext cx="10801350" cy="720726"/>
          </a:xfrm>
          <a:prstGeom prst="rect">
            <a:avLst/>
          </a:prstGeom>
        </p:spPr>
        <p:txBody>
          <a:bodyPr/>
          <a:lstStyle>
            <a:lvl1pPr marL="7200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Дорожная карта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41"/>
          </p:nvPr>
        </p:nvSpPr>
        <p:spPr>
          <a:xfrm>
            <a:off x="695325" y="2349500"/>
            <a:ext cx="10801350" cy="2180460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92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-разделитель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2717416"/>
            <a:ext cx="10417175" cy="1439858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2984905"/>
            <a:ext cx="9363075" cy="903288"/>
          </a:xfrm>
          <a:prstGeom prst="rect">
            <a:avLst/>
          </a:prstGeom>
        </p:spPr>
        <p:txBody>
          <a:bodyPr anchor="ctr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Заголовок-разделитель частей презентации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УЧЕТ ПЛАТНЫХ ОБРАЗОВАТЕЛЬНЫХ УСЛУГ В "1С:УНИВЕРСИТЕТ", ИНТЕГРАЦИЯ С 1С:БГУ </a:t>
            </a:r>
          </a:p>
        </p:txBody>
      </p:sp>
    </p:spTree>
    <p:extLst>
      <p:ext uri="{BB962C8B-B14F-4D97-AF65-F5344CB8AC3E}">
        <p14:creationId xmlns:p14="http://schemas.microsoft.com/office/powerpoint/2010/main" val="35642473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-разделитель с уточ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1994398"/>
            <a:ext cx="10417175" cy="1439858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2261887"/>
            <a:ext cx="9363075" cy="903288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Заголовок-разделитель частей презентации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695325" y="3783723"/>
            <a:ext cx="9721850" cy="1805865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Уточнение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683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вадр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8907172" y="3602038"/>
            <a:ext cx="2949865" cy="2700000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096002" y="3602038"/>
            <a:ext cx="2879723" cy="27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096002" y="908050"/>
            <a:ext cx="2971798" cy="2700000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8975725" y="908050"/>
            <a:ext cx="2881312" cy="27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54006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 в одну строку или даже в две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37" hasCustomPrompt="1"/>
          </p:nvPr>
        </p:nvSpPr>
        <p:spPr>
          <a:xfrm>
            <a:off x="6448425" y="2719024"/>
            <a:ext cx="2171700" cy="709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39" hasCustomPrompt="1"/>
          </p:nvPr>
        </p:nvSpPr>
        <p:spPr>
          <a:xfrm>
            <a:off x="6971721" y="1273786"/>
            <a:ext cx="1128284" cy="1237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40" hasCustomPrompt="1"/>
          </p:nvPr>
        </p:nvSpPr>
        <p:spPr>
          <a:xfrm>
            <a:off x="6448425" y="5405074"/>
            <a:ext cx="2171700" cy="709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41" hasCustomPrompt="1"/>
          </p:nvPr>
        </p:nvSpPr>
        <p:spPr>
          <a:xfrm>
            <a:off x="6971721" y="3959836"/>
            <a:ext cx="1128284" cy="1237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42" hasCustomPrompt="1"/>
          </p:nvPr>
        </p:nvSpPr>
        <p:spPr>
          <a:xfrm>
            <a:off x="9340850" y="2732948"/>
            <a:ext cx="2171700" cy="709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30" name="Рисунок 3"/>
          <p:cNvSpPr>
            <a:spLocks noGrp="1"/>
          </p:cNvSpPr>
          <p:nvPr>
            <p:ph type="pic" sz="quarter" idx="43" hasCustomPrompt="1"/>
          </p:nvPr>
        </p:nvSpPr>
        <p:spPr>
          <a:xfrm>
            <a:off x="9864146" y="1287710"/>
            <a:ext cx="1128284" cy="1237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44" hasCustomPrompt="1"/>
          </p:nvPr>
        </p:nvSpPr>
        <p:spPr>
          <a:xfrm>
            <a:off x="9340850" y="5405074"/>
            <a:ext cx="2171700" cy="709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45" hasCustomPrompt="1"/>
          </p:nvPr>
        </p:nvSpPr>
        <p:spPr>
          <a:xfrm>
            <a:off x="9864146" y="3959836"/>
            <a:ext cx="1128284" cy="1237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7" y="2349499"/>
            <a:ext cx="5399882" cy="3959227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0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3613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аю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0" y="2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4964" y="1989139"/>
            <a:ext cx="6481761" cy="143986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="1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l"/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Спасибо </a:t>
            </a:r>
            <a:b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 внимание</a:t>
            </a:r>
            <a:r>
              <a:rPr lang="en-US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!</a:t>
            </a:r>
            <a:endParaRPr lang="ru-RU" sz="32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 flipV="1">
            <a:off x="7535863" y="549275"/>
            <a:ext cx="4321175" cy="5759450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8275833" y="2708276"/>
            <a:ext cx="2860480" cy="10875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8275833" y="1994273"/>
            <a:ext cx="2860480" cy="7140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Имя</a:t>
            </a: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334964" y="5954231"/>
            <a:ext cx="2881311" cy="43593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sz="3200" dirty="0">
                <a:solidFill>
                  <a:srgbClr val="013264"/>
                </a:solidFill>
                <a:hlinkClick r:id="rId2"/>
              </a:rPr>
              <a:t>sb-vnedr.ru</a:t>
            </a:r>
            <a:endParaRPr lang="ru-RU" sz="3200" dirty="0">
              <a:solidFill>
                <a:srgbClr val="013264"/>
              </a:solidFill>
            </a:endParaRPr>
          </a:p>
        </p:txBody>
      </p:sp>
      <p:sp>
        <p:nvSpPr>
          <p:cNvPr id="28" name="Текст 29"/>
          <p:cNvSpPr>
            <a:spLocks noGrp="1"/>
          </p:cNvSpPr>
          <p:nvPr>
            <p:ph type="body" sz="quarter" idx="28" hasCustomPrompt="1"/>
          </p:nvPr>
        </p:nvSpPr>
        <p:spPr>
          <a:xfrm>
            <a:off x="8275833" y="3795824"/>
            <a:ext cx="2860480" cy="10677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name@softbalance.ru</a:t>
            </a:r>
            <a:br>
              <a:rPr lang="en-US" dirty="0"/>
            </a:br>
            <a:r>
              <a:rPr lang="en-US" dirty="0"/>
              <a:t>+7(812) 325-40-45</a:t>
            </a:r>
            <a:br>
              <a:rPr lang="en-US" dirty="0"/>
            </a:br>
            <a:r>
              <a:rPr lang="en-US" dirty="0"/>
              <a:t>sb-vnedr.ru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3" y="589032"/>
            <a:ext cx="2880000" cy="3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36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компании: общ инф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334963" y="908049"/>
            <a:ext cx="11522075" cy="540067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grpSp>
        <p:nvGrpSpPr>
          <p:cNvPr id="56" name="Группа 55"/>
          <p:cNvGrpSpPr/>
          <p:nvPr userDrawn="1"/>
        </p:nvGrpSpPr>
        <p:grpSpPr>
          <a:xfrm>
            <a:off x="340088" y="801830"/>
            <a:ext cx="2878606" cy="2988000"/>
            <a:chOff x="340088" y="782780"/>
            <a:chExt cx="2878606" cy="3008168"/>
          </a:xfrm>
        </p:grpSpPr>
        <p:sp>
          <p:nvSpPr>
            <p:cNvPr id="8" name="Полилиния 7"/>
            <p:cNvSpPr/>
            <p:nvPr userDrawn="1"/>
          </p:nvSpPr>
          <p:spPr>
            <a:xfrm flipV="1">
              <a:off x="340088" y="881144"/>
              <a:ext cx="2876187" cy="2909804"/>
            </a:xfrm>
            <a:custGeom>
              <a:avLst/>
              <a:gdLst>
                <a:gd name="connsiteX0" fmla="*/ 0 w 2772377"/>
                <a:gd name="connsiteY0" fmla="*/ 2755978 h 2755978"/>
                <a:gd name="connsiteX1" fmla="*/ 2772377 w 2772377"/>
                <a:gd name="connsiteY1" fmla="*/ 2755978 h 2755978"/>
                <a:gd name="connsiteX2" fmla="*/ 2772377 w 2772377"/>
                <a:gd name="connsiteY2" fmla="*/ 467330 h 2755978"/>
                <a:gd name="connsiteX3" fmla="*/ 2305047 w 2772377"/>
                <a:gd name="connsiteY3" fmla="*/ 0 h 2755978"/>
                <a:gd name="connsiteX4" fmla="*/ 0 w 2772377"/>
                <a:gd name="connsiteY4" fmla="*/ 0 h 2755978"/>
                <a:gd name="connsiteX0" fmla="*/ 0 w 2772377"/>
                <a:gd name="connsiteY0" fmla="*/ 2755978 h 2755978"/>
                <a:gd name="connsiteX1" fmla="*/ 2772377 w 2772377"/>
                <a:gd name="connsiteY1" fmla="*/ 2755978 h 2755978"/>
                <a:gd name="connsiteX2" fmla="*/ 2772377 w 2772377"/>
                <a:gd name="connsiteY2" fmla="*/ 545220 h 2755978"/>
                <a:gd name="connsiteX3" fmla="*/ 2305047 w 2772377"/>
                <a:gd name="connsiteY3" fmla="*/ 0 h 2755978"/>
                <a:gd name="connsiteX4" fmla="*/ 0 w 2772377"/>
                <a:gd name="connsiteY4" fmla="*/ 0 h 2755978"/>
                <a:gd name="connsiteX5" fmla="*/ 0 w 2772377"/>
                <a:gd name="connsiteY5" fmla="*/ 2755978 h 2755978"/>
                <a:gd name="connsiteX0" fmla="*/ 0 w 2775511"/>
                <a:gd name="connsiteY0" fmla="*/ 2755978 h 2755978"/>
                <a:gd name="connsiteX1" fmla="*/ 2772377 w 2775511"/>
                <a:gd name="connsiteY1" fmla="*/ 2755978 h 2755978"/>
                <a:gd name="connsiteX2" fmla="*/ 2775511 w 2775511"/>
                <a:gd name="connsiteY2" fmla="*/ 464214 h 2755978"/>
                <a:gd name="connsiteX3" fmla="*/ 2305047 w 2775511"/>
                <a:gd name="connsiteY3" fmla="*/ 0 h 2755978"/>
                <a:gd name="connsiteX4" fmla="*/ 0 w 2775511"/>
                <a:gd name="connsiteY4" fmla="*/ 0 h 2755978"/>
                <a:gd name="connsiteX5" fmla="*/ 0 w 2775511"/>
                <a:gd name="connsiteY5" fmla="*/ 2755978 h 2755978"/>
                <a:gd name="connsiteX0" fmla="*/ 0 w 2775511"/>
                <a:gd name="connsiteY0" fmla="*/ 2755978 h 2755978"/>
                <a:gd name="connsiteX1" fmla="*/ 2772377 w 2775511"/>
                <a:gd name="connsiteY1" fmla="*/ 2755978 h 2755978"/>
                <a:gd name="connsiteX2" fmla="*/ 2775511 w 2775511"/>
                <a:gd name="connsiteY2" fmla="*/ 464214 h 2755978"/>
                <a:gd name="connsiteX3" fmla="*/ 2301913 w 2775511"/>
                <a:gd name="connsiteY3" fmla="*/ 0 h 2755978"/>
                <a:gd name="connsiteX4" fmla="*/ 0 w 2775511"/>
                <a:gd name="connsiteY4" fmla="*/ 0 h 2755978"/>
                <a:gd name="connsiteX5" fmla="*/ 0 w 2775511"/>
                <a:gd name="connsiteY5" fmla="*/ 2755978 h 275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5511" h="2755978">
                  <a:moveTo>
                    <a:pt x="0" y="2755978"/>
                  </a:moveTo>
                  <a:lnTo>
                    <a:pt x="2772377" y="2755978"/>
                  </a:lnTo>
                  <a:cubicBezTo>
                    <a:pt x="2773422" y="1992057"/>
                    <a:pt x="2774466" y="1228135"/>
                    <a:pt x="2775511" y="464214"/>
                  </a:cubicBezTo>
                  <a:lnTo>
                    <a:pt x="2301913" y="0"/>
                  </a:lnTo>
                  <a:lnTo>
                    <a:pt x="0" y="0"/>
                  </a:lnTo>
                  <a:lnTo>
                    <a:pt x="0" y="2755978"/>
                  </a:lnTo>
                  <a:close/>
                </a:path>
              </a:pathLst>
            </a:custGeom>
            <a:solidFill>
              <a:srgbClr val="0F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0" b="0" i="0" dirty="0">
                <a:latin typeface="Roboto" panose="02000000000000000000" pitchFamily="2" charset="0"/>
              </a:endParaRPr>
            </a:p>
          </p:txBody>
        </p:sp>
        <p:grpSp>
          <p:nvGrpSpPr>
            <p:cNvPr id="34" name="Группа 33"/>
            <p:cNvGrpSpPr/>
            <p:nvPr userDrawn="1"/>
          </p:nvGrpSpPr>
          <p:grpSpPr>
            <a:xfrm>
              <a:off x="744090" y="782780"/>
              <a:ext cx="1998688" cy="449608"/>
              <a:chOff x="1136532" y="511908"/>
              <a:chExt cx="1998688" cy="437024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1136532" y="730233"/>
                <a:ext cx="218699" cy="2186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b="0" i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1739374" y="730233"/>
                <a:ext cx="218699" cy="2186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b="0" i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2315549" y="730233"/>
                <a:ext cx="218699" cy="2186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b="0" i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2916521" y="730233"/>
                <a:ext cx="218699" cy="2186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b="0" i="0" dirty="0">
                  <a:latin typeface="Roboto" panose="02000000000000000000" pitchFamily="2" charset="0"/>
                </a:endParaRPr>
              </a:p>
            </p:txBody>
          </p: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3025870" y="511908"/>
                <a:ext cx="0" cy="327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431900" y="511908"/>
                <a:ext cx="0" cy="327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849654" y="511908"/>
                <a:ext cx="0" cy="327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247870" y="511908"/>
                <a:ext cx="0" cy="327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Прямоугольник 54"/>
            <p:cNvSpPr/>
            <p:nvPr userDrawn="1"/>
          </p:nvSpPr>
          <p:spPr>
            <a:xfrm>
              <a:off x="2726267" y="3298220"/>
              <a:ext cx="492427" cy="489600"/>
            </a:xfrm>
            <a:custGeom>
              <a:avLst/>
              <a:gdLst>
                <a:gd name="connsiteX0" fmla="*/ 0 w 492427"/>
                <a:gd name="connsiteY0" fmla="*/ 0 h 504823"/>
                <a:gd name="connsiteX1" fmla="*/ 492427 w 492427"/>
                <a:gd name="connsiteY1" fmla="*/ 0 h 504823"/>
                <a:gd name="connsiteX2" fmla="*/ 492427 w 492427"/>
                <a:gd name="connsiteY2" fmla="*/ 504823 h 504823"/>
                <a:gd name="connsiteX3" fmla="*/ 0 w 492427"/>
                <a:gd name="connsiteY3" fmla="*/ 504823 h 504823"/>
                <a:gd name="connsiteX4" fmla="*/ 0 w 492427"/>
                <a:gd name="connsiteY4" fmla="*/ 0 h 504823"/>
                <a:gd name="connsiteX0" fmla="*/ 0 w 492427"/>
                <a:gd name="connsiteY0" fmla="*/ 0 h 504823"/>
                <a:gd name="connsiteX1" fmla="*/ 492427 w 492427"/>
                <a:gd name="connsiteY1" fmla="*/ 0 h 504823"/>
                <a:gd name="connsiteX2" fmla="*/ 0 w 492427"/>
                <a:gd name="connsiteY2" fmla="*/ 504823 h 504823"/>
                <a:gd name="connsiteX3" fmla="*/ 0 w 492427"/>
                <a:gd name="connsiteY3" fmla="*/ 0 h 50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427" h="504823">
                  <a:moveTo>
                    <a:pt x="0" y="0"/>
                  </a:moveTo>
                  <a:lnTo>
                    <a:pt x="492427" y="0"/>
                  </a:lnTo>
                  <a:lnTo>
                    <a:pt x="0" y="504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1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 userDrawn="1"/>
        </p:nvSpPr>
        <p:spPr>
          <a:xfrm flipV="1">
            <a:off x="334963" y="3790949"/>
            <a:ext cx="11522075" cy="2517775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111764" y="4875589"/>
            <a:ext cx="1745274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Разработка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мобильных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приложений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51181" y="4051730"/>
            <a:ext cx="3600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kumimoji="0"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Направления деятельности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66629" y="4875589"/>
            <a:ext cx="1834057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Внедрение/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сопровождение </a:t>
            </a:r>
            <a: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1С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3062266" y="4875589"/>
            <a:ext cx="163243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Дистрибуция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торговых </a:t>
            </a:r>
            <a: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систем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868168" y="4875589"/>
            <a:ext cx="166488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Разработка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собственных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решений 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651412" y="4875589"/>
            <a:ext cx="1992627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IT</a:t>
            </a: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-аутсорсинг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и облачные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решения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8449758" y="4875589"/>
            <a:ext cx="304800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Разработка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интернет-</a:t>
            </a:r>
            <a:r>
              <a:rPr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решений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830908" y="2055569"/>
            <a:ext cx="2160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600" b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Сотрудников</a:t>
            </a:r>
            <a:endParaRPr lang="ru-RU" sz="1600" b="0" i="0" dirty="0">
              <a:solidFill>
                <a:srgbClr val="013264"/>
              </a:solidFill>
              <a:latin typeface="Roboto" panose="02000000000000000000" pitchFamily="2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475974" y="2055569"/>
            <a:ext cx="1520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b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Проектов</a:t>
            </a:r>
            <a:endParaRPr kumimoji="0" lang="ru-RU" sz="16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9318209" y="2055569"/>
            <a:ext cx="17745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b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Заказчиков</a:t>
            </a:r>
            <a:endParaRPr lang="ru-RU" sz="16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026508" y="2735948"/>
            <a:ext cx="1457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лет на рынке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2865850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 userDrawn="1"/>
        </p:nvCxnSpPr>
        <p:spPr>
          <a:xfrm>
            <a:off x="4659866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 userDrawn="1"/>
        </p:nvCxnSpPr>
        <p:spPr>
          <a:xfrm>
            <a:off x="6449576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8257569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10047950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Изображение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838" y="1276478"/>
            <a:ext cx="818820" cy="718645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9" y="1276479"/>
            <a:ext cx="785623" cy="762515"/>
          </a:xfrm>
          <a:prstGeom prst="rect">
            <a:avLst/>
          </a:prstGeom>
        </p:spPr>
      </p:pic>
      <p:pic>
        <p:nvPicPr>
          <p:cNvPr id="33" name="Изображение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34" y="1276476"/>
            <a:ext cx="614948" cy="729974"/>
          </a:xfrm>
          <a:prstGeom prst="rect">
            <a:avLst/>
          </a:prstGeom>
        </p:spPr>
      </p:pic>
      <p:sp>
        <p:nvSpPr>
          <p:cNvPr id="46" name="Текст 4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55689" y="1839685"/>
            <a:ext cx="1439862" cy="11063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7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8" name="Текст 4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32885" y="2458885"/>
            <a:ext cx="1655763" cy="970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49" name="Текст 4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75974" y="2458885"/>
            <a:ext cx="1655763" cy="970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0 000</a:t>
            </a:r>
          </a:p>
        </p:txBody>
      </p:sp>
      <p:sp>
        <p:nvSpPr>
          <p:cNvPr id="50" name="Текст 4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309419" y="2458885"/>
            <a:ext cx="1655763" cy="970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0 000</a:t>
            </a: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237832" y="245462"/>
            <a:ext cx="576417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ОБЩАЯ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913529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компании: кли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 flipV="1">
            <a:off x="334962" y="908049"/>
            <a:ext cx="11522075" cy="5400674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flipH="1" flipV="1">
            <a:off x="334963" y="908049"/>
            <a:ext cx="5761038" cy="5400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949218" y="1086806"/>
            <a:ext cx="443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За 5 лет</a:t>
            </a:r>
          </a:p>
          <a:p>
            <a:r>
              <a:rPr lang="ru-RU" sz="44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обслужили</a:t>
            </a:r>
            <a:endParaRPr lang="ru-RU" sz="44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cxnSp>
        <p:nvCxnSpPr>
          <p:cNvPr id="62" name="Прямая соединительная линия 61"/>
          <p:cNvCxnSpPr/>
          <p:nvPr userDrawn="1"/>
        </p:nvCxnSpPr>
        <p:spPr>
          <a:xfrm flipV="1">
            <a:off x="6820780" y="3439424"/>
            <a:ext cx="1319021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 userDrawn="1"/>
        </p:nvSpPr>
        <p:spPr>
          <a:xfrm>
            <a:off x="6242617" y="1894336"/>
            <a:ext cx="2475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В 2018 году</a:t>
            </a:r>
            <a:b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 23% больше </a:t>
            </a:r>
            <a:r>
              <a:rPr lang="en-US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201</a:t>
            </a: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7</a:t>
            </a:r>
            <a:r>
              <a:rPr lang="en-US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ru-RU" sz="1800" b="0" i="0" dirty="0">
              <a:latin typeface="Roboto" panose="02000000000000000000" pitchFamily="2" charset="0"/>
            </a:endParaRPr>
          </a:p>
        </p:txBody>
      </p:sp>
      <p:cxnSp>
        <p:nvCxnSpPr>
          <p:cNvPr id="65" name="Прямая соединительная линия 64"/>
          <p:cNvCxnSpPr/>
          <p:nvPr userDrawn="1"/>
        </p:nvCxnSpPr>
        <p:spPr>
          <a:xfrm flipV="1">
            <a:off x="6798688" y="5589911"/>
            <a:ext cx="1319021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 userDrawn="1"/>
        </p:nvSpPr>
        <p:spPr>
          <a:xfrm>
            <a:off x="6479411" y="4044826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 нами </a:t>
            </a:r>
            <a:b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постоянно 5 лет</a:t>
            </a:r>
            <a:endParaRPr lang="ru-RU" sz="1800" b="0" i="0" dirty="0">
              <a:latin typeface="Roboto" panose="02000000000000000000" pitchFamily="2" charset="0"/>
            </a:endParaRPr>
          </a:p>
        </p:txBody>
      </p:sp>
      <p:cxnSp>
        <p:nvCxnSpPr>
          <p:cNvPr id="68" name="Прямая соединительная линия 67"/>
          <p:cNvCxnSpPr/>
          <p:nvPr userDrawn="1"/>
        </p:nvCxnSpPr>
        <p:spPr>
          <a:xfrm flipV="1">
            <a:off x="9693186" y="5589911"/>
            <a:ext cx="1319021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 userDrawn="1"/>
        </p:nvSpPr>
        <p:spPr>
          <a:xfrm>
            <a:off x="9749524" y="4043167"/>
            <a:ext cx="1011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 нами </a:t>
            </a:r>
            <a:b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3 года</a:t>
            </a:r>
            <a:endParaRPr lang="ru-RU" sz="1800" b="0" i="0" dirty="0">
              <a:latin typeface="Roboto" panose="02000000000000000000" pitchFamily="2" charset="0"/>
            </a:endParaRPr>
          </a:p>
        </p:txBody>
      </p:sp>
      <p:cxnSp>
        <p:nvCxnSpPr>
          <p:cNvPr id="71" name="Прямая соединительная линия 70"/>
          <p:cNvCxnSpPr/>
          <p:nvPr userDrawn="1"/>
        </p:nvCxnSpPr>
        <p:spPr>
          <a:xfrm flipV="1">
            <a:off x="9683099" y="3439424"/>
            <a:ext cx="1319021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 userDrawn="1"/>
        </p:nvSpPr>
        <p:spPr>
          <a:xfrm>
            <a:off x="9254371" y="1922286"/>
            <a:ext cx="2045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Новых</a:t>
            </a:r>
            <a:b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клиентов в </a:t>
            </a:r>
            <a:r>
              <a:rPr lang="en-US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2018 </a:t>
            </a:r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74" name="Стрелка вверх 73"/>
          <p:cNvSpPr/>
          <p:nvPr userDrawn="1"/>
        </p:nvSpPr>
        <p:spPr>
          <a:xfrm>
            <a:off x="8024318" y="2754757"/>
            <a:ext cx="310015" cy="317542"/>
          </a:xfrm>
          <a:prstGeom prst="upArrow">
            <a:avLst/>
          </a:prstGeom>
          <a:noFill/>
          <a:ln w="25400">
            <a:solidFill>
              <a:srgbClr val="D8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pic>
        <p:nvPicPr>
          <p:cNvPr id="75" name="Изображение 7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75" y="3678299"/>
            <a:ext cx="2163874" cy="19140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928059" y="2577552"/>
            <a:ext cx="4794251" cy="663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44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None/>
              <a:defRPr sz="44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None/>
              <a:defRPr sz="44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None/>
              <a:defRPr sz="44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10 000 клиентов</a:t>
            </a:r>
          </a:p>
        </p:txBody>
      </p:sp>
      <p:sp>
        <p:nvSpPr>
          <p:cNvPr id="76" name="Текст 44"/>
          <p:cNvSpPr>
            <a:spLocks noGrp="1"/>
          </p:cNvSpPr>
          <p:nvPr>
            <p:ph type="body" sz="quarter" idx="15" hasCustomPrompt="1"/>
          </p:nvPr>
        </p:nvSpPr>
        <p:spPr>
          <a:xfrm>
            <a:off x="6857787" y="2739254"/>
            <a:ext cx="1273561" cy="4018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 000</a:t>
            </a:r>
          </a:p>
        </p:txBody>
      </p:sp>
      <p:sp>
        <p:nvSpPr>
          <p:cNvPr id="78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9683099" y="2767204"/>
            <a:ext cx="1273561" cy="4018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 000</a:t>
            </a:r>
          </a:p>
        </p:txBody>
      </p:sp>
      <p:sp>
        <p:nvSpPr>
          <p:cNvPr id="79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6857787" y="4966126"/>
            <a:ext cx="1273561" cy="4018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 000</a:t>
            </a:r>
          </a:p>
        </p:txBody>
      </p:sp>
      <p:sp>
        <p:nvSpPr>
          <p:cNvPr id="80" name="Текст 44"/>
          <p:cNvSpPr>
            <a:spLocks noGrp="1"/>
          </p:cNvSpPr>
          <p:nvPr>
            <p:ph type="body" sz="quarter" idx="20" hasCustomPrompt="1"/>
          </p:nvPr>
        </p:nvSpPr>
        <p:spPr>
          <a:xfrm>
            <a:off x="9683099" y="4964467"/>
            <a:ext cx="1273561" cy="4018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 000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7832" y="245462"/>
            <a:ext cx="585817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КЛИЕНТЫ</a:t>
            </a:r>
          </a:p>
        </p:txBody>
      </p:sp>
    </p:spTree>
    <p:extLst>
      <p:ext uri="{BB962C8B-B14F-4D97-AF65-F5344CB8AC3E}">
        <p14:creationId xmlns:p14="http://schemas.microsoft.com/office/powerpoint/2010/main" val="30466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встречи для К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335992" y="3946342"/>
            <a:ext cx="2463423" cy="9181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9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335992" y="3429000"/>
            <a:ext cx="2463423" cy="5060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0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3347146" y="3946342"/>
            <a:ext cx="2463423" cy="9225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1" name="Текст 29"/>
          <p:cNvSpPr>
            <a:spLocks noGrp="1"/>
          </p:cNvSpPr>
          <p:nvPr>
            <p:ph type="body" sz="quarter" idx="25" hasCustomPrompt="1"/>
          </p:nvPr>
        </p:nvSpPr>
        <p:spPr>
          <a:xfrm>
            <a:off x="3347146" y="3429000"/>
            <a:ext cx="2463423" cy="5060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2" name="Текст 29"/>
          <p:cNvSpPr>
            <a:spLocks noGrp="1"/>
          </p:cNvSpPr>
          <p:nvPr>
            <p:ph type="body" sz="quarter" idx="26" hasCustomPrompt="1"/>
          </p:nvPr>
        </p:nvSpPr>
        <p:spPr>
          <a:xfrm>
            <a:off x="6381680" y="3948101"/>
            <a:ext cx="2463423" cy="9207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3" name="Текст 29"/>
          <p:cNvSpPr>
            <a:spLocks noGrp="1"/>
          </p:cNvSpPr>
          <p:nvPr>
            <p:ph type="body" sz="quarter" idx="27" hasCustomPrompt="1"/>
          </p:nvPr>
        </p:nvSpPr>
        <p:spPr>
          <a:xfrm>
            <a:off x="6381680" y="3430759"/>
            <a:ext cx="2463423" cy="5060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4" name="Текст 29"/>
          <p:cNvSpPr>
            <a:spLocks noGrp="1"/>
          </p:cNvSpPr>
          <p:nvPr>
            <p:ph type="body" sz="quarter" idx="28" hasCustomPrompt="1"/>
          </p:nvPr>
        </p:nvSpPr>
        <p:spPr>
          <a:xfrm>
            <a:off x="9393615" y="3954133"/>
            <a:ext cx="2463423" cy="9147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5" name="Текст 29"/>
          <p:cNvSpPr>
            <a:spLocks noGrp="1"/>
          </p:cNvSpPr>
          <p:nvPr>
            <p:ph type="body" sz="quarter" idx="29" hasCustomPrompt="1"/>
          </p:nvPr>
        </p:nvSpPr>
        <p:spPr>
          <a:xfrm>
            <a:off x="9393615" y="3436791"/>
            <a:ext cx="2463423" cy="5060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30" name="Рисунок 26"/>
          <p:cNvSpPr>
            <a:spLocks noGrp="1"/>
          </p:cNvSpPr>
          <p:nvPr>
            <p:ph type="pic" sz="quarter" idx="33" hasCustomPrompt="1"/>
          </p:nvPr>
        </p:nvSpPr>
        <p:spPr>
          <a:xfrm>
            <a:off x="9393615" y="1276862"/>
            <a:ext cx="1432489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16" name="Рисунок 26"/>
          <p:cNvSpPr>
            <a:spLocks noGrp="1"/>
          </p:cNvSpPr>
          <p:nvPr>
            <p:ph type="pic" sz="quarter" idx="34" hasCustomPrompt="1"/>
          </p:nvPr>
        </p:nvSpPr>
        <p:spPr>
          <a:xfrm>
            <a:off x="333581" y="1268976"/>
            <a:ext cx="1432800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17" name="Рисунок 26"/>
          <p:cNvSpPr>
            <a:spLocks noGrp="1"/>
          </p:cNvSpPr>
          <p:nvPr>
            <p:ph type="pic" sz="quarter" idx="35" hasCustomPrompt="1"/>
          </p:nvPr>
        </p:nvSpPr>
        <p:spPr>
          <a:xfrm>
            <a:off x="3347146" y="1272868"/>
            <a:ext cx="1432800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26" name="Рисунок 26"/>
          <p:cNvSpPr>
            <a:spLocks noGrp="1"/>
          </p:cNvSpPr>
          <p:nvPr>
            <p:ph type="pic" sz="quarter" idx="36" hasCustomPrompt="1"/>
          </p:nvPr>
        </p:nvSpPr>
        <p:spPr>
          <a:xfrm>
            <a:off x="6381680" y="1276862"/>
            <a:ext cx="1432800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246538" y="207067"/>
            <a:ext cx="5764172" cy="338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УЧАСТНИКИ ВСТРЕЧИ</a:t>
            </a:r>
          </a:p>
        </p:txBody>
      </p:sp>
    </p:spTree>
    <p:extLst>
      <p:ext uri="{BB962C8B-B14F-4D97-AF65-F5344CB8AC3E}">
        <p14:creationId xmlns:p14="http://schemas.microsoft.com/office/powerpoint/2010/main" val="603482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компании: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 userDrawn="1"/>
        </p:nvSpPr>
        <p:spPr>
          <a:xfrm flipV="1">
            <a:off x="334963" y="908049"/>
            <a:ext cx="11522075" cy="5400674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 flipV="1">
            <a:off x="334963" y="3790950"/>
            <a:ext cx="11522075" cy="2517775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flipV="1">
            <a:off x="6096002" y="908049"/>
            <a:ext cx="5761036" cy="2882897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899015" y="2073477"/>
            <a:ext cx="1760893" cy="54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6" name="Текст 44"/>
          <p:cNvSpPr>
            <a:spLocks noGrp="1"/>
          </p:cNvSpPr>
          <p:nvPr>
            <p:ph type="body" sz="quarter" idx="13" hasCustomPrompt="1"/>
          </p:nvPr>
        </p:nvSpPr>
        <p:spPr>
          <a:xfrm>
            <a:off x="947549" y="45883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.</a:t>
            </a:r>
            <a:r>
              <a:rPr lang="ru-RU" dirty="0"/>
              <a:t>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958972" y="4053795"/>
            <a:ext cx="326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Валовая прибыль</a:t>
            </a:r>
            <a:r>
              <a:rPr lang="en-US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/ </a:t>
            </a:r>
            <a:r>
              <a:rPr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оборот</a:t>
            </a: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779827" y="1195699"/>
            <a:ext cx="19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Чистая прибыль</a:t>
            </a:r>
          </a:p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млн. руб. </a:t>
            </a:r>
            <a:endParaRPr lang="ru-RU" sz="1800" b="0" i="0" dirty="0">
              <a:solidFill>
                <a:srgbClr val="013264"/>
              </a:solidFill>
              <a:latin typeface="Roboto" panose="02000000000000000000" pitchFamily="2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426910" y="2871563"/>
            <a:ext cx="270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36575" algn="l"/>
              </a:tabLst>
              <a:defRPr/>
            </a:pPr>
            <a:r>
              <a:rPr lang="ru-RU" sz="18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-18% к 2017 году</a:t>
            </a:r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679251" y="1195695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Рентабельность</a:t>
            </a:r>
            <a:endParaRPr lang="ru-RU" sz="1800" b="0" i="0" dirty="0">
              <a:solidFill>
                <a:srgbClr val="013264"/>
              </a:solidFill>
              <a:latin typeface="Roboto" panose="02000000000000000000" pitchFamily="2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961391" y="5283581"/>
            <a:ext cx="2678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рост валовой прибыли</a:t>
            </a:r>
          </a:p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518,0 млн. руб.</a:t>
            </a:r>
          </a:p>
          <a:p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5052418" y="5282019"/>
            <a:ext cx="18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рост оборота</a:t>
            </a:r>
            <a:endParaRPr lang="ru-RU" sz="18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  <a:sym typeface="Wingdings" pitchFamily="2" charset="2"/>
            </a:endParaRPr>
          </a:p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745 млн. руб.</a:t>
            </a:r>
          </a:p>
          <a:p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8864070" y="5293313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ВП / оборот </a:t>
            </a:r>
          </a:p>
        </p:txBody>
      </p:sp>
      <p:sp>
        <p:nvSpPr>
          <p:cNvPr id="41" name="Стрелка вверх 40"/>
          <p:cNvSpPr/>
          <p:nvPr userDrawn="1"/>
        </p:nvSpPr>
        <p:spPr>
          <a:xfrm>
            <a:off x="2289037" y="4666880"/>
            <a:ext cx="366241" cy="375133"/>
          </a:xfrm>
          <a:prstGeom prst="upArrow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43" name="Стрелка вверх 42"/>
          <p:cNvSpPr/>
          <p:nvPr userDrawn="1"/>
        </p:nvSpPr>
        <p:spPr>
          <a:xfrm>
            <a:off x="6362655" y="4666880"/>
            <a:ext cx="366241" cy="375133"/>
          </a:xfrm>
          <a:prstGeom prst="upArrow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7834398" y="1192347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Наши ТР и услуги</a:t>
            </a: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6816725" y="2899534"/>
            <a:ext cx="1447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от валовой</a:t>
            </a:r>
            <a:b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прибыли</a:t>
            </a:r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9692658" y="2948872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в обороте</a:t>
            </a:r>
          </a:p>
        </p:txBody>
      </p:sp>
      <p:cxnSp>
        <p:nvCxnSpPr>
          <p:cNvPr id="49" name="Прямая соединительная линия 48"/>
          <p:cNvCxnSpPr/>
          <p:nvPr userDrawn="1"/>
        </p:nvCxnSpPr>
        <p:spPr>
          <a:xfrm flipV="1">
            <a:off x="1066790" y="2708885"/>
            <a:ext cx="1436400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 userDrawn="1"/>
        </p:nvCxnSpPr>
        <p:spPr>
          <a:xfrm flipV="1">
            <a:off x="3932122" y="2708885"/>
            <a:ext cx="1436400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 userDrawn="1"/>
        </p:nvSpPr>
        <p:spPr>
          <a:xfrm>
            <a:off x="3313508" y="2866188"/>
            <a:ext cx="270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36575" algn="l"/>
              </a:tabLst>
              <a:defRPr/>
            </a:pPr>
            <a:r>
              <a:rPr lang="ru-RU" sz="180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В </a:t>
            </a:r>
            <a:r>
              <a:rPr lang="ru-RU" sz="18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2017 году — 22%</a:t>
            </a:r>
          </a:p>
        </p:txBody>
      </p:sp>
      <p:cxnSp>
        <p:nvCxnSpPr>
          <p:cNvPr id="52" name="Прямая соединительная линия 51"/>
          <p:cNvCxnSpPr/>
          <p:nvPr userDrawn="1"/>
        </p:nvCxnSpPr>
        <p:spPr>
          <a:xfrm flipV="1">
            <a:off x="6827609" y="2708885"/>
            <a:ext cx="14364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 userDrawn="1"/>
        </p:nvCxnSpPr>
        <p:spPr>
          <a:xfrm flipV="1">
            <a:off x="9694386" y="2708885"/>
            <a:ext cx="14364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Текст 44"/>
          <p:cNvSpPr>
            <a:spLocks noGrp="1"/>
          </p:cNvSpPr>
          <p:nvPr>
            <p:ph type="body" sz="quarter" idx="14" hasCustomPrompt="1"/>
          </p:nvPr>
        </p:nvSpPr>
        <p:spPr>
          <a:xfrm>
            <a:off x="5020519" y="45883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.</a:t>
            </a:r>
            <a:r>
              <a:rPr lang="ru-RU" dirty="0"/>
              <a:t>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55" name="Текст 44"/>
          <p:cNvSpPr>
            <a:spLocks noGrp="1"/>
          </p:cNvSpPr>
          <p:nvPr>
            <p:ph type="body" sz="quarter" idx="15" hasCustomPrompt="1"/>
          </p:nvPr>
        </p:nvSpPr>
        <p:spPr>
          <a:xfrm>
            <a:off x="8859570" y="45883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56" name="Текст 44"/>
          <p:cNvSpPr>
            <a:spLocks noGrp="1"/>
          </p:cNvSpPr>
          <p:nvPr>
            <p:ph type="body" sz="quarter" idx="16" hasCustomPrompt="1"/>
          </p:nvPr>
        </p:nvSpPr>
        <p:spPr>
          <a:xfrm>
            <a:off x="3785613" y="2073477"/>
            <a:ext cx="1760893" cy="54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7" name="Текст 44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2073477"/>
            <a:ext cx="1439864" cy="54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58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9696451" y="2073477"/>
            <a:ext cx="1434336" cy="54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37832" y="245462"/>
            <a:ext cx="585817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ЦИФРЫ</a:t>
            </a:r>
          </a:p>
        </p:txBody>
      </p:sp>
    </p:spTree>
    <p:extLst>
      <p:ext uri="{BB962C8B-B14F-4D97-AF65-F5344CB8AC3E}">
        <p14:creationId xmlns:p14="http://schemas.microsoft.com/office/powerpoint/2010/main" val="986213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компании: компетен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 flipV="1">
            <a:off x="334963" y="908049"/>
            <a:ext cx="11522075" cy="5400674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 flipV="1">
            <a:off x="334963" y="3790949"/>
            <a:ext cx="11522075" cy="2517775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flipV="1">
            <a:off x="6096002" y="908049"/>
            <a:ext cx="5761036" cy="2882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121025" y="2585669"/>
            <a:ext cx="2617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2060"/>
              </a:buClr>
            </a:pPr>
            <a:r>
              <a:rPr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м</a:t>
            </a:r>
            <a:r>
              <a:rPr kumimoji="0"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аксимальное число АРМ на проекте</a:t>
            </a:r>
            <a:endParaRPr kumimoji="0" lang="en-US" sz="1600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301127" y="1275138"/>
            <a:ext cx="1955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Сертификаты</a:t>
            </a:r>
            <a:r>
              <a:rPr kumimoji="0" lang="en-US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br>
              <a:rPr kumimoji="0" lang="en-US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и статусы</a:t>
            </a:r>
            <a:endParaRPr lang="ru-RU" sz="1800" b="1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63523" y="1274451"/>
            <a:ext cx="441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kumimoji="0"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Проектный опыт за последние 3 года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58104" y="2582295"/>
            <a:ext cx="1178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проектов </a:t>
            </a:r>
            <a:r>
              <a:rPr kumimoji="0" lang="en-US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kumimoji="0" lang="en-US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от 50 АРМ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50160" y="4044784"/>
            <a:ext cx="32896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Сертификаты специалистов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58106" y="5172748"/>
            <a:ext cx="162736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сертификатов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«1С:Профессионал»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846264" y="5172748"/>
            <a:ext cx="248818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аттестатов «1С:Специалист»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и «1С:Специалист-консультант»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726749" y="5172744"/>
            <a:ext cx="2706190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«1С:Руководитель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корпоративных проектов» (15 </a:t>
            </a:r>
            <a:r>
              <a:rPr lang="ru-RU" sz="1200" b="0" dirty="0" err="1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шт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)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«1С:Эксперт по технологическим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вопросам» (4 </a:t>
            </a:r>
            <a:r>
              <a:rPr lang="ru-RU" sz="1200" b="0" dirty="0" err="1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шт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)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9702161" y="5172746"/>
            <a:ext cx="185003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сертификатов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преподавателей ЦСО</a:t>
            </a:r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02" y="2277937"/>
            <a:ext cx="810561" cy="1154238"/>
          </a:xfrm>
          <a:prstGeom prst="rect">
            <a:avLst/>
          </a:prstGeom>
        </p:spPr>
      </p:pic>
      <p:sp>
        <p:nvSpPr>
          <p:cNvPr id="24" name="Текст 44"/>
          <p:cNvSpPr>
            <a:spLocks noGrp="1"/>
          </p:cNvSpPr>
          <p:nvPr>
            <p:ph type="body" sz="quarter" idx="11" hasCustomPrompt="1"/>
          </p:nvPr>
        </p:nvSpPr>
        <p:spPr>
          <a:xfrm>
            <a:off x="3109944" y="1890173"/>
            <a:ext cx="1760893" cy="63489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0 000</a:t>
            </a:r>
          </a:p>
        </p:txBody>
      </p:sp>
      <p:sp>
        <p:nvSpPr>
          <p:cNvPr id="2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949424" y="1890170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6" name="Текст 44"/>
          <p:cNvSpPr>
            <a:spLocks noGrp="1"/>
          </p:cNvSpPr>
          <p:nvPr>
            <p:ph type="body" sz="quarter" idx="13" hasCustomPrompt="1"/>
          </p:nvPr>
        </p:nvSpPr>
        <p:spPr>
          <a:xfrm>
            <a:off x="949424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7" name="Текст 44"/>
          <p:cNvSpPr>
            <a:spLocks noGrp="1"/>
          </p:cNvSpPr>
          <p:nvPr>
            <p:ph type="body" sz="quarter" idx="14" hasCustomPrompt="1"/>
          </p:nvPr>
        </p:nvSpPr>
        <p:spPr>
          <a:xfrm>
            <a:off x="3819377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8" name="Текст 44"/>
          <p:cNvSpPr>
            <a:spLocks noGrp="1"/>
          </p:cNvSpPr>
          <p:nvPr>
            <p:ph type="body" sz="quarter" idx="15" hasCustomPrompt="1"/>
          </p:nvPr>
        </p:nvSpPr>
        <p:spPr>
          <a:xfrm>
            <a:off x="6717905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9" name="Текст 44"/>
          <p:cNvSpPr>
            <a:spLocks noGrp="1"/>
          </p:cNvSpPr>
          <p:nvPr>
            <p:ph type="body" sz="quarter" idx="16" hasCustomPrompt="1"/>
          </p:nvPr>
        </p:nvSpPr>
        <p:spPr>
          <a:xfrm>
            <a:off x="9702158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8256588" y="1278227"/>
            <a:ext cx="3600451" cy="2292935"/>
          </a:xfrm>
          <a:prstGeom prst="rect">
            <a:avLst/>
          </a:prstGeom>
        </p:spPr>
        <p:txBody>
          <a:bodyPr wrap="square" lIns="46800" r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en-US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ISO 9001:2015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Центр Компетенции </a:t>
            </a:r>
            <a:r>
              <a:rPr kumimoji="0" lang="en-US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ERP</a:t>
            </a:r>
            <a:endParaRPr kumimoji="0" lang="ru-RU" altLang="ru-RU" sz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Центр Компетенции по Торговле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Центр Компетенции по Бюджетному учету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Авторизованный Учебный Центр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1С:Консалтинг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en-US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1C:</a:t>
            </a: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Центр сопровождения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1C:Центр разработки тиражных решений </a:t>
            </a:r>
            <a:r>
              <a:rPr kumimoji="0" lang="en-US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n-US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 платформе «1С: Предприятие» </a:t>
            </a: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37832" y="245462"/>
            <a:ext cx="585817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1037554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ши разработки для К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345649" y="2708275"/>
            <a:ext cx="4310489" cy="720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5372757" y="1186465"/>
            <a:ext cx="0" cy="2279937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5372757" y="3718528"/>
            <a:ext cx="0" cy="2278800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249001" y="257885"/>
            <a:ext cx="9447450" cy="2913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НАШИ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РАЗРАБОТКИ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36" hasCustomPrompt="1"/>
          </p:nvPr>
        </p:nvSpPr>
        <p:spPr>
          <a:xfrm>
            <a:off x="345649" y="12779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19" name="Текст 29"/>
          <p:cNvSpPr>
            <a:spLocks noGrp="1"/>
          </p:cNvSpPr>
          <p:nvPr>
            <p:ph type="body" sz="quarter" idx="37" hasCustomPrompt="1"/>
          </p:nvPr>
        </p:nvSpPr>
        <p:spPr>
          <a:xfrm>
            <a:off x="345649" y="5229225"/>
            <a:ext cx="4310489" cy="720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6" name="Рисунок 4"/>
          <p:cNvSpPr>
            <a:spLocks noGrp="1"/>
          </p:cNvSpPr>
          <p:nvPr>
            <p:ph type="pic" sz="quarter" idx="38" hasCustomPrompt="1"/>
          </p:nvPr>
        </p:nvSpPr>
        <p:spPr>
          <a:xfrm>
            <a:off x="345649" y="379888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8" name="Текст 29"/>
          <p:cNvSpPr>
            <a:spLocks noGrp="1"/>
          </p:cNvSpPr>
          <p:nvPr>
            <p:ph type="body" sz="quarter" idx="39" hasCustomPrompt="1"/>
          </p:nvPr>
        </p:nvSpPr>
        <p:spPr>
          <a:xfrm>
            <a:off x="6108274" y="2708275"/>
            <a:ext cx="4310489" cy="720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9" name="Рисунок 4"/>
          <p:cNvSpPr>
            <a:spLocks noGrp="1"/>
          </p:cNvSpPr>
          <p:nvPr>
            <p:ph type="pic" sz="quarter" idx="40" hasCustomPrompt="1"/>
          </p:nvPr>
        </p:nvSpPr>
        <p:spPr>
          <a:xfrm>
            <a:off x="6108274" y="12779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41" hasCustomPrompt="1"/>
          </p:nvPr>
        </p:nvSpPr>
        <p:spPr>
          <a:xfrm>
            <a:off x="6108274" y="5229225"/>
            <a:ext cx="4310489" cy="720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3" name="Рисунок 4"/>
          <p:cNvSpPr>
            <a:spLocks noGrp="1"/>
          </p:cNvSpPr>
          <p:nvPr>
            <p:ph type="pic" sz="quarter" idx="42" hasCustomPrompt="1"/>
          </p:nvPr>
        </p:nvSpPr>
        <p:spPr>
          <a:xfrm>
            <a:off x="6108274" y="379888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918488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оготипы для К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исунок 4"/>
          <p:cNvSpPr>
            <a:spLocks noGrp="1"/>
          </p:cNvSpPr>
          <p:nvPr>
            <p:ph type="pic" sz="quarter" idx="30" hasCustomPrompt="1"/>
          </p:nvPr>
        </p:nvSpPr>
        <p:spPr>
          <a:xfrm>
            <a:off x="345649" y="5229225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249001" y="257885"/>
            <a:ext cx="9447450" cy="2913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КЛИЕНТЫ</a:t>
            </a:r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35" hasCustomPrompt="1"/>
          </p:nvPr>
        </p:nvSpPr>
        <p:spPr>
          <a:xfrm>
            <a:off x="334963" y="3793863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36" hasCustomPrompt="1"/>
          </p:nvPr>
        </p:nvSpPr>
        <p:spPr>
          <a:xfrm>
            <a:off x="345649" y="2349500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2" name="Рисунок 4"/>
          <p:cNvSpPr>
            <a:spLocks noGrp="1"/>
          </p:cNvSpPr>
          <p:nvPr>
            <p:ph type="pic" sz="quarter" idx="37" hasCustomPrompt="1"/>
          </p:nvPr>
        </p:nvSpPr>
        <p:spPr>
          <a:xfrm>
            <a:off x="345649" y="9141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4" name="Рисунок 4"/>
          <p:cNvSpPr>
            <a:spLocks noGrp="1"/>
          </p:cNvSpPr>
          <p:nvPr>
            <p:ph type="pic" sz="quarter" idx="38" hasCustomPrompt="1"/>
          </p:nvPr>
        </p:nvSpPr>
        <p:spPr>
          <a:xfrm>
            <a:off x="3345495" y="5229225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5" name="Рисунок 4"/>
          <p:cNvSpPr>
            <a:spLocks noGrp="1"/>
          </p:cNvSpPr>
          <p:nvPr>
            <p:ph type="pic" sz="quarter" idx="39" hasCustomPrompt="1"/>
          </p:nvPr>
        </p:nvSpPr>
        <p:spPr>
          <a:xfrm>
            <a:off x="3334809" y="3793863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6" name="Рисунок 4"/>
          <p:cNvSpPr>
            <a:spLocks noGrp="1"/>
          </p:cNvSpPr>
          <p:nvPr>
            <p:ph type="pic" sz="quarter" idx="40" hasCustomPrompt="1"/>
          </p:nvPr>
        </p:nvSpPr>
        <p:spPr>
          <a:xfrm>
            <a:off x="3345495" y="2349500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2" name="Рисунок 4"/>
          <p:cNvSpPr>
            <a:spLocks noGrp="1"/>
          </p:cNvSpPr>
          <p:nvPr>
            <p:ph type="pic" sz="quarter" idx="41" hasCustomPrompt="1"/>
          </p:nvPr>
        </p:nvSpPr>
        <p:spPr>
          <a:xfrm>
            <a:off x="3345495" y="9141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3" name="Рисунок 4"/>
          <p:cNvSpPr>
            <a:spLocks noGrp="1"/>
          </p:cNvSpPr>
          <p:nvPr>
            <p:ph type="pic" sz="quarter" idx="42" hasCustomPrompt="1"/>
          </p:nvPr>
        </p:nvSpPr>
        <p:spPr>
          <a:xfrm>
            <a:off x="6345341" y="5232400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4" name="Рисунок 4"/>
          <p:cNvSpPr>
            <a:spLocks noGrp="1"/>
          </p:cNvSpPr>
          <p:nvPr>
            <p:ph type="pic" sz="quarter" idx="43" hasCustomPrompt="1"/>
          </p:nvPr>
        </p:nvSpPr>
        <p:spPr>
          <a:xfrm>
            <a:off x="6334655" y="37970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5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6345341" y="2352675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6" name="Рисунок 4"/>
          <p:cNvSpPr>
            <a:spLocks noGrp="1"/>
          </p:cNvSpPr>
          <p:nvPr>
            <p:ph type="pic" sz="quarter" idx="45" hasCustomPrompt="1"/>
          </p:nvPr>
        </p:nvSpPr>
        <p:spPr>
          <a:xfrm>
            <a:off x="6345341" y="917313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7" name="Рисунок 4"/>
          <p:cNvSpPr>
            <a:spLocks noGrp="1"/>
          </p:cNvSpPr>
          <p:nvPr>
            <p:ph type="pic" sz="quarter" idx="46" hasCustomPrompt="1"/>
          </p:nvPr>
        </p:nvSpPr>
        <p:spPr>
          <a:xfrm>
            <a:off x="9345187" y="5233463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8" name="Рисунок 4"/>
          <p:cNvSpPr>
            <a:spLocks noGrp="1"/>
          </p:cNvSpPr>
          <p:nvPr>
            <p:ph type="pic" sz="quarter" idx="47" hasCustomPrompt="1"/>
          </p:nvPr>
        </p:nvSpPr>
        <p:spPr>
          <a:xfrm>
            <a:off x="9345187" y="3798101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9" name="Рисунок 4"/>
          <p:cNvSpPr>
            <a:spLocks noGrp="1"/>
          </p:cNvSpPr>
          <p:nvPr>
            <p:ph type="pic" sz="quarter" idx="48" hasCustomPrompt="1"/>
          </p:nvPr>
        </p:nvSpPr>
        <p:spPr>
          <a:xfrm>
            <a:off x="9345187" y="23537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50" name="Рисунок 4"/>
          <p:cNvSpPr>
            <a:spLocks noGrp="1"/>
          </p:cNvSpPr>
          <p:nvPr>
            <p:ph type="pic" sz="quarter" idx="49" hasCustomPrompt="1"/>
          </p:nvPr>
        </p:nvSpPr>
        <p:spPr>
          <a:xfrm>
            <a:off x="9345187" y="918376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10204134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94" userDrawn="1">
          <p15:clr>
            <a:srgbClr val="FBAE40"/>
          </p15:clr>
        </p15:guide>
        <p15:guide id="2" orient="horz" pos="2840" userDrawn="1">
          <p15:clr>
            <a:srgbClr val="FBAE40"/>
          </p15:clr>
        </p15:guide>
        <p15:guide id="3" orient="horz" pos="2387" userDrawn="1">
          <p15:clr>
            <a:srgbClr val="FBAE40"/>
          </p15:clr>
        </p15:guide>
        <p15:guide id="4" orient="horz" pos="1933" userDrawn="1">
          <p15:clr>
            <a:srgbClr val="FBAE40"/>
          </p15:clr>
        </p15:guide>
        <p15:guide id="5" orient="horz" pos="1480" userDrawn="1">
          <p15:clr>
            <a:srgbClr val="FBAE40"/>
          </p15:clr>
        </p15:guide>
        <p15:guide id="6" orient="horz" pos="1026" userDrawn="1">
          <p15:clr>
            <a:srgbClr val="FBAE40"/>
          </p15:clr>
        </p15:guide>
        <p15:guide id="7" orient="horz" pos="572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pos="1799" userDrawn="1">
          <p15:clr>
            <a:srgbClr val="FBAE40"/>
          </p15:clr>
        </p15:guide>
        <p15:guide id="10" pos="588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_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НАБОРЫ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ИКОНОК ДЛЯ ВСТАВКИ В СХЕМЫ (ДЛЯ ВСТАВКИ В КАЧЕСТВЕ РИСУНКОВ ИСПОЛЬЗУЙТЕ ОТДЕЛЬНЫЕ ФАЙЛЫ)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54006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30929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хнический_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НАБОРЫ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ОБЪЕКТОВ ДЛЯ ВСТАВКИ В СХЕМЫ, УКАЗАТЕЛИ-АКЦЕНТЫ НА СКРИНШОТАХ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54006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495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5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встречи для КП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2192828" y="2124259"/>
            <a:ext cx="3182447" cy="91439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19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2192828" y="1627743"/>
            <a:ext cx="3182447" cy="50604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30" hasCustomPrompt="1"/>
          </p:nvPr>
        </p:nvSpPr>
        <p:spPr>
          <a:xfrm>
            <a:off x="342337" y="1272701"/>
            <a:ext cx="1432488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6096000" y="1091226"/>
            <a:ext cx="0" cy="2160000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6097197" y="3620825"/>
            <a:ext cx="0" cy="2160000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46538" y="207067"/>
            <a:ext cx="5764172" cy="338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УЧАСТНИКИ ВСТРЕЧИ</a:t>
            </a:r>
          </a:p>
        </p:txBody>
      </p:sp>
      <p:sp>
        <p:nvSpPr>
          <p:cNvPr id="22" name="Текст 29"/>
          <p:cNvSpPr>
            <a:spLocks noGrp="1"/>
          </p:cNvSpPr>
          <p:nvPr>
            <p:ph type="body" sz="quarter" idx="31" hasCustomPrompt="1"/>
          </p:nvPr>
        </p:nvSpPr>
        <p:spPr>
          <a:xfrm>
            <a:off x="2185454" y="4677955"/>
            <a:ext cx="3182447" cy="91439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23" name="Текст 29"/>
          <p:cNvSpPr>
            <a:spLocks noGrp="1"/>
          </p:cNvSpPr>
          <p:nvPr>
            <p:ph type="body" sz="quarter" idx="32" hasCustomPrompt="1"/>
          </p:nvPr>
        </p:nvSpPr>
        <p:spPr>
          <a:xfrm>
            <a:off x="2185454" y="4171914"/>
            <a:ext cx="3182447" cy="50604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4" name="Рисунок 26"/>
          <p:cNvSpPr>
            <a:spLocks noGrp="1"/>
          </p:cNvSpPr>
          <p:nvPr>
            <p:ph type="pic" sz="quarter" idx="33" hasCustomPrompt="1"/>
          </p:nvPr>
        </p:nvSpPr>
        <p:spPr>
          <a:xfrm>
            <a:off x="334963" y="3811825"/>
            <a:ext cx="1432488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25" name="Текст 29"/>
          <p:cNvSpPr>
            <a:spLocks noGrp="1"/>
          </p:cNvSpPr>
          <p:nvPr>
            <p:ph type="body" sz="quarter" idx="34" hasCustomPrompt="1"/>
          </p:nvPr>
        </p:nvSpPr>
        <p:spPr>
          <a:xfrm>
            <a:off x="8675925" y="2129611"/>
            <a:ext cx="3182447" cy="91439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26" name="Текст 29"/>
          <p:cNvSpPr>
            <a:spLocks noGrp="1"/>
          </p:cNvSpPr>
          <p:nvPr>
            <p:ph type="body" sz="quarter" idx="35" hasCustomPrompt="1"/>
          </p:nvPr>
        </p:nvSpPr>
        <p:spPr>
          <a:xfrm>
            <a:off x="8675925" y="1623570"/>
            <a:ext cx="3182447" cy="50604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8" name="Рисунок 26"/>
          <p:cNvSpPr>
            <a:spLocks noGrp="1"/>
          </p:cNvSpPr>
          <p:nvPr>
            <p:ph type="pic" sz="quarter" idx="36" hasCustomPrompt="1"/>
          </p:nvPr>
        </p:nvSpPr>
        <p:spPr>
          <a:xfrm>
            <a:off x="6825434" y="1278053"/>
            <a:ext cx="1432488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29" name="Текст 29"/>
          <p:cNvSpPr>
            <a:spLocks noGrp="1"/>
          </p:cNvSpPr>
          <p:nvPr>
            <p:ph type="body" sz="quarter" idx="37" hasCustomPrompt="1"/>
          </p:nvPr>
        </p:nvSpPr>
        <p:spPr>
          <a:xfrm>
            <a:off x="8675925" y="4679728"/>
            <a:ext cx="3182447" cy="91439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38" hasCustomPrompt="1"/>
          </p:nvPr>
        </p:nvSpPr>
        <p:spPr>
          <a:xfrm>
            <a:off x="8675925" y="4156269"/>
            <a:ext cx="3182447" cy="50604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42" name="Рисунок 26"/>
          <p:cNvSpPr>
            <a:spLocks noGrp="1"/>
          </p:cNvSpPr>
          <p:nvPr>
            <p:ph type="pic" sz="quarter" idx="39" hasCustomPrompt="1"/>
          </p:nvPr>
        </p:nvSpPr>
        <p:spPr>
          <a:xfrm>
            <a:off x="6825434" y="3810752"/>
            <a:ext cx="1432488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11647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для семинара или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7535863" y="1989137"/>
            <a:ext cx="4321175" cy="2879726"/>
          </a:xfrm>
          <a:prstGeom prst="rect">
            <a:avLst/>
          </a:prstGeom>
          <a:gradFill flip="none" rotWithShape="1">
            <a:gsLst>
              <a:gs pos="49000">
                <a:srgbClr val="1E77BC">
                  <a:alpha val="55000"/>
                </a:srgbClr>
              </a:gs>
              <a:gs pos="100000">
                <a:srgbClr val="CCE1F0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flipV="1">
            <a:off x="0" y="3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774825" y="4868864"/>
            <a:ext cx="10082212" cy="1439861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00" b="0" i="0" dirty="0">
              <a:latin typeface="Roboto" panose="02000000000000000000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334964" y="3768214"/>
            <a:ext cx="6481762" cy="7447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Уточнение названия доклада, если не помещается наверху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2119068" y="5462450"/>
            <a:ext cx="4697658" cy="503273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34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7535862" y="5229226"/>
            <a:ext cx="3600451" cy="73649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name@softbalance.ru</a:t>
            </a:r>
            <a:b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+7 (812) 325-40-45</a:t>
            </a:r>
            <a: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sb-vnedr.ru</a:t>
            </a:r>
            <a:r>
              <a:rPr lang="ru-RU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26" hasCustomPrompt="1"/>
          </p:nvPr>
        </p:nvSpPr>
        <p:spPr>
          <a:xfrm>
            <a:off x="7535862" y="1989138"/>
            <a:ext cx="4321175" cy="28797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Фотография/</a:t>
            </a:r>
            <a:br>
              <a:rPr lang="ru-RU" dirty="0"/>
            </a:br>
            <a:r>
              <a:rPr lang="ru-RU" dirty="0"/>
              <a:t>иллюстрация. После вставки картинки, перенесите её на задний план, а сверху наложите градиент</a:t>
            </a:r>
          </a:p>
          <a:p>
            <a:r>
              <a:rPr lang="ru-RU" dirty="0"/>
              <a:t> 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F8F5745C-1ED7-E64C-BBFC-DB9B081194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4" y="1989138"/>
            <a:ext cx="6481761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Название доклада в 1-3 строки (обложка для семинара и видео)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25" hasCustomPrompt="1"/>
          </p:nvPr>
        </p:nvSpPr>
        <p:spPr>
          <a:xfrm>
            <a:off x="334964" y="4868864"/>
            <a:ext cx="1439861" cy="14398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0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выступающего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2119065" y="5207959"/>
            <a:ext cx="4697660" cy="23322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60" y="711925"/>
            <a:ext cx="2880000" cy="3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заказчике с тез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1989138"/>
            <a:ext cx="5400675" cy="1079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клиента в одну или две строки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исунок 2"/>
          <p:cNvSpPr>
            <a:spLocks noGrp="1"/>
          </p:cNvSpPr>
          <p:nvPr>
            <p:ph type="pic" sz="quarter" idx="47"/>
          </p:nvPr>
        </p:nvSpPr>
        <p:spPr>
          <a:xfrm>
            <a:off x="8976519" y="912845"/>
            <a:ext cx="2879725" cy="2693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48"/>
          </p:nvPr>
        </p:nvSpPr>
        <p:spPr>
          <a:xfrm>
            <a:off x="6096000" y="912845"/>
            <a:ext cx="2879725" cy="2693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3" name="Рисунок 2"/>
          <p:cNvSpPr>
            <a:spLocks noGrp="1"/>
          </p:cNvSpPr>
          <p:nvPr>
            <p:ph type="pic" sz="quarter" idx="49"/>
          </p:nvPr>
        </p:nvSpPr>
        <p:spPr>
          <a:xfrm>
            <a:off x="6096000" y="3602883"/>
            <a:ext cx="287972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7" name="Рисунок 2"/>
          <p:cNvSpPr>
            <a:spLocks noGrp="1"/>
          </p:cNvSpPr>
          <p:nvPr>
            <p:ph type="pic" sz="quarter" idx="50"/>
          </p:nvPr>
        </p:nvSpPr>
        <p:spPr>
          <a:xfrm>
            <a:off x="8976519" y="3602883"/>
            <a:ext cx="287972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347035" y="905514"/>
            <a:ext cx="2148515" cy="72579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клиента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59" hasCustomPrompt="1"/>
          </p:nvPr>
        </p:nvSpPr>
        <p:spPr>
          <a:xfrm>
            <a:off x="347034" y="3428999"/>
            <a:ext cx="5388603" cy="2879725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Тезисы о клиенте, связанные с проектом (масштаб, структура)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052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pos="3613">
          <p15:clr>
            <a:srgbClr val="FBAE40"/>
          </p15:clr>
        </p15:guide>
        <p15:guide id="3" orient="horz" pos="193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заказчике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29"/>
          <p:cNvSpPr>
            <a:spLocks noGrp="1"/>
          </p:cNvSpPr>
          <p:nvPr>
            <p:ph type="body" sz="quarter" idx="37" hasCustomPrompt="1"/>
          </p:nvPr>
        </p:nvSpPr>
        <p:spPr>
          <a:xfrm>
            <a:off x="345650" y="3429000"/>
            <a:ext cx="3971170" cy="2879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Информация о клиенте сплошным текстом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43" hasCustomPrompt="1"/>
          </p:nvPr>
        </p:nvSpPr>
        <p:spPr>
          <a:xfrm>
            <a:off x="334962" y="908050"/>
            <a:ext cx="11522075" cy="1081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Название клиента в одну или две строки</a:t>
            </a:r>
          </a:p>
        </p:txBody>
      </p:sp>
      <p:sp>
        <p:nvSpPr>
          <p:cNvPr id="20" name="Рисунок 2"/>
          <p:cNvSpPr>
            <a:spLocks noGrp="1"/>
          </p:cNvSpPr>
          <p:nvPr>
            <p:ph type="pic" sz="quarter" idx="46"/>
          </p:nvPr>
        </p:nvSpPr>
        <p:spPr>
          <a:xfrm>
            <a:off x="7897378" y="4149725"/>
            <a:ext cx="3957931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47"/>
          </p:nvPr>
        </p:nvSpPr>
        <p:spPr>
          <a:xfrm>
            <a:off x="7897377" y="1989138"/>
            <a:ext cx="3957932" cy="1815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48"/>
          </p:nvPr>
        </p:nvSpPr>
        <p:spPr>
          <a:xfrm>
            <a:off x="4656138" y="1996337"/>
            <a:ext cx="287957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3" name="Рисунок 2"/>
          <p:cNvSpPr>
            <a:spLocks noGrp="1"/>
          </p:cNvSpPr>
          <p:nvPr>
            <p:ph type="pic" sz="quarter" idx="49"/>
          </p:nvPr>
        </p:nvSpPr>
        <p:spPr>
          <a:xfrm>
            <a:off x="4656138" y="4484319"/>
            <a:ext cx="2879578" cy="1815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345651" y="2345376"/>
            <a:ext cx="2149900" cy="72579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14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20" userDrawn="1">
          <p15:clr>
            <a:srgbClr val="FBAE40"/>
          </p15:clr>
        </p15:guide>
        <p15:guide id="2" pos="293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37" hasCustomPrompt="1"/>
          </p:nvPr>
        </p:nvSpPr>
        <p:spPr>
          <a:xfrm>
            <a:off x="6456363" y="908050"/>
            <a:ext cx="5400674" cy="540067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Тематическая фотография  </a:t>
            </a:r>
            <a:br>
              <a:rPr lang="ru-RU" dirty="0"/>
            </a:br>
            <a:r>
              <a:rPr lang="ru-RU" dirty="0"/>
              <a:t>лучше с белым фоном</a:t>
            </a:r>
            <a:br>
              <a:rPr lang="ru-RU" dirty="0"/>
            </a:br>
            <a:r>
              <a:rPr lang="ru-RU" dirty="0"/>
              <a:t>(загружаем через двойной клик </a:t>
            </a:r>
            <a:br>
              <a:rPr lang="ru-RU" dirty="0"/>
            </a:br>
            <a:r>
              <a:rPr lang="ru-RU" dirty="0"/>
              <a:t>в центр этой области) </a:t>
            </a:r>
          </a:p>
        </p:txBody>
      </p:sp>
      <p:sp>
        <p:nvSpPr>
          <p:cNvPr id="6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49"/>
            <a:ext cx="5761403" cy="1081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Заголовок в одну или две строки + большое фото</a:t>
            </a:r>
            <a:br>
              <a:rPr lang="ru-RU" dirty="0"/>
            </a:br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39545"/>
            <a:ext cx="5761037" cy="396918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УЧЕТ ПЛАТНЫХ ОБРАЗОВАТЕЛЬНЫХ УСЛУГ НА БАЗЕ «1С:КОЛЛЕДЖ ПРОФ»: ОПЫТ МЕДИНСКОГО КОЛЛЕДЖА ИМ. В.М. БЕХТЕРЕВА</a:t>
            </a:r>
          </a:p>
        </p:txBody>
      </p:sp>
    </p:spTree>
    <p:extLst>
      <p:ext uri="{BB962C8B-B14F-4D97-AF65-F5344CB8AC3E}">
        <p14:creationId xmlns:p14="http://schemas.microsoft.com/office/powerpoint/2010/main" val="2004719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криншот_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37" hasCustomPrompt="1"/>
          </p:nvPr>
        </p:nvSpPr>
        <p:spPr>
          <a:xfrm>
            <a:off x="6456363" y="908050"/>
            <a:ext cx="5400674" cy="540067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Скриншот справа </a:t>
            </a:r>
            <a:br>
              <a:rPr lang="ru-RU" dirty="0"/>
            </a:br>
            <a:r>
              <a:rPr lang="ru-RU" dirty="0"/>
              <a:t>(можно вставлять поверх этой области примерно попадая в её границы)</a:t>
            </a:r>
          </a:p>
        </p:txBody>
      </p:sp>
      <p:sp>
        <p:nvSpPr>
          <p:cNvPr id="6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49"/>
            <a:ext cx="5761403" cy="1081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Заголовок в одну или две строки + скриншот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39545"/>
            <a:ext cx="5761037" cy="396918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УЧЕТ ПЛАТНЫХ ОБРАЗОВАТЕЛЬНЫХ УСЛУГ НА БАЗЕ «1С:КОЛЛЕДЖ ПРОФ»: ОПЫТ МЕДИНСКОГО КОЛЛЕДЖА ИМ. В.М. БЕХТЕРЕВА</a:t>
            </a:r>
          </a:p>
        </p:txBody>
      </p:sp>
    </p:spTree>
    <p:extLst>
      <p:ext uri="{BB962C8B-B14F-4D97-AF65-F5344CB8AC3E}">
        <p14:creationId xmlns:p14="http://schemas.microsoft.com/office/powerpoint/2010/main" val="24235571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254403" y="6447873"/>
            <a:ext cx="199802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fld id="{E85ADF3F-ACB3-744B-91EB-134A234331BC}" type="slidenum">
              <a:rPr lang="ru-RU" sz="1200" b="0" i="0" smtClean="0">
                <a:latin typeface="Roboto" charset="0"/>
                <a:ea typeface="Roboto" charset="0"/>
                <a:cs typeface="Roboto" charset="0"/>
              </a:rPr>
              <a:pPr algn="l"/>
              <a:t>‹#›</a:t>
            </a:fld>
            <a:r>
              <a:rPr lang="en-US" sz="1200" b="0" i="0" dirty="0">
                <a:latin typeface="Roboto" charset="0"/>
                <a:ea typeface="Roboto" charset="0"/>
                <a:cs typeface="Roboto" charset="0"/>
              </a:rPr>
              <a:t>  |  </a:t>
            </a:r>
            <a:r>
              <a:rPr lang="ru-RU" sz="1200" b="0" i="0" dirty="0">
                <a:latin typeface="Roboto" charset="0"/>
                <a:ea typeface="Roboto" charset="0"/>
                <a:cs typeface="Roboto" charset="0"/>
              </a:rPr>
              <a:t>18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570" y="293242"/>
            <a:ext cx="1404000" cy="1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2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1" r:id="rId5"/>
    <p:sldLayoutId id="2147483688" r:id="rId6"/>
    <p:sldLayoutId id="2147483687" r:id="rId7"/>
    <p:sldLayoutId id="2147483667" r:id="rId8"/>
    <p:sldLayoutId id="2147483695" r:id="rId9"/>
    <p:sldLayoutId id="2147483680" r:id="rId10"/>
    <p:sldLayoutId id="2147483677" r:id="rId11"/>
    <p:sldLayoutId id="2147483678" r:id="rId12"/>
    <p:sldLayoutId id="2147483685" r:id="rId13"/>
    <p:sldLayoutId id="2147483694" r:id="rId14"/>
    <p:sldLayoutId id="2147483666" r:id="rId15"/>
    <p:sldLayoutId id="2147483670" r:id="rId16"/>
    <p:sldLayoutId id="2147483668" r:id="rId17"/>
    <p:sldLayoutId id="2147483683" r:id="rId18"/>
    <p:sldLayoutId id="2147483675" r:id="rId19"/>
    <p:sldLayoutId id="2147483674" r:id="rId20"/>
    <p:sldLayoutId id="2147483681" r:id="rId21"/>
    <p:sldLayoutId id="2147483684" r:id="rId22"/>
    <p:sldLayoutId id="2147483669" r:id="rId23"/>
    <p:sldLayoutId id="2147483689" r:id="rId24"/>
    <p:sldLayoutId id="2147483690" r:id="rId25"/>
    <p:sldLayoutId id="2147483673" r:id="rId26"/>
    <p:sldLayoutId id="2147483672" r:id="rId27"/>
    <p:sldLayoutId id="2147483651" r:id="rId28"/>
    <p:sldLayoutId id="2147483665" r:id="rId29"/>
    <p:sldLayoutId id="2147483664" r:id="rId30"/>
    <p:sldLayoutId id="2147483663" r:id="rId31"/>
    <p:sldLayoutId id="2147483676" r:id="rId32"/>
    <p:sldLayoutId id="2147483671" r:id="rId33"/>
    <p:sldLayoutId id="2147483692" r:id="rId34"/>
    <p:sldLayoutId id="2147483693" r:id="rId35"/>
    <p:sldLayoutId id="2147483655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26" userDrawn="1">
          <p15:clr>
            <a:srgbClr val="F26B43"/>
          </p15:clr>
        </p15:guide>
        <p15:guide id="2" pos="4747" userDrawn="1">
          <p15:clr>
            <a:srgbClr val="F26B43"/>
          </p15:clr>
        </p15:guide>
        <p15:guide id="3" pos="5654" userDrawn="1">
          <p15:clr>
            <a:srgbClr val="F26B43"/>
          </p15:clr>
        </p15:guide>
        <p15:guide id="4" pos="6562" userDrawn="1">
          <p15:clr>
            <a:srgbClr val="F26B43"/>
          </p15:clr>
        </p15:guide>
        <p15:guide id="5" pos="7469" userDrawn="1">
          <p15:clr>
            <a:srgbClr val="547EBF"/>
          </p15:clr>
        </p15:guide>
        <p15:guide id="6" pos="2933" userDrawn="1">
          <p15:clr>
            <a:srgbClr val="F26B43"/>
          </p15:clr>
        </p15:guide>
        <p15:guide id="7" pos="3840" userDrawn="1">
          <p15:clr>
            <a:srgbClr val="9FCC3B"/>
          </p15:clr>
        </p15:guide>
        <p15:guide id="8" pos="1118" userDrawn="1">
          <p15:clr>
            <a:srgbClr val="F26B43"/>
          </p15:clr>
        </p15:guide>
        <p15:guide id="9" pos="211" userDrawn="1">
          <p15:clr>
            <a:srgbClr val="547EBF"/>
          </p15:clr>
        </p15:guide>
        <p15:guide id="10" orient="horz" pos="346" userDrawn="1">
          <p15:clr>
            <a:srgbClr val="547EBF"/>
          </p15:clr>
        </p15:guide>
        <p15:guide id="12" orient="horz" pos="3974" userDrawn="1">
          <p15:clr>
            <a:srgbClr val="547EBF"/>
          </p15:clr>
        </p15:guide>
        <p15:guide id="13" orient="horz" pos="3067" userDrawn="1">
          <p15:clr>
            <a:srgbClr val="F26B43"/>
          </p15:clr>
        </p15:guide>
        <p15:guide id="14" orient="horz" pos="1253" userDrawn="1">
          <p15:clr>
            <a:srgbClr val="F26B43"/>
          </p15:clr>
        </p15:guide>
        <p15:guide id="15" orient="horz" pos="2160" userDrawn="1">
          <p15:clr>
            <a:srgbClr val="9FCC3B"/>
          </p15:clr>
        </p15:guide>
        <p15:guide id="16" orient="horz" pos="2614" userDrawn="1">
          <p15:clr>
            <a:srgbClr val="F26B43"/>
          </p15:clr>
        </p15:guide>
        <p15:guide id="17" orient="horz" pos="1706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  <p15:guide id="19" orient="horz" pos="3521" userDrawn="1">
          <p15:clr>
            <a:srgbClr val="F26B43"/>
          </p15:clr>
        </p15:guide>
        <p15:guide id="20" pos="3386" userDrawn="1">
          <p15:clr>
            <a:srgbClr val="F26B43"/>
          </p15:clr>
        </p15:guide>
        <p15:guide id="21" pos="4294" userDrawn="1">
          <p15:clr>
            <a:srgbClr val="F26B43"/>
          </p15:clr>
        </p15:guide>
        <p15:guide id="22" pos="5201" userDrawn="1">
          <p15:clr>
            <a:srgbClr val="F26B43"/>
          </p15:clr>
        </p15:guide>
        <p15:guide id="23" pos="6108" userDrawn="1">
          <p15:clr>
            <a:srgbClr val="F26B43"/>
          </p15:clr>
        </p15:guide>
        <p15:guide id="24" pos="7015" userDrawn="1">
          <p15:clr>
            <a:srgbClr val="F26B43"/>
          </p15:clr>
        </p15:guide>
        <p15:guide id="25" pos="2479" userDrawn="1">
          <p15:clr>
            <a:srgbClr val="F26B43"/>
          </p15:clr>
        </p15:guide>
        <p15:guide id="26" pos="1572" userDrawn="1">
          <p15:clr>
            <a:srgbClr val="F26B43"/>
          </p15:clr>
        </p15:guide>
        <p15:guide id="27" pos="665" userDrawn="1">
          <p15:clr>
            <a:srgbClr val="F26B43"/>
          </p15:clr>
        </p15:guide>
        <p15:guide id="28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>
            <a:extLst>
              <a:ext uri="{FF2B5EF4-FFF2-40B4-BE49-F238E27FC236}">
                <a16:creationId xmlns:a16="http://schemas.microsoft.com/office/drawing/2014/main" id="{6AC3F75F-AC95-4509-8A85-A16D97E7A1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Опыт Мединского колледжа им. В.М. Бехтерева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B704073-7151-2E4F-89DE-36FB35B6A8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dirty="0" smtClean="0"/>
              <a:t>Бухгалтер СПб </a:t>
            </a:r>
            <a:r>
              <a:rPr lang="ru-RU" dirty="0"/>
              <a:t>ГБПОУ «МК им. </a:t>
            </a:r>
            <a:r>
              <a:rPr lang="ru-RU" dirty="0" err="1"/>
              <a:t>В.М.Бехтерева</a:t>
            </a:r>
            <a:r>
              <a:rPr lang="ru-RU" dirty="0"/>
              <a:t>»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219ABB2-25A8-1E45-8873-8C898D59BC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mkbeh@zdrav.spb.ru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mcbekhtereva.spb.ru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Учет платных образовательных услуг, реализованный на базе «1С:Колледж ПРОФ»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F5F064B-5002-4747-98FF-3EE4D98C01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dirty="0"/>
              <a:t>Захарова Маргарита </a:t>
            </a:r>
            <a:r>
              <a:rPr lang="ru-RU" dirty="0" err="1"/>
              <a:t>Галинуровна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F73611-6308-49A3-A420-ACFB115CE527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/>
          <a:srcRect l="22051" t="9700" r="15227" b="-264"/>
          <a:stretch/>
        </p:blipFill>
        <p:spPr>
          <a:xfrm>
            <a:off x="7535862" y="1989138"/>
            <a:ext cx="4321175" cy="287972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513" y="1989138"/>
            <a:ext cx="4322439" cy="28836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13" y="497912"/>
            <a:ext cx="1699033" cy="754416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2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r="7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818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Автоматическое заполнение даты начала и даты окончания  в договоре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248D7C-5932-48C8-A781-CC8E66FF6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80" y="2040372"/>
            <a:ext cx="4556955" cy="42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Документ дополнительное соглашение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B943C7A-20D1-470A-9820-E5E33A56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4964" y="1447307"/>
            <a:ext cx="5380176" cy="481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8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Есть возможность посмотреть связанные с договором дополнительные соглашения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4F8A41-6686-49F9-B4C9-BB0FAF740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03" y="2234833"/>
            <a:ext cx="6742255" cy="37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7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Дополнительное соглашение на оплату за счет средств материнского капитала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A0D164-7392-4604-BF34-55DA6BD33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1915554"/>
            <a:ext cx="5761036" cy="435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75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Доработка Параметров ставки оплаты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51602-E360-4342-A915-1643E4CDF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1989138"/>
            <a:ext cx="9064994" cy="33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6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Обработка Групповое создание ДС индексация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EDD808-A383-4133-9661-C9450848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2353569"/>
            <a:ext cx="11012556" cy="321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39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Отчет по сформированным дополнительным соглашениям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1A4EA9-E3C3-42CF-8F3E-31280376B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1989463"/>
            <a:ext cx="10548936" cy="43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Результаты автоматизации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ru-RU" dirty="0"/>
              <a:t>Сотрудники колледжа могут вести учет по договорам </a:t>
            </a:r>
            <a:br>
              <a:rPr lang="ru-RU" dirty="0"/>
            </a:br>
            <a:r>
              <a:rPr lang="ru-RU" dirty="0"/>
              <a:t>в программе 1С:КолледжПечатные формы договоров формировались с использованием документа </a:t>
            </a:r>
            <a:r>
              <a:rPr lang="en-US" dirty="0"/>
              <a:t>Word</a:t>
            </a:r>
            <a:r>
              <a:rPr lang="ru-RU" dirty="0"/>
              <a:t>;</a:t>
            </a:r>
          </a:p>
          <a:p>
            <a:r>
              <a:rPr lang="ru-RU" dirty="0"/>
              <a:t>Исключается множественный ввод одних и тех же данных;</a:t>
            </a:r>
          </a:p>
          <a:p>
            <a:r>
              <a:rPr lang="ru-RU" dirty="0"/>
              <a:t>Сокращение сроков на ежегодное формирование дополнительных соглашений. Теперь нет необходимости каждому подготавливать свою печатную форму и переносить данные из одного документа в другой.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2F3A6C-74BC-4D69-A6DA-4AF290EF0A1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/>
          <a:srcRect t="28" b="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2303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/>
              <a:t>Спасибо </a:t>
            </a:r>
            <a:br>
              <a:rPr lang="ru-RU" sz="5400" dirty="0"/>
            </a:br>
            <a:r>
              <a:rPr lang="ru-RU" sz="5400" dirty="0"/>
              <a:t>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dirty="0"/>
              <a:t>Ведущий аналитик бюджетного направления, </a:t>
            </a:r>
            <a:br>
              <a:rPr lang="ru-RU" dirty="0"/>
            </a:br>
            <a:r>
              <a:rPr lang="ru-RU" dirty="0"/>
              <a:t>ГК «СофтБаланс»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/>
              <a:t>Попова Елена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epopova@softbalance.ru</a:t>
            </a:r>
            <a:br>
              <a:rPr lang="en-US" dirty="0"/>
            </a:br>
            <a:r>
              <a:rPr lang="en-US" dirty="0"/>
              <a:t>sb-vnedr.ru</a:t>
            </a:r>
          </a:p>
        </p:txBody>
      </p:sp>
    </p:spTree>
    <p:extLst>
      <p:ext uri="{BB962C8B-B14F-4D97-AF65-F5344CB8AC3E}">
        <p14:creationId xmlns:p14="http://schemas.microsoft.com/office/powerpoint/2010/main" val="79587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749D189-79BA-4BE6-AAE6-24706CC736F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/>
              <a:t>СПб ГБПОУ «МК им. В.М.Бехтерева»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FC7EF1-D8D7-4FF1-906E-5D7C3E3C061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/>
          <a:srcRect t="28" b="28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A7FC5C19-4B19-43F8-A8C6-D0D5B090EAE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ru-RU" dirty="0"/>
              <a:t>История колледжа начинается 17 ноября 1919 года, когда при Психоневрологическом институте по предложению Владимира Михайловича Бехтерева были организованы курсы по подготовке ротных фельдшеров для Красной Армии;</a:t>
            </a:r>
          </a:p>
          <a:p>
            <a:r>
              <a:rPr lang="ru-RU" dirty="0"/>
              <a:t>Сейчас колледж готовит специалистов сестринского дела для лечебно-профилактических учреждений Санкт-Петербурга и России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6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Результаты предпроектного обследования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ru-RU" dirty="0"/>
              <a:t>Информация о студентах, о договорах и поступивших оплатах хранилась в виде таблиц </a:t>
            </a:r>
            <a:r>
              <a:rPr lang="en-US" dirty="0"/>
              <a:t>Excel</a:t>
            </a:r>
            <a:r>
              <a:rPr lang="ru-RU" dirty="0"/>
              <a:t>;</a:t>
            </a:r>
          </a:p>
          <a:p>
            <a:r>
              <a:rPr lang="ru-RU" dirty="0"/>
              <a:t>Печатные формы договоров формировались </a:t>
            </a:r>
            <a:br>
              <a:rPr lang="ru-RU" dirty="0"/>
            </a:br>
            <a:r>
              <a:rPr lang="ru-RU" dirty="0"/>
              <a:t>с использованием документа </a:t>
            </a:r>
            <a:r>
              <a:rPr lang="en-US" dirty="0"/>
              <a:t>Word</a:t>
            </a:r>
            <a:r>
              <a:rPr lang="ru-RU" dirty="0"/>
              <a:t>;</a:t>
            </a:r>
          </a:p>
          <a:p>
            <a:r>
              <a:rPr lang="ru-RU" dirty="0"/>
              <a:t>Ручное формирование печатных форм дополнительных соглашений на каждого слушателя.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463E49-AB63-4911-B729-07797593630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/>
          <a:srcRect t="28" b="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688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Типовой механизм работы с договорами в программе «1С:Колледж ПРОФ»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ru-RU" dirty="0"/>
              <a:t>Формирование контрактов;</a:t>
            </a:r>
          </a:p>
          <a:p>
            <a:r>
              <a:rPr lang="ru-RU" dirty="0"/>
              <a:t>С помощью обработки создать договоры на обучение </a:t>
            </a:r>
            <a:br>
              <a:rPr lang="ru-RU" dirty="0"/>
            </a:br>
            <a:r>
              <a:rPr lang="ru-RU" dirty="0"/>
              <a:t>по контрактам приемной комиссии;</a:t>
            </a:r>
          </a:p>
          <a:p>
            <a:r>
              <a:rPr lang="ru-RU" dirty="0"/>
              <a:t>Ведение договоров в разделе «Расчеты за платное обучение». Без возможности создания дополнительных соглашений;</a:t>
            </a:r>
          </a:p>
          <a:p>
            <a:r>
              <a:rPr lang="ru-RU" dirty="0"/>
              <a:t>Стоимость за обучение назначается одной без разбивки по семестрам.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97A23D-6D9B-47B6-9452-8C11E2FA208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/>
          <a:srcRect t="28" b="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220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sz="3000" dirty="0"/>
              <a:t>Настройка автоматического нумератора контрактов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6E9F91-FE81-41B1-AC3C-E1FB8E771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4963" y="1628982"/>
            <a:ext cx="7200899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058668-30F3-41C8-927F-758D0B3F3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804" y="1586155"/>
            <a:ext cx="5577234" cy="47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Доработка по передачи номера из контракта в договор </a:t>
            </a:r>
            <a:br>
              <a:rPr lang="ru-RU" dirty="0"/>
            </a:br>
            <a:r>
              <a:rPr lang="ru-RU" dirty="0"/>
              <a:t>в обработке по формированию договоров</a:t>
            </a:r>
          </a:p>
        </p:txBody>
      </p:sp>
      <p:pic>
        <p:nvPicPr>
          <p:cNvPr id="2050" name="Picture 2" descr="C:\Users\epopova\AppData\Local\Temp\SNAGHTML8212c9af.PNG">
            <a:extLst>
              <a:ext uri="{FF2B5EF4-FFF2-40B4-BE49-F238E27FC236}">
                <a16:creationId xmlns:a16="http://schemas.microsoft.com/office/drawing/2014/main" id="{7F43A82C-5E0B-4414-B1D7-D979E7EC7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4" y="1989138"/>
            <a:ext cx="111442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4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AFF4C8A-A0D7-442D-9F1E-70D2933A6AD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В контракт добавлено поле с выбором ставки оплаты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4E47AC-6036-4528-A099-FE0FA763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4964" y="1584603"/>
            <a:ext cx="7539866" cy="479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3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Добавление шаблона печатной формы в документ «Контракт»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2C580F-F4B1-42D3-9A2F-741AA142A30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35756" y="2349500"/>
            <a:ext cx="2880519" cy="3959226"/>
          </a:xfrm>
        </p:spPr>
        <p:txBody>
          <a:bodyPr/>
          <a:lstStyle/>
          <a:p>
            <a:r>
              <a:rPr lang="ru-RU" dirty="0"/>
              <a:t>Пользователи могут самостоятельно редактировать шаблон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9D602BC-1F53-4C7E-894C-B20320051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66401" y="1989696"/>
            <a:ext cx="8189843" cy="42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1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Добавлена закладка Стоимость обучения для отражения графика платежей в договоре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660441-F354-4549-B609-4BC218D6B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2029723"/>
            <a:ext cx="4793627" cy="42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00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013464"/>
      </a:dk1>
      <a:lt1>
        <a:srgbClr val="FFFFFF"/>
      </a:lt1>
      <a:dk2>
        <a:srgbClr val="0F72BA"/>
      </a:dk2>
      <a:lt2>
        <a:srgbClr val="F0F1F5"/>
      </a:lt2>
      <a:accent1>
        <a:srgbClr val="0F72BA"/>
      </a:accent1>
      <a:accent2>
        <a:srgbClr val="DF1641"/>
      </a:accent2>
      <a:accent3>
        <a:srgbClr val="F0F1F5"/>
      </a:accent3>
      <a:accent4>
        <a:srgbClr val="5B9AD5"/>
      </a:accent4>
      <a:accent5>
        <a:srgbClr val="013464"/>
      </a:accent5>
      <a:accent6>
        <a:srgbClr val="F0F1F5"/>
      </a:accent6>
      <a:hlink>
        <a:srgbClr val="0F72BA"/>
      </a:hlink>
      <a:folHlink>
        <a:srgbClr val="919699"/>
      </a:folHlink>
    </a:clrScheme>
    <a:fontScheme name="Presentation SB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офтБалансбло_шаблон" id="{1EDBC166-912E-A249-8B8E-C042751D601A}" vid="{6E412F95-09A3-8940-A78C-B487CE6960C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10885</TotalTime>
  <Words>1923</Words>
  <Application>Microsoft Office PowerPoint</Application>
  <PresentationFormat>Широкоэкранный</PresentationFormat>
  <Paragraphs>97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Roboto</vt:lpstr>
      <vt:lpstr>Roboto Light</vt:lpstr>
      <vt:lpstr>Tahoma</vt:lpstr>
      <vt:lpstr>Segoe UI</vt:lpstr>
      <vt:lpstr>Roboto Light</vt:lpstr>
      <vt:lpstr>Arial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sb-vnedr.ru;СофтБаланс</dc:creator>
  <cp:keywords/>
  <dc:description/>
  <cp:lastModifiedBy>Григорьев Игорь</cp:lastModifiedBy>
  <cp:revision>818</cp:revision>
  <cp:lastPrinted>2019-09-23T09:03:42Z</cp:lastPrinted>
  <dcterms:created xsi:type="dcterms:W3CDTF">2019-10-17T14:24:11Z</dcterms:created>
  <dcterms:modified xsi:type="dcterms:W3CDTF">2024-03-27T09:41:25Z</dcterms:modified>
  <cp:category/>
</cp:coreProperties>
</file>