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12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526" r:id="rId3"/>
    <p:sldId id="263" r:id="rId4"/>
    <p:sldId id="524" r:id="rId5"/>
    <p:sldId id="525" r:id="rId6"/>
    <p:sldId id="505" r:id="rId7"/>
    <p:sldId id="549" r:id="rId8"/>
  </p:sldIdLst>
  <p:sldSz cx="12192000" cy="6858000"/>
  <p:notesSz cx="6858000" cy="9144000"/>
  <p:embeddedFontLst>
    <p:embeddedFont>
      <p:font typeface="Calibri" panose="020F0502020204030204"/>
      <p:regular r:id="rId13"/>
      <p:bold r:id="rId14"/>
      <p:italic r:id="rId15"/>
      <p:boldItalic r:id="rId16"/>
    </p:embeddedFont>
    <p:embeddedFont>
      <p:font typeface="Quicksand" charset="0"/>
      <p:regular r:id="rId17"/>
      <p:bold r:id="rId18"/>
    </p:embeddedFont>
    <p:embeddedFont>
      <p:font typeface="Lora" charset="0"/>
      <p:regular r:id="rId19"/>
      <p:bold r:id="rId20"/>
      <p:italic r:id="rId21"/>
      <p:boldItalic r:id="rId22"/>
    </p:embeddedFont>
    <p:embeddedFont>
      <p:font typeface="DengXian" panose="02010600030101010101" charset="-122"/>
      <p:regular r:id="rId23"/>
    </p:embeddedFont>
    <p:embeddedFont>
      <p:font typeface="DengXian Light" panose="02010600030101010101" charset="-122"/>
      <p:regular r:id="rId2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FFFFFF"/>
    <a:srgbClr val="F9680D"/>
    <a:srgbClr val="FF8810"/>
    <a:srgbClr val="F78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504" y="132"/>
      </p:cViewPr>
      <p:guideLst>
        <p:guide pos="7179"/>
        <p:guide orient="horz" pos="2079"/>
        <p:guide orient="horz" pos="3912"/>
        <p:guide orient="horz" pos="1112"/>
        <p:guide pos="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font" Target="fonts/font12.fntdata"/><Relationship Id="rId23" Type="http://schemas.openxmlformats.org/officeDocument/2006/relationships/font" Target="fonts/font11.fntdata"/><Relationship Id="rId22" Type="http://schemas.openxmlformats.org/officeDocument/2006/relationships/font" Target="fonts/font10.fntdata"/><Relationship Id="rId21" Type="http://schemas.openxmlformats.org/officeDocument/2006/relationships/font" Target="fonts/font9.fntdata"/><Relationship Id="rId20" Type="http://schemas.openxmlformats.org/officeDocument/2006/relationships/font" Target="fonts/font8.fntdata"/><Relationship Id="rId2" Type="http://schemas.openxmlformats.org/officeDocument/2006/relationships/theme" Target="theme/theme1.xml"/><Relationship Id="rId19" Type="http://schemas.openxmlformats.org/officeDocument/2006/relationships/font" Target="fonts/font7.fntdata"/><Relationship Id="rId18" Type="http://schemas.openxmlformats.org/officeDocument/2006/relationships/font" Target="fonts/font6.fntdata"/><Relationship Id="rId17" Type="http://schemas.openxmlformats.org/officeDocument/2006/relationships/font" Target="fonts/font5.fntdata"/><Relationship Id="rId16" Type="http://schemas.openxmlformats.org/officeDocument/2006/relationships/font" Target="fonts/font4.fntdata"/><Relationship Id="rId15" Type="http://schemas.openxmlformats.org/officeDocument/2006/relationships/font" Target="fonts/font3.fntdata"/><Relationship Id="rId14" Type="http://schemas.openxmlformats.org/officeDocument/2006/relationships/font" Target="fonts/font2.fntdata"/><Relationship Id="rId13" Type="http://schemas.openxmlformats.org/officeDocument/2006/relationships/font" Target="fonts/font1.fntdata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37E2F-A5BE-41C8-BD5B-7F790E8F8E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22BCA-1B2B-4347-B0B3-DE05D77B58D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9" name="椭圆 158"/>
          <p:cNvSpPr/>
          <p:nvPr/>
        </p:nvSpPr>
        <p:spPr>
          <a:xfrm>
            <a:off x="1099411" y="984814"/>
            <a:ext cx="492476" cy="4924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0" name="文本框 159"/>
          <p:cNvSpPr txBox="1"/>
          <p:nvPr/>
        </p:nvSpPr>
        <p:spPr>
          <a:xfrm>
            <a:off x="1678305" y="1056005"/>
            <a:ext cx="8204200" cy="5530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ru-RU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Нормативная база Инструкции по делопроизводству</a:t>
            </a:r>
            <a:r>
              <a:rPr lang="ru-RU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ru-RU" alt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1198880" y="1903730"/>
            <a:ext cx="10220960" cy="43249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just" fontAlgn="auto">
              <a:lnSpc>
                <a:spcPct val="130000"/>
              </a:lnSpc>
            </a:pPr>
            <a:r>
              <a:rPr lang="ru-RU" altLang="en-US" sz="12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  <a:r>
              <a:rPr lang="ru-RU" altLang="en-US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Инструкция по делопроизводству в СПбГУТ  составлена на основе:</a:t>
            </a:r>
            <a:endParaRPr lang="ru-RU" altLang="en-US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«ГОСТ Р 7.0.97-2016. Национальный стандарт Российской Федерации. Система стандартов по информации, библиотечному и издательскому делу. Организационно-распорядительная документация. Требования к оформлению документов» (утверждённого Приказом Росстандарта от 08.12.2016 N 2004-ст), </a:t>
            </a:r>
            <a:endParaRPr lang="ru-RU" altLang="en-US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Примерной инструкции по делопроизводству в государственных организациях, утверждённой приказом Федерального архивного агентства от 11.04.2018 № 44 </a:t>
            </a:r>
            <a:endParaRPr lang="ru-RU" altLang="en-US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altLang="en-US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r>
              <a:rPr lang="ru-RU" altLang="en-US" sz="5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  <a:endParaRPr lang="ru-RU" altLang="en-US" sz="50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ru-RU" altLang="en-US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Данная примерная инструкция разработана в соответствии с Положением о Федеральном архивном агентстве, утвержденным Указом Президента Российской Федерации от 22 июня 2016 года N 293, а также в соответствии с законодательством РФ в сфере информации, документации, архивного дела, национальными стандартами в сфере управления документами.</a:t>
            </a:r>
            <a:endParaRPr lang="ru-RU" altLang="en-US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984875" y="220980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1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椭圆 158"/>
          <p:cNvSpPr/>
          <p:nvPr/>
        </p:nvSpPr>
        <p:spPr>
          <a:xfrm>
            <a:off x="592681" y="865434"/>
            <a:ext cx="492476" cy="4924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文本框 159"/>
          <p:cNvSpPr txBox="1"/>
          <p:nvPr/>
        </p:nvSpPr>
        <p:spPr>
          <a:xfrm>
            <a:off x="1206500" y="951865"/>
            <a:ext cx="1120457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Алгоритм действий при работе с документами</a:t>
            </a:r>
            <a:endParaRPr lang="ru-RU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9" name="Скругленный прямоугольник 1"/>
          <p:cNvSpPr/>
          <p:nvPr/>
        </p:nvSpPr>
        <p:spPr>
          <a:xfrm>
            <a:off x="151130" y="2098040"/>
            <a:ext cx="1586230" cy="1760220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u="sng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Поступление документов:</a:t>
            </a:r>
            <a:endParaRPr lang="ru-RU" sz="12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СЭД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Почта России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Курьерская доставка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Электронная почта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0" name="Скругленный прямоугольник 2"/>
          <p:cNvSpPr/>
          <p:nvPr/>
        </p:nvSpPr>
        <p:spPr>
          <a:xfrm>
            <a:off x="1956435" y="2336800"/>
            <a:ext cx="1221105" cy="1522095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Обработка и регистрация входящих документов 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в общем отделе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1" name="Скругленный прямоугольник 11"/>
          <p:cNvSpPr/>
          <p:nvPr/>
        </p:nvSpPr>
        <p:spPr>
          <a:xfrm>
            <a:off x="3396615" y="2236470"/>
            <a:ext cx="1351280" cy="1443990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Передача документов на рассмотрение ректору (получение резолюции)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2" name="Скругленный прямоугольник 15"/>
          <p:cNvSpPr/>
          <p:nvPr/>
        </p:nvSpPr>
        <p:spPr>
          <a:xfrm>
            <a:off x="4966970" y="2004695"/>
            <a:ext cx="1818640" cy="2006600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indent="228600">
              <a:lnSpc>
                <a:spcPct val="105000"/>
              </a:lnSpc>
              <a:spcAft>
                <a:spcPts val="0"/>
              </a:spcAft>
            </a:pPr>
            <a:r>
              <a:rPr lang="ru-RU" sz="1200" b="1" u="sng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Обработка резолюций в общем отделе, передача на исполнение: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marL="171450" lvl="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Лично ответст. лицу/ первому исполнителю (помощнику)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171450" lvl="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По электронной почте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</p:txBody>
      </p:sp>
      <p:sp>
        <p:nvSpPr>
          <p:cNvPr id="51" name="Скругленный прямоугольник 17"/>
          <p:cNvSpPr/>
          <p:nvPr/>
        </p:nvSpPr>
        <p:spPr>
          <a:xfrm>
            <a:off x="7038975" y="1943735"/>
            <a:ext cx="1626870" cy="2103755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u="sng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Исполнение документа исполнителем (подготовка ответа)</a:t>
            </a: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должностное лицо, указанное первым в резолюции, либо с пометой «отв.»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56" name="Скругленный прямоугольник 25"/>
          <p:cNvSpPr/>
          <p:nvPr/>
        </p:nvSpPr>
        <p:spPr>
          <a:xfrm>
            <a:off x="7048500" y="4311015"/>
            <a:ext cx="1710690" cy="1475105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Контроль сроков исполнения документов общим отделом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(если указан срок исполнения)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57" name="Скругленный прямоугольник 20"/>
          <p:cNvSpPr/>
          <p:nvPr/>
        </p:nvSpPr>
        <p:spPr>
          <a:xfrm>
            <a:off x="8933815" y="2245360"/>
            <a:ext cx="1205230" cy="1426210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Регистрация исходящего документа (ответа) в общем отделе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59" name="Скругленный прямоугольник 23"/>
          <p:cNvSpPr/>
          <p:nvPr/>
        </p:nvSpPr>
        <p:spPr>
          <a:xfrm>
            <a:off x="10367010" y="1943735"/>
            <a:ext cx="1655445" cy="2817495"/>
          </a:xfrm>
          <a:prstGeom prst="round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u="sng">
                <a:effectLst/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Отправление исходящего документа: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/>
              <a:buChar char="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СЭД (приемная ректора)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/>
              <a:buChar char="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Электронная почта (исполнитель)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/>
              <a:buChar char="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Почта России (общий отдел)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/>
              <a:buChar char=""/>
            </a:pPr>
            <a:r>
              <a:rPr lang="ru-RU" sz="1100">
                <a:effectLst/>
                <a:latin typeface="Times New Roman" panose="02020603050405020304" charset="0"/>
                <a:ea typeface="Calibri" panose="020F0502020204030204"/>
                <a:cs typeface="Times New Roman" panose="02020603050405020304" charset="0"/>
              </a:rPr>
              <a:t>Курьерская доставка (общий отдел)</a:t>
            </a:r>
            <a:endParaRPr lang="ru-RU" sz="1100">
              <a:effectLst/>
              <a:latin typeface="Times New Roman" panose="02020603050405020304" charset="0"/>
              <a:ea typeface="Calibri" panose="020F0502020204030204"/>
              <a:cs typeface="Times New Roman" panose="0202060305040502030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 panose="020F0502020204030204"/>
                <a:cs typeface="Times New Roman" panose="02020603050405020304"/>
              </a:rPr>
              <a:t> </a:t>
            </a:r>
            <a:endParaRPr lang="ru-RU" sz="1100">
              <a:effectLst/>
              <a:ea typeface="Calibri" panose="020F0502020204030204"/>
              <a:cs typeface="Times New Roman" panose="02020603050405020304"/>
            </a:endParaRPr>
          </a:p>
        </p:txBody>
      </p:sp>
      <p:cxnSp>
        <p:nvCxnSpPr>
          <p:cNvPr id="62" name="Прямая со стрелкой 61"/>
          <p:cNvCxnSpPr>
            <a:stCxn id="29" idx="3"/>
          </p:cNvCxnSpPr>
          <p:nvPr/>
        </p:nvCxnSpPr>
        <p:spPr>
          <a:xfrm>
            <a:off x="1737360" y="2978150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3177540" y="2990215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4747895" y="3002915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785610" y="3002915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8670925" y="2992120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10139045" y="3002915"/>
            <a:ext cx="262890" cy="1079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 flipV="1">
            <a:off x="7850505" y="4032885"/>
            <a:ext cx="3810" cy="2781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1"/>
          <p:cNvSpPr txBox="1"/>
          <p:nvPr/>
        </p:nvSpPr>
        <p:spPr>
          <a:xfrm>
            <a:off x="5984875" y="220980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2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9" name="椭圆 158"/>
          <p:cNvSpPr/>
          <p:nvPr/>
        </p:nvSpPr>
        <p:spPr>
          <a:xfrm>
            <a:off x="549501" y="1193729"/>
            <a:ext cx="492476" cy="4924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0" name="文本框 159"/>
          <p:cNvSpPr txBox="1"/>
          <p:nvPr/>
        </p:nvSpPr>
        <p:spPr>
          <a:xfrm>
            <a:off x="1252220" y="1101090"/>
            <a:ext cx="9907905" cy="1091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ru-RU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	</a:t>
            </a:r>
            <a:r>
              <a:rPr lang="ru-RU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Инструкция по делопроизводству в ФГБОУВО «Санкт-Петербургский  </a:t>
            </a:r>
            <a:endParaRPr lang="ru-RU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 государственный   университет телекоммуникаций им. проф. М.А.Бонч-Бруевича»</a:t>
            </a:r>
            <a:endParaRPr lang="ru-RU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                                          (выдержки)</a:t>
            </a:r>
            <a:endParaRPr lang="ru-RU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2517775" y="2430780"/>
            <a:ext cx="6783070" cy="36830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just"/>
            <a:r>
              <a:rPr lang="ru-RU" altLang="en-US" sz="13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</a:t>
            </a:r>
            <a:r>
              <a:rPr lang="en-US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II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.	  Документирование управленческой деятельности	</a:t>
            </a:r>
            <a:endParaRPr lang="ru-RU" altLang="en-US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675005" y="3102610"/>
            <a:ext cx="10841355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ru-RU" altLang="en-US"/>
              <a:t>                </a:t>
            </a: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2.40. Резолюция должна содержать указание по исполнению документа. Резолюция оформляется на свободном месте рабочего поля документа, на бланке резолюции или вносится непосредственно в систему электронного документооборота.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Резолюция должна включать: фамилию, инициалы исполнителя (исполнителей), поручение по документу (конкретное задание по исполнению документа или формулировка цели рассмотрения документа), при необходимости - срок исполнения, подпись лица, вынесшего резолюцию, дату резолюции.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Срок исполнения поручения не должен указываться, если он назван в тексте поступившего документа и руководитель не считает необходимым изменить его в сторону сокращения или является типовым для данного вида документа.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При указании нескольких исполнителей фамилия ответственного исполнителя указывается первой, подчеркивается или обозначается словом «отв.» («ответственный»).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002655" y="220980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3</a:t>
            </a:r>
            <a:endParaRPr lang="ru-RU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8" name="矩形 167"/>
          <p:cNvSpPr/>
          <p:nvPr/>
        </p:nvSpPr>
        <p:spPr>
          <a:xfrm>
            <a:off x="3737610" y="795020"/>
            <a:ext cx="6783070" cy="6451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just"/>
            <a:r>
              <a:rPr lang="ru-RU" altLang="en-US" sz="13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</a:t>
            </a:r>
            <a:r>
              <a:rPr lang="en-US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IV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.  Согласование проектов документов.</a:t>
            </a:r>
            <a:endParaRPr lang="ru-RU" altLang="en-US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/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Подписание (утверждение) проектов документов	</a:t>
            </a:r>
            <a:endParaRPr lang="ru-RU" altLang="en-US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675640" y="1722120"/>
            <a:ext cx="10841355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ru-RU" altLang="en-US"/>
              <a:t>               </a:t>
            </a: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4.5. Сроки согласования документов составляют: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деловых (служебных) писем - 1-3 рабочих дня;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приказов без приложений - 1-3 рабочих дня;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приказов с приложениями справочного характера - 3-5 рабочих дней;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приказов с приложением локальных нормативных актов в зависимости от их объема (не более 50 страниц) - 5-10 рабочих дней;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локальных нормативных актов, утверждаемых непосредственно подписью руководителя (не более 50 страниц) - 5-10 рабочих дней;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проекты протоколов заседаний (совещаний) при необходимости их согласования, в зависимости от объема документа - 1-3 рабочих дня.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Сроки согласования проектов документов, направляемых на внешнее согласование не должны составлять более 30 календарных дней.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В конкретных случаях в зависимости от содержания и назначения документа срок согласования может быть сокращен или увеличен по решению руководителя, курирующего направление деятельности, по которому готовится проект решения.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984875" y="220980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4</a:t>
            </a:r>
            <a:endParaRPr lang="ru-RU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矩形 167"/>
          <p:cNvSpPr/>
          <p:nvPr/>
        </p:nvSpPr>
        <p:spPr>
          <a:xfrm>
            <a:off x="2627630" y="311785"/>
            <a:ext cx="6783070" cy="36830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just"/>
            <a:r>
              <a:rPr lang="ru-RU" altLang="en-US" sz="13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</a:t>
            </a:r>
            <a:r>
              <a:rPr lang="en-US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V</a:t>
            </a:r>
            <a:r>
              <a:rPr lang="en-US" altLang="en-US" b="1">
                <a:ln>
                  <a:noFill/>
                </a:ln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I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.  Контроль исполнения документов (поручений)	</a:t>
            </a:r>
            <a:endParaRPr lang="ru-RU" altLang="en-US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307340" y="580390"/>
            <a:ext cx="11577320" cy="6277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ru-RU" altLang="en-US"/>
              <a:t>              </a:t>
            </a:r>
            <a:r>
              <a:rPr lang="ru-RU" altLang="en-US" sz="1600"/>
              <a:t> 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6.6. Документы (поручения) подлежат исполнению в следующие сроки: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с конкретной датой исполнения - в указанный срок;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без указания конкретной даты исполнения, имеющие в тексте пометку «весьма срочно» - в течение одного дня, «срочно» - в 3-дневный срок; «оперативно» - в 10-дневный срок; остальные - в срок не более 30 дней;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по парламентским запросам - не позднее чем через 15 дней со дня получения;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по запросам членов Совета Федерации, депутатов Государственной Думы (депутатскому запросу) не позднее чем через 30 дней со дня получения.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по межведомственным запросам о представлении документов и (или) информации в целях предоставления государственных и муниципальных услуг - 5 рабочих дней со дня получения запроса, если законодательством Российской Федерации не установлен иной срок;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по обращениям граждан - 30 дней со дня регистрации.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6.7. Приостановить исполнение контрольного документа (поручения), а также отменить его может руководитель, подписавший документ или давший поручение (указание).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6.11. При необходимости изменения срока исполнения документа (поручения) ответственный исполнитель обязан представить на имя руководителя, давшего поручение, обоснование (служебную записку) о продлении срока с указанием причин продления и даты исполнения.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Обоснование продления срока исполнения документа (поручения) должно быть направлено соответствующему руководителю не позднее, чем по истечении двух третьих срока исполнения документа (поручения).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Об изменении срока исполнения документа (поручения) ответственный исполнитель информирует Общий отдел.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6.12. Документ (поручение) считается исполненным, если приняты решения по поставленным вопросам, подготовлены соответствующие документы, направлена справка об исполнении в соответствующие органы власти (организации) или дан ответ по существу заинтересованным лицам.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Решение об исполнении документа (поручения) принимает руководитель, поставивший документ (поручение) на контроль, с обязательным информированием Общего отдела университета.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	Сведения об исполнении документа (поручения) вносятся в РКК.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995670" y="111125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5</a:t>
            </a:r>
            <a:endParaRPr lang="ru-RU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矩形 167"/>
          <p:cNvSpPr/>
          <p:nvPr/>
        </p:nvSpPr>
        <p:spPr>
          <a:xfrm>
            <a:off x="2573020" y="817245"/>
            <a:ext cx="6783070" cy="36830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just"/>
            <a:r>
              <a:rPr lang="ru-RU" altLang="en-US" sz="13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</a:t>
            </a:r>
            <a:r>
              <a:rPr lang="en-US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V</a:t>
            </a:r>
            <a:r>
              <a:rPr lang="en-US" altLang="en-US" b="1">
                <a:ln>
                  <a:noFill/>
                </a:ln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II</a:t>
            </a:r>
            <a:r>
              <a:rPr lang="ru-RU" altLang="en-US" b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  <a:sym typeface="+mn-ea"/>
              </a:rPr>
              <a:t>.  Организация работы исполнителя с документами	</a:t>
            </a:r>
            <a:endParaRPr lang="ru-RU" altLang="en-US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575310" y="1316990"/>
            <a:ext cx="1122616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ru-RU" altLang="en-US"/>
              <a:t>              </a:t>
            </a: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 7.1. Исполнитель получает документы на исполнение в день их рассмотрения или на следующий рабочий день в соответствии с резолюциями ректора и руководителя подразделения. Срочные документы передаются исполнителю незамедлительно.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7.4. При направлении документа нескольким исполнителям, ответственным за подготовку проекта документа является исполнитель, указанный в резолюции первым или обозначенный в резолюции как ответственный исполнитель.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7.5. Ответственный исполнитель имеет право давать поручения остальным исполнителям, проводить рабочие совещания для выработки совместного решения. Все исполнители в равной степени ответственны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за своевременное и качественное исполнение поручения и представление ответственному исполнителю в установленные им сроки необходимых материалов (проектов документов, справок). Исполнители не имеют права представлять проекты документов руководителю, давшему поручение, минуя ответственного исполнителя.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	7.9. Исполнитель (ответственный исполнитель) организует согласование (визирование) проекта документа со всеми заинтересованными лицами и проводит доработку проекта по замечаниям в соответствии с пунктами 4.1 - 4.11 Инструкции.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984875" y="220980"/>
            <a:ext cx="407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6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7F20"/>
      </a:accent1>
      <a:accent2>
        <a:srgbClr val="F9F3EB"/>
      </a:accent2>
      <a:accent3>
        <a:srgbClr val="EBF2F3"/>
      </a:accent3>
      <a:accent4>
        <a:srgbClr val="F8F2FF"/>
      </a:accent4>
      <a:accent5>
        <a:srgbClr val="FDF0E1"/>
      </a:accent5>
      <a:accent6>
        <a:srgbClr val="70AD47"/>
      </a:accent6>
      <a:hlink>
        <a:srgbClr val="0563C1"/>
      </a:hlink>
      <a:folHlink>
        <a:srgbClr val="954F72"/>
      </a:folHlink>
    </a:clrScheme>
    <a:fontScheme name="海外-常规-罗马体5">
      <a:majorFont>
        <a:latin typeface="Lora"/>
        <a:ea typeface="等线"/>
        <a:cs typeface=""/>
      </a:majorFont>
      <a:minorFont>
        <a:latin typeface="Quicksand"/>
        <a:ea typeface="等线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7F20"/>
    </a:accent1>
    <a:accent2>
      <a:srgbClr val="F9F3EB"/>
    </a:accent2>
    <a:accent3>
      <a:srgbClr val="EBF2F3"/>
    </a:accent3>
    <a:accent4>
      <a:srgbClr val="F8F2FF"/>
    </a:accent4>
    <a:accent5>
      <a:srgbClr val="FDF0E1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7F20"/>
    </a:accent1>
    <a:accent2>
      <a:srgbClr val="F9F3EB"/>
    </a:accent2>
    <a:accent3>
      <a:srgbClr val="EBF2F3"/>
    </a:accent3>
    <a:accent4>
      <a:srgbClr val="F8F2FF"/>
    </a:accent4>
    <a:accent5>
      <a:srgbClr val="FDF0E1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7F20"/>
    </a:accent1>
    <a:accent2>
      <a:srgbClr val="F9F3EB"/>
    </a:accent2>
    <a:accent3>
      <a:srgbClr val="EBF2F3"/>
    </a:accent3>
    <a:accent4>
      <a:srgbClr val="F8F2FF"/>
    </a:accent4>
    <a:accent5>
      <a:srgbClr val="FDF0E1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7288</Words>
  <Application>WPS Presentation</Application>
  <PresentationFormat>宽屏</PresentationFormat>
  <Paragraphs>106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Times New Roman</vt:lpstr>
      <vt:lpstr>Symbol</vt:lpstr>
      <vt:lpstr>Quicksand</vt:lpstr>
      <vt:lpstr>Lora</vt:lpstr>
      <vt:lpstr>Microsoft YaHei</vt:lpstr>
      <vt:lpstr>Arial Unicode MS</vt:lpstr>
      <vt:lpstr>DengXian</vt:lpstr>
      <vt:lpstr>DengXian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3</dc:creator>
  <cp:lastModifiedBy>blezdova.am</cp:lastModifiedBy>
  <cp:revision>41</cp:revision>
  <dcterms:created xsi:type="dcterms:W3CDTF">2021-08-24T06:57:00Z</dcterms:created>
  <dcterms:modified xsi:type="dcterms:W3CDTF">2023-04-03T08:41:33Z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1F3C02239CA144B9A06BA82F6116DBBD</vt:lpwstr>
  </property>
  <property fmtid="{D5CDD505-2E9C-101B-9397-08002B2CF9AE}" pid="3" name="KSOProductBuildVer">
    <vt:lpwstr>1033-11.2.0.10382</vt:lpwstr>
  </property>
</Properties>
</file>