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5" r:id="rId3"/>
    <p:sldId id="279" r:id="rId4"/>
    <p:sldId id="290" r:id="rId5"/>
    <p:sldId id="291" r:id="rId6"/>
    <p:sldId id="294" r:id="rId7"/>
    <p:sldId id="295" r:id="rId8"/>
    <p:sldId id="293" r:id="rId9"/>
    <p:sldId id="296" r:id="rId10"/>
    <p:sldId id="297" r:id="rId11"/>
    <p:sldId id="306" r:id="rId12"/>
    <p:sldId id="307" r:id="rId13"/>
    <p:sldId id="300" r:id="rId14"/>
    <p:sldId id="299" r:id="rId15"/>
    <p:sldId id="302" r:id="rId16"/>
    <p:sldId id="303" r:id="rId17"/>
    <p:sldId id="30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оровикова Виктория Вячеславовна" initials="БВВ" lastIdx="2" clrIdx="0">
    <p:extLst>
      <p:ext uri="{19B8F6BF-5375-455C-9EA6-DF929625EA0E}">
        <p15:presenceInfo xmlns:p15="http://schemas.microsoft.com/office/powerpoint/2012/main" userId="S-1-5-21-4197854514-885563653-2564410059-26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CD3"/>
    <a:srgbClr val="FBE5CD"/>
    <a:srgbClr val="E3EAE9"/>
    <a:srgbClr val="ECE9C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32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58235-EC87-4806-BEFB-3AF76847A60D}" type="datetimeFigureOut">
              <a:rPr lang="ru-RU" smtClean="0"/>
              <a:t>06.10.2021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03DCF-8580-4E4F-9454-2B8859D20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58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E62BB-636C-4474-B7AD-F80E9E541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9731C6-0BDC-4110-A910-6A33DD1AD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0F1DD-04A0-48C2-9305-15ECDD9D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2918-4D99-41A2-8A2D-1FCA78BABDDB}" type="datetime1">
              <a:rPr lang="ru-RU" smtClean="0"/>
              <a:t>06.10.2021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8A54B-FD34-4803-B8D8-8774FEE9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015BE7-E95D-4795-A776-ADA7CE7F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B94-109A-4DFA-9BA5-F7506949A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21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FFD7-4144-472D-ABCF-325373AE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A550CA-65CE-4A1C-9B25-2B1711FB4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FEB46-21D8-496D-BFBD-62F22C61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2286-26EE-454B-BA34-98D40BE1F02E}" type="datetime1">
              <a:rPr lang="ru-RU" smtClean="0"/>
              <a:t>06.10.2021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9AEBB-CC8F-4981-BCE7-0CEBCDE8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88D872-0F7E-46BA-A1B9-A0469EC5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B94-109A-4DFA-9BA5-F7506949A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02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BC1319-7A20-4D31-AD19-3B910DE7E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8800ED-45B1-4B27-8D67-BCD0902C6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3F9419-D837-46EB-B75B-D4967169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D143-9EE1-4002-AC5A-FB8192C0B14A}" type="datetime1">
              <a:rPr lang="ru-RU" smtClean="0"/>
              <a:t>06.10.2021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F085C5-F0AB-41E0-B46F-F43A572CE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594A6-1778-4EC4-93CB-588BBDFF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B94-109A-4DFA-9BA5-F7506949A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67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EAB32-42FC-4608-A723-4EB1025A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5A311-EAD9-4438-93B7-5E8795664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D127EB-A0F8-41E6-A6D0-A57044E1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5B78-C823-4F5A-809E-21332C4A2820}" type="datetime1">
              <a:rPr lang="ru-RU" smtClean="0"/>
              <a:t>06.10.2021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77A68-EE5D-4D48-8F6F-A3E528B68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5A909-1AE6-4DFD-96FF-0D2F4041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B94-109A-4DFA-9BA5-F7506949A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80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CEDB6-0C51-44A8-94CB-8CAF7A05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EA6F4B-E504-4D8C-8056-47C93BADA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60CD18-57D0-4764-900C-9708397F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CC54-81A4-4F91-B975-672DEAFF514A}" type="datetime1">
              <a:rPr lang="ru-RU" smtClean="0"/>
              <a:t>06.10.2021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6AD835-0D19-4DD8-A139-8819EAC2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507A66-DF32-4D43-ABB5-BE2659F2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B94-109A-4DFA-9BA5-F7506949A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18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F5A28-E1DD-4590-91AA-004BC6E6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7051AC-2158-4387-B9F6-BBBEDFFFF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82E8BF-D0B2-4BB0-B25C-861B1CCFC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A5D5F5-622D-4CB2-81F4-C343805F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ABBE-DFF3-4D93-8283-2BAB7975CF70}" type="datetime1">
              <a:rPr lang="ru-RU" smtClean="0"/>
              <a:t>06.10.2021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92ACCF-A798-4655-9253-C36C3B0F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B148BE-AD3D-4153-B2EF-98D31A63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B94-109A-4DFA-9BA5-F7506949A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18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D1378-2F99-491C-B2B1-320DE8A67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C3DDAA-A8FD-4B49-B4D1-3E153A845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8CD056-58D5-4106-968A-F0DFC0107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99EB93-569E-4849-A9BB-058DC1D8F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44FB15-6C1E-45F4-8AF5-A61DDE631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0A26B9-818E-49E7-8099-B72671E8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8FAA-D5A5-4C87-8F8C-B0CABE6D8A18}" type="datetime1">
              <a:rPr lang="ru-RU" smtClean="0"/>
              <a:t>06.10.2021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7FDC86-5E1A-436E-889D-22E7DF4D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C7C819-47B7-4EDF-B9AA-0866275D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B94-109A-4DFA-9BA5-F7506949A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46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F09A2-3394-4DB2-9179-603D39C8B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7B7349-6377-4EA3-81D0-76846025E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A9AF-3F2A-4424-9AA4-8BC7749BEF15}" type="datetime1">
              <a:rPr lang="ru-RU" smtClean="0"/>
              <a:t>06.10.2021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627300-C726-4464-BC03-F20A8CA6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28E177-B7CA-46DC-97DD-DD2E9ED9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B94-109A-4DFA-9BA5-F7506949A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16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12814C-A049-46D2-8994-197AA6B4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96F7-22F9-4755-B2F2-E2B8EE54003E}" type="datetime1">
              <a:rPr lang="ru-RU" smtClean="0"/>
              <a:t>06.10.2021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9EEDA4-6832-4B76-A646-BE56E839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481AD9-85D1-47E3-831D-48903EAC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B94-109A-4DFA-9BA5-F7506949A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36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958DB-C8DD-42E3-96DE-690E4F2C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D7CEF2-C442-4956-B2F7-2546AF8ED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1EE718-E620-4900-A1DC-3A82B5D75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776A66-FA35-4DF9-B292-3997DA44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D807-921B-4F90-900B-04BB7BCEA933}" type="datetime1">
              <a:rPr lang="ru-RU" smtClean="0"/>
              <a:t>06.10.2021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1D0B83-E9C5-4702-A7CA-7D3FA725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D98724-57C9-422B-B352-D626003C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B94-109A-4DFA-9BA5-F7506949A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98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3846B-5D07-4F59-8DE9-EFFB6D70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B934FA-E8F5-4AFB-AE26-7980DCD09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245E59-BEB3-4CCE-B784-4D5D03B27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7BF05B-164F-427F-A1E5-04CF9C9B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41E5-5572-4B75-AE86-A959B2928858}" type="datetime1">
              <a:rPr lang="ru-RU" smtClean="0"/>
              <a:t>06.10.2021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38C8B7-CF01-456D-92E5-0ABA52D7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037F9A-602B-4A8F-882D-8FE2C6F9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B94-109A-4DFA-9BA5-F7506949A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35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2000">
              <a:schemeClr val="accent5">
                <a:lumMod val="20000"/>
                <a:lumOff val="80000"/>
              </a:schemeClr>
            </a:gs>
            <a:gs pos="21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CB5FE-C9A6-4DB9-B58A-44703D81F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5157C4-FF21-4E14-818B-1D035C5D4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754628-064A-4FD3-A0D8-0F560F779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92F41-A667-454F-AB28-614891934663}" type="datetime1">
              <a:rPr lang="ru-RU" smtClean="0"/>
              <a:t>06.10.2021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0EA8AB-8C81-4FBA-8FF9-041C6F8CF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D530F-C3A4-4CE5-98D9-01E726C32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67B94-109A-4DFA-9BA5-F7506949A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06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emf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C159B39-B692-4740-98F8-D83A571A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2708368"/>
            <a:ext cx="9361713" cy="1724296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архитектурно-строительный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университет»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(СПбГАСУ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C6542B-FF52-4834-A5EB-9C79BB89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B94-109A-4DFA-9BA5-F7506949A187}" type="slidenum">
              <a:rPr lang="ru-RU" smtClean="0"/>
              <a:t>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68" y="295639"/>
            <a:ext cx="2325907" cy="3004457"/>
          </a:xfrm>
          <a:prstGeom prst="rect">
            <a:avLst/>
          </a:prstGeo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7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Прямоугольник 183"/>
          <p:cNvSpPr/>
          <p:nvPr/>
        </p:nvSpPr>
        <p:spPr>
          <a:xfrm>
            <a:off x="383213" y="1934894"/>
            <a:ext cx="6189122" cy="4669839"/>
          </a:xfrm>
          <a:prstGeom prst="rect">
            <a:avLst/>
          </a:prstGeom>
          <a:solidFill>
            <a:schemeClr val="accent5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6" name="Прямоугольник 185"/>
          <p:cNvSpPr/>
          <p:nvPr/>
        </p:nvSpPr>
        <p:spPr>
          <a:xfrm>
            <a:off x="6798937" y="1933417"/>
            <a:ext cx="4891496" cy="4669839"/>
          </a:xfrm>
          <a:prstGeom prst="rect">
            <a:avLst/>
          </a:prstGeom>
          <a:solidFill>
            <a:srgbClr val="F2ECD3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3" name="Прямая соединительная линия 102"/>
          <p:cNvCxnSpPr>
            <a:stCxn id="19" idx="2"/>
            <a:endCxn id="26" idx="0"/>
          </p:cNvCxnSpPr>
          <p:nvPr/>
        </p:nvCxnSpPr>
        <p:spPr>
          <a:xfrm flipH="1">
            <a:off x="4985031" y="3076019"/>
            <a:ext cx="10775" cy="280570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319" y="103547"/>
            <a:ext cx="11280808" cy="5771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учета контингента и раздел финансы</a:t>
            </a:r>
            <a:endParaRPr lang="ru-RU" altLang="ru-RU" sz="32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20" y="588410"/>
            <a:ext cx="11280806" cy="1049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Выноска со стрелкой вниз 3"/>
          <p:cNvSpPr/>
          <p:nvPr/>
        </p:nvSpPr>
        <p:spPr>
          <a:xfrm>
            <a:off x="3932973" y="597775"/>
            <a:ext cx="4267200" cy="1335642"/>
          </a:xfrm>
          <a:prstGeom prst="downArrowCallout">
            <a:avLst>
              <a:gd name="adj1" fmla="val 32099"/>
              <a:gd name="adj2" fmla="val 27980"/>
              <a:gd name="adj3" fmla="val 15283"/>
              <a:gd name="adj4" fmla="val 76148"/>
            </a:avLst>
          </a:prstGeom>
          <a:solidFill>
            <a:schemeClr val="bg1">
              <a:alpha val="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70093" y="1999986"/>
            <a:ext cx="2124075" cy="5868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(абитуриент)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01070" y="2923384"/>
            <a:ext cx="1753017" cy="7449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70712" y="5159562"/>
            <a:ext cx="1794440" cy="5228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70712" y="4492651"/>
            <a:ext cx="1796831" cy="541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«Счет на оплату»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5624" y="2929386"/>
            <a:ext cx="1816100" cy="743115"/>
          </a:xfrm>
          <a:prstGeom prst="roundRect">
            <a:avLst/>
          </a:prstGeom>
          <a:solidFill>
            <a:srgbClr val="F2ECD3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(зачисление)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89085" y="2460024"/>
            <a:ext cx="2413442" cy="615995"/>
          </a:xfrm>
          <a:prstGeom prst="roundRect">
            <a:avLst/>
          </a:prstGeom>
          <a:solidFill>
            <a:srgbClr val="F2ECD3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77546" y="3905796"/>
            <a:ext cx="2633188" cy="592137"/>
          </a:xfrm>
          <a:prstGeom prst="roundRect">
            <a:avLst/>
          </a:prstGeom>
          <a:solidFill>
            <a:srgbClr val="F2ECD3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лицо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(студент/аспирант/слушатель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68987" y="3555976"/>
            <a:ext cx="2316520" cy="5445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«Стоимость обучения»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16826" y="4935379"/>
            <a:ext cx="1736407" cy="532157"/>
          </a:xfrm>
          <a:prstGeom prst="roundRect">
            <a:avLst/>
          </a:prstGeom>
          <a:solidFill>
            <a:srgbClr val="F2ECD3"/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«Ведомость»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80330" y="5881724"/>
            <a:ext cx="2809401" cy="522288"/>
          </a:xfrm>
          <a:prstGeom prst="roundRect">
            <a:avLst/>
          </a:prstGeom>
          <a:solidFill>
            <a:srgbClr val="F2ECD3"/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«Документ об образовании»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8027" y="4940406"/>
            <a:ext cx="1816100" cy="728440"/>
          </a:xfrm>
          <a:prstGeom prst="roundRect">
            <a:avLst/>
          </a:prstGeom>
          <a:solidFill>
            <a:srgbClr val="F2ECD3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выпуск)</a:t>
            </a:r>
          </a:p>
        </p:txBody>
      </p:sp>
      <p:cxnSp>
        <p:nvCxnSpPr>
          <p:cNvPr id="32" name="Прямая соединительная линия 31"/>
          <p:cNvCxnSpPr>
            <a:stCxn id="27" idx="0"/>
          </p:cNvCxnSpPr>
          <p:nvPr/>
        </p:nvCxnSpPr>
        <p:spPr>
          <a:xfrm flipV="1">
            <a:off x="1526077" y="4145754"/>
            <a:ext cx="0" cy="794652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7170437" y="5162384"/>
            <a:ext cx="1796832" cy="5222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«Начисление»</a:t>
            </a:r>
          </a:p>
        </p:txBody>
      </p:sp>
      <p:sp>
        <p:nvSpPr>
          <p:cNvPr id="49" name="Выноска со стрелкой вниз 48"/>
          <p:cNvSpPr/>
          <p:nvPr/>
        </p:nvSpPr>
        <p:spPr>
          <a:xfrm>
            <a:off x="9494212" y="588410"/>
            <a:ext cx="1070169" cy="1280727"/>
          </a:xfrm>
          <a:prstGeom prst="downArrowCallout">
            <a:avLst>
              <a:gd name="adj1" fmla="val 41272"/>
              <a:gd name="adj2" fmla="val 29348"/>
              <a:gd name="adj3" fmla="val 15235"/>
              <a:gd name="adj4" fmla="val 79246"/>
            </a:avLst>
          </a:prstGeom>
          <a:solidFill>
            <a:schemeClr val="bg1">
              <a:alpha val="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3" name="Соединительная линия уступом 52"/>
          <p:cNvCxnSpPr>
            <a:stCxn id="9" idx="3"/>
            <a:endCxn id="10" idx="0"/>
          </p:cNvCxnSpPr>
          <p:nvPr/>
        </p:nvCxnSpPr>
        <p:spPr>
          <a:xfrm>
            <a:off x="9694168" y="2293414"/>
            <a:ext cx="883411" cy="629970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10" idx="2"/>
            <a:endCxn id="20" idx="3"/>
          </p:cNvCxnSpPr>
          <p:nvPr/>
        </p:nvCxnSpPr>
        <p:spPr>
          <a:xfrm rot="5400000">
            <a:off x="7327407" y="951693"/>
            <a:ext cx="533500" cy="5966845"/>
          </a:xfrm>
          <a:prstGeom prst="bentConnector2">
            <a:avLst/>
          </a:prstGeom>
          <a:ln w="1905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>
            <a:stCxn id="9" idx="1"/>
            <a:endCxn id="15" idx="0"/>
          </p:cNvCxnSpPr>
          <p:nvPr/>
        </p:nvCxnSpPr>
        <p:spPr>
          <a:xfrm rot="10800000" flipV="1">
            <a:off x="1533675" y="2293414"/>
            <a:ext cx="6036419" cy="635972"/>
          </a:xfrm>
          <a:prstGeom prst="bentConnector2">
            <a:avLst/>
          </a:prstGeom>
          <a:ln w="1905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stCxn id="15" idx="2"/>
            <a:endCxn id="20" idx="1"/>
          </p:cNvCxnSpPr>
          <p:nvPr/>
        </p:nvCxnSpPr>
        <p:spPr>
          <a:xfrm rot="16200000" flipH="1">
            <a:off x="1490928" y="3715247"/>
            <a:ext cx="529364" cy="443872"/>
          </a:xfrm>
          <a:prstGeom prst="bentConnector2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stCxn id="26" idx="1"/>
            <a:endCxn id="27" idx="2"/>
          </p:cNvCxnSpPr>
          <p:nvPr/>
        </p:nvCxnSpPr>
        <p:spPr>
          <a:xfrm rot="10800000">
            <a:off x="1526078" y="5668846"/>
            <a:ext cx="2054253" cy="474022"/>
          </a:xfrm>
          <a:prstGeom prst="bentConnector2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19" idx="2"/>
          </p:cNvCxnSpPr>
          <p:nvPr/>
        </p:nvCxnSpPr>
        <p:spPr>
          <a:xfrm>
            <a:off x="4995806" y="3076019"/>
            <a:ext cx="0" cy="208837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10" idx="1"/>
            <a:endCxn id="15" idx="3"/>
          </p:cNvCxnSpPr>
          <p:nvPr/>
        </p:nvCxnSpPr>
        <p:spPr>
          <a:xfrm flipH="1">
            <a:off x="2441724" y="3295875"/>
            <a:ext cx="7259346" cy="5069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23" idx="0"/>
          </p:cNvCxnSpPr>
          <p:nvPr/>
        </p:nvCxnSpPr>
        <p:spPr>
          <a:xfrm flipV="1">
            <a:off x="8127247" y="3288783"/>
            <a:ext cx="0" cy="267193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Скругленный прямоугольник 149"/>
          <p:cNvSpPr/>
          <p:nvPr/>
        </p:nvSpPr>
        <p:spPr>
          <a:xfrm>
            <a:off x="7170437" y="4492651"/>
            <a:ext cx="1796830" cy="541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«Квитанция»</a:t>
            </a:r>
          </a:p>
        </p:txBody>
      </p:sp>
      <p:sp>
        <p:nvSpPr>
          <p:cNvPr id="262" name="Скругленный прямоугольник 261"/>
          <p:cNvSpPr/>
          <p:nvPr/>
        </p:nvSpPr>
        <p:spPr>
          <a:xfrm>
            <a:off x="7899519" y="5884087"/>
            <a:ext cx="2771976" cy="5222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«Акт выполненных работ»</a:t>
            </a:r>
          </a:p>
        </p:txBody>
      </p:sp>
    </p:spTree>
    <p:extLst>
      <p:ext uri="{BB962C8B-B14F-4D97-AF65-F5344CB8AC3E}">
        <p14:creationId xmlns:p14="http://schemas.microsoft.com/office/powerpoint/2010/main" val="42410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319" y="103547"/>
            <a:ext cx="11280808" cy="5771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успеваемости </a:t>
            </a:r>
            <a:endParaRPr lang="ru-RU" altLang="ru-RU" sz="32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20" y="588410"/>
            <a:ext cx="11280806" cy="1049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Выноска со стрелкой вниз 3"/>
          <p:cNvSpPr/>
          <p:nvPr/>
        </p:nvSpPr>
        <p:spPr>
          <a:xfrm>
            <a:off x="5437761" y="597775"/>
            <a:ext cx="2996120" cy="1376940"/>
          </a:xfrm>
          <a:prstGeom prst="downArrowCallout">
            <a:avLst>
              <a:gd name="adj1" fmla="val 32099"/>
              <a:gd name="adj2" fmla="val 27980"/>
              <a:gd name="adj3" fmla="val 15283"/>
              <a:gd name="adj4" fmla="val 76148"/>
            </a:avLst>
          </a:prstGeom>
          <a:solidFill>
            <a:schemeClr val="bg1">
              <a:alpha val="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403" y="3669732"/>
            <a:ext cx="6142259" cy="30326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73" y="2123035"/>
            <a:ext cx="5466175" cy="33136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538" y="2119635"/>
            <a:ext cx="2867025" cy="952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9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Прямоугольник 185"/>
          <p:cNvSpPr/>
          <p:nvPr/>
        </p:nvSpPr>
        <p:spPr>
          <a:xfrm>
            <a:off x="6798937" y="1933417"/>
            <a:ext cx="4891496" cy="4669839"/>
          </a:xfrm>
          <a:prstGeom prst="rect">
            <a:avLst/>
          </a:prstGeom>
          <a:solidFill>
            <a:srgbClr val="F2ECD3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4" name="Прямоугольник 183"/>
          <p:cNvSpPr/>
          <p:nvPr/>
        </p:nvSpPr>
        <p:spPr>
          <a:xfrm>
            <a:off x="383213" y="1934894"/>
            <a:ext cx="6189122" cy="4669839"/>
          </a:xfrm>
          <a:prstGeom prst="rect">
            <a:avLst/>
          </a:prstGeom>
          <a:solidFill>
            <a:schemeClr val="accent5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3" name="Прямая соединительная линия 102"/>
          <p:cNvCxnSpPr>
            <a:stCxn id="19" idx="2"/>
            <a:endCxn id="26" idx="0"/>
          </p:cNvCxnSpPr>
          <p:nvPr/>
        </p:nvCxnSpPr>
        <p:spPr>
          <a:xfrm flipH="1">
            <a:off x="4985031" y="3076019"/>
            <a:ext cx="10775" cy="280570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319" y="103547"/>
            <a:ext cx="11280808" cy="5771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учета контингента и раздел финансы</a:t>
            </a:r>
            <a:endParaRPr lang="ru-RU" altLang="ru-RU" sz="32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20" y="588410"/>
            <a:ext cx="11280806" cy="1049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Выноска со стрелкой вниз 3"/>
          <p:cNvSpPr/>
          <p:nvPr/>
        </p:nvSpPr>
        <p:spPr>
          <a:xfrm>
            <a:off x="3932973" y="597775"/>
            <a:ext cx="4267200" cy="1335642"/>
          </a:xfrm>
          <a:prstGeom prst="downArrowCallout">
            <a:avLst>
              <a:gd name="adj1" fmla="val 32099"/>
              <a:gd name="adj2" fmla="val 27980"/>
              <a:gd name="adj3" fmla="val 15283"/>
              <a:gd name="adj4" fmla="val 76148"/>
            </a:avLst>
          </a:prstGeom>
          <a:solidFill>
            <a:schemeClr val="bg1">
              <a:alpha val="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70093" y="1999986"/>
            <a:ext cx="2124075" cy="5868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(абитуриент)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01070" y="2923384"/>
            <a:ext cx="1753017" cy="7449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70712" y="5159562"/>
            <a:ext cx="1794440" cy="5228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70712" y="4492651"/>
            <a:ext cx="1796831" cy="541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«Счет на оплату»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5624" y="2929386"/>
            <a:ext cx="1816100" cy="743115"/>
          </a:xfrm>
          <a:prstGeom prst="roundRect">
            <a:avLst/>
          </a:prstGeom>
          <a:solidFill>
            <a:srgbClr val="F2ECD3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(зачисление)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89085" y="2460024"/>
            <a:ext cx="2413442" cy="615995"/>
          </a:xfrm>
          <a:prstGeom prst="roundRect">
            <a:avLst/>
          </a:prstGeom>
          <a:solidFill>
            <a:srgbClr val="F2ECD3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77546" y="3905796"/>
            <a:ext cx="2633188" cy="592137"/>
          </a:xfrm>
          <a:prstGeom prst="roundRect">
            <a:avLst/>
          </a:prstGeom>
          <a:solidFill>
            <a:srgbClr val="F2ECD3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лицо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(студент/аспирант/слушатель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68987" y="3555976"/>
            <a:ext cx="2316520" cy="5445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«Стоимость обучения»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16826" y="4935379"/>
            <a:ext cx="1736407" cy="532157"/>
          </a:xfrm>
          <a:prstGeom prst="roundRect">
            <a:avLst/>
          </a:prstGeom>
          <a:solidFill>
            <a:srgbClr val="F2ECD3"/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«Ведомость»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80330" y="5881724"/>
            <a:ext cx="2809401" cy="522288"/>
          </a:xfrm>
          <a:prstGeom prst="roundRect">
            <a:avLst/>
          </a:prstGeom>
          <a:solidFill>
            <a:srgbClr val="F2ECD3"/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«Документ об образовании»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8027" y="4940406"/>
            <a:ext cx="1816100" cy="728440"/>
          </a:xfrm>
          <a:prstGeom prst="roundRect">
            <a:avLst/>
          </a:prstGeom>
          <a:solidFill>
            <a:srgbClr val="F2ECD3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выпуск)</a:t>
            </a:r>
          </a:p>
        </p:txBody>
      </p:sp>
      <p:cxnSp>
        <p:nvCxnSpPr>
          <p:cNvPr id="32" name="Прямая соединительная линия 31"/>
          <p:cNvCxnSpPr>
            <a:stCxn id="27" idx="0"/>
          </p:cNvCxnSpPr>
          <p:nvPr/>
        </p:nvCxnSpPr>
        <p:spPr>
          <a:xfrm flipV="1">
            <a:off x="1526077" y="4145754"/>
            <a:ext cx="0" cy="794652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7170437" y="5162384"/>
            <a:ext cx="1796832" cy="5222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«Начисление»</a:t>
            </a:r>
          </a:p>
        </p:txBody>
      </p:sp>
      <p:sp>
        <p:nvSpPr>
          <p:cNvPr id="49" name="Выноска со стрелкой вниз 48"/>
          <p:cNvSpPr/>
          <p:nvPr/>
        </p:nvSpPr>
        <p:spPr>
          <a:xfrm>
            <a:off x="9494212" y="588410"/>
            <a:ext cx="1070169" cy="1280727"/>
          </a:xfrm>
          <a:prstGeom prst="downArrowCallout">
            <a:avLst>
              <a:gd name="adj1" fmla="val 41272"/>
              <a:gd name="adj2" fmla="val 29348"/>
              <a:gd name="adj3" fmla="val 15235"/>
              <a:gd name="adj4" fmla="val 79246"/>
            </a:avLst>
          </a:prstGeom>
          <a:solidFill>
            <a:schemeClr val="bg1">
              <a:alpha val="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3" name="Соединительная линия уступом 52"/>
          <p:cNvCxnSpPr>
            <a:stCxn id="9" idx="3"/>
            <a:endCxn id="10" idx="0"/>
          </p:cNvCxnSpPr>
          <p:nvPr/>
        </p:nvCxnSpPr>
        <p:spPr>
          <a:xfrm>
            <a:off x="9694168" y="2293414"/>
            <a:ext cx="883411" cy="629970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10" idx="2"/>
            <a:endCxn id="20" idx="3"/>
          </p:cNvCxnSpPr>
          <p:nvPr/>
        </p:nvCxnSpPr>
        <p:spPr>
          <a:xfrm rot="5400000">
            <a:off x="7327407" y="951693"/>
            <a:ext cx="533500" cy="5966845"/>
          </a:xfrm>
          <a:prstGeom prst="bentConnector2">
            <a:avLst/>
          </a:prstGeom>
          <a:ln w="1905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>
            <a:stCxn id="9" idx="1"/>
            <a:endCxn id="15" idx="0"/>
          </p:cNvCxnSpPr>
          <p:nvPr/>
        </p:nvCxnSpPr>
        <p:spPr>
          <a:xfrm rot="10800000" flipV="1">
            <a:off x="1533675" y="2293414"/>
            <a:ext cx="6036419" cy="635972"/>
          </a:xfrm>
          <a:prstGeom prst="bentConnector2">
            <a:avLst/>
          </a:prstGeom>
          <a:ln w="1905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stCxn id="15" idx="2"/>
            <a:endCxn id="20" idx="1"/>
          </p:cNvCxnSpPr>
          <p:nvPr/>
        </p:nvCxnSpPr>
        <p:spPr>
          <a:xfrm rot="16200000" flipH="1">
            <a:off x="1490928" y="3715247"/>
            <a:ext cx="529364" cy="443872"/>
          </a:xfrm>
          <a:prstGeom prst="bentConnector2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stCxn id="26" idx="1"/>
            <a:endCxn id="27" idx="2"/>
          </p:cNvCxnSpPr>
          <p:nvPr/>
        </p:nvCxnSpPr>
        <p:spPr>
          <a:xfrm rot="10800000">
            <a:off x="1526078" y="5668846"/>
            <a:ext cx="2054253" cy="474022"/>
          </a:xfrm>
          <a:prstGeom prst="bentConnector2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19" idx="2"/>
          </p:cNvCxnSpPr>
          <p:nvPr/>
        </p:nvCxnSpPr>
        <p:spPr>
          <a:xfrm>
            <a:off x="4995806" y="3076019"/>
            <a:ext cx="0" cy="208837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10" idx="1"/>
            <a:endCxn id="15" idx="3"/>
          </p:cNvCxnSpPr>
          <p:nvPr/>
        </p:nvCxnSpPr>
        <p:spPr>
          <a:xfrm flipH="1">
            <a:off x="2441724" y="3295875"/>
            <a:ext cx="7259346" cy="5069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23" idx="0"/>
          </p:cNvCxnSpPr>
          <p:nvPr/>
        </p:nvCxnSpPr>
        <p:spPr>
          <a:xfrm flipV="1">
            <a:off x="8127247" y="3288783"/>
            <a:ext cx="0" cy="267193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Скругленный прямоугольник 149"/>
          <p:cNvSpPr/>
          <p:nvPr/>
        </p:nvSpPr>
        <p:spPr>
          <a:xfrm>
            <a:off x="7170437" y="4492651"/>
            <a:ext cx="1796830" cy="541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«Квитанция»</a:t>
            </a:r>
          </a:p>
        </p:txBody>
      </p:sp>
      <p:sp>
        <p:nvSpPr>
          <p:cNvPr id="262" name="Скругленный прямоугольник 261"/>
          <p:cNvSpPr/>
          <p:nvPr/>
        </p:nvSpPr>
        <p:spPr>
          <a:xfrm>
            <a:off x="7899519" y="5884087"/>
            <a:ext cx="2771976" cy="5222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«Акт выполненных работ»</a:t>
            </a:r>
          </a:p>
        </p:txBody>
      </p:sp>
    </p:spTree>
    <p:extLst>
      <p:ext uri="{BB962C8B-B14F-4D97-AF65-F5344CB8AC3E}">
        <p14:creationId xmlns:p14="http://schemas.microsoft.com/office/powerpoint/2010/main" val="21280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21" y="277222"/>
            <a:ext cx="11772668" cy="5771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учета стипендии раздела финансы</a:t>
            </a:r>
            <a:endParaRPr lang="ru-RU" altLang="ru-RU" sz="32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20" y="803808"/>
            <a:ext cx="11772669" cy="1049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Выноска со стрелкой вниз 3"/>
          <p:cNvSpPr/>
          <p:nvPr/>
        </p:nvSpPr>
        <p:spPr>
          <a:xfrm>
            <a:off x="9784267" y="803808"/>
            <a:ext cx="1040859" cy="1421260"/>
          </a:xfrm>
          <a:prstGeom prst="downArrowCallout">
            <a:avLst>
              <a:gd name="adj1" fmla="val 26624"/>
              <a:gd name="adj2" fmla="val 24466"/>
              <a:gd name="adj3" fmla="val 25000"/>
              <a:gd name="adj4" fmla="val 72086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870937" y="2802195"/>
            <a:ext cx="2709873" cy="32176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737269" y="2802194"/>
            <a:ext cx="2724194" cy="32176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магнитный диск 29"/>
          <p:cNvSpPr/>
          <p:nvPr/>
        </p:nvSpPr>
        <p:spPr>
          <a:xfrm>
            <a:off x="6881462" y="2869618"/>
            <a:ext cx="2413628" cy="973711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1С:Университет</a:t>
            </a:r>
          </a:p>
        </p:txBody>
      </p:sp>
      <p:sp>
        <p:nvSpPr>
          <p:cNvPr id="31" name="Блок-схема: магнитный диск 30"/>
          <p:cNvSpPr/>
          <p:nvPr/>
        </p:nvSpPr>
        <p:spPr>
          <a:xfrm>
            <a:off x="3179953" y="3055636"/>
            <a:ext cx="2079645" cy="663267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1С:ЗКГУ Стипендия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31521" y="4860126"/>
            <a:ext cx="2410086" cy="4294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Выплата в банк/кассу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921401" y="5397981"/>
            <a:ext cx="2353801" cy="482806"/>
          </a:xfrm>
          <a:prstGeom prst="roundRect">
            <a:avLst/>
          </a:prstGeom>
          <a:solidFill>
            <a:schemeClr val="bg2"/>
          </a:solidFill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 назначении выплаты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02423" y="2378336"/>
            <a:ext cx="4703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Данные о движении контингента и назначении выплат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031521" y="4347020"/>
            <a:ext cx="2410086" cy="411608"/>
          </a:xfrm>
          <a:prstGeom prst="roundRect">
            <a:avLst/>
          </a:prstGeom>
          <a:solidFill>
            <a:schemeClr val="bg2"/>
          </a:solidFill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суммы выплаты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031521" y="5397981"/>
            <a:ext cx="2410087" cy="48280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Перечисление НДФЛ в бюджет РФ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921401" y="4386733"/>
            <a:ext cx="2353801" cy="743790"/>
          </a:xfrm>
          <a:prstGeom prst="roundRect">
            <a:avLst/>
          </a:prstGeom>
          <a:solidFill>
            <a:schemeClr val="bg2"/>
          </a:solidFill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доп сведений по студентам (справки)</a:t>
            </a:r>
          </a:p>
        </p:txBody>
      </p:sp>
      <p:cxnSp>
        <p:nvCxnSpPr>
          <p:cNvPr id="46" name="Соединительная линия уступом 45"/>
          <p:cNvCxnSpPr>
            <a:stCxn id="30" idx="1"/>
            <a:endCxn id="31" idx="1"/>
          </p:cNvCxnSpPr>
          <p:nvPr/>
        </p:nvCxnSpPr>
        <p:spPr>
          <a:xfrm rot="16200000" flipH="1" flipV="1">
            <a:off x="6061017" y="1028377"/>
            <a:ext cx="186018" cy="3868500"/>
          </a:xfrm>
          <a:prstGeom prst="bentConnector3">
            <a:avLst>
              <a:gd name="adj1" fmla="val -12289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stCxn id="30" idx="3"/>
            <a:endCxn id="31" idx="3"/>
          </p:cNvCxnSpPr>
          <p:nvPr/>
        </p:nvCxnSpPr>
        <p:spPr>
          <a:xfrm rot="5400000" flipH="1">
            <a:off x="6091813" y="1846866"/>
            <a:ext cx="124426" cy="3868500"/>
          </a:xfrm>
          <a:prstGeom prst="bentConnector3">
            <a:avLst>
              <a:gd name="adj1" fmla="val -183724"/>
            </a:avLst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33306" y="4055527"/>
            <a:ext cx="2979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Данные о фактических выплатах</a:t>
            </a:r>
          </a:p>
        </p:txBody>
      </p:sp>
      <p:sp>
        <p:nvSpPr>
          <p:cNvPr id="64" name="Блок-схема: магнитный диск 63"/>
          <p:cNvSpPr/>
          <p:nvPr/>
        </p:nvSpPr>
        <p:spPr>
          <a:xfrm>
            <a:off x="236976" y="2215224"/>
            <a:ext cx="2262740" cy="880222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1С:БГУ</a:t>
            </a:r>
          </a:p>
        </p:txBody>
      </p:sp>
      <p:sp>
        <p:nvSpPr>
          <p:cNvPr id="65" name="Блок-схема: магнитный диск 64"/>
          <p:cNvSpPr/>
          <p:nvPr/>
        </p:nvSpPr>
        <p:spPr>
          <a:xfrm>
            <a:off x="491353" y="3781116"/>
            <a:ext cx="1753986" cy="585011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Банк/касса</a:t>
            </a:r>
          </a:p>
        </p:txBody>
      </p:sp>
      <p:cxnSp>
        <p:nvCxnSpPr>
          <p:cNvPr id="80" name="Соединительная линия уступом 79"/>
          <p:cNvCxnSpPr>
            <a:stCxn id="31" idx="3"/>
            <a:endCxn id="65" idx="4"/>
          </p:cNvCxnSpPr>
          <p:nvPr/>
        </p:nvCxnSpPr>
        <p:spPr>
          <a:xfrm rot="5400000">
            <a:off x="3055199" y="2909044"/>
            <a:ext cx="354719" cy="19744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оединительная линия уступом 82"/>
          <p:cNvCxnSpPr>
            <a:stCxn id="31" idx="1"/>
            <a:endCxn id="64" idx="4"/>
          </p:cNvCxnSpPr>
          <p:nvPr/>
        </p:nvCxnSpPr>
        <p:spPr>
          <a:xfrm rot="16200000" flipV="1">
            <a:off x="3159596" y="1995456"/>
            <a:ext cx="400301" cy="17200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Рисунок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518" y="2338738"/>
            <a:ext cx="2476500" cy="1247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9" name="Блок-схема: несколько документов 108"/>
          <p:cNvSpPr/>
          <p:nvPr/>
        </p:nvSpPr>
        <p:spPr>
          <a:xfrm>
            <a:off x="378849" y="4995043"/>
            <a:ext cx="1978993" cy="1039960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аналитической отчетности</a:t>
            </a:r>
          </a:p>
          <a:p>
            <a:pPr algn="ctr"/>
            <a:endParaRPr lang="ru-RU" dirty="0"/>
          </a:p>
        </p:txBody>
      </p:sp>
      <p:sp>
        <p:nvSpPr>
          <p:cNvPr id="112" name="Выгнутая вверх стрелка 111"/>
          <p:cNvSpPr/>
          <p:nvPr/>
        </p:nvSpPr>
        <p:spPr>
          <a:xfrm rot="10800000">
            <a:off x="1200150" y="6035003"/>
            <a:ext cx="6888126" cy="5309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03" y="1699942"/>
            <a:ext cx="6129195" cy="27982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104" y="3099070"/>
            <a:ext cx="5767474" cy="23784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03" y="140513"/>
            <a:ext cx="11806822" cy="5771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воинский учет</a:t>
            </a:r>
            <a:endParaRPr lang="ru-RU" altLang="ru-RU" sz="32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521" y="3982208"/>
            <a:ext cx="6115050" cy="2400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383" y="2204088"/>
            <a:ext cx="4707679" cy="4644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3744" y="1848717"/>
            <a:ext cx="1980867" cy="184285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203" y="583393"/>
            <a:ext cx="11806822" cy="938863"/>
          </a:xfrm>
          <a:prstGeom prst="rect">
            <a:avLst/>
          </a:prstGeom>
        </p:spPr>
      </p:pic>
      <p:sp>
        <p:nvSpPr>
          <p:cNvPr id="4" name="Выноска со стрелкой вниз 3"/>
          <p:cNvSpPr/>
          <p:nvPr/>
        </p:nvSpPr>
        <p:spPr>
          <a:xfrm>
            <a:off x="10915649" y="581649"/>
            <a:ext cx="1095376" cy="1182625"/>
          </a:xfrm>
          <a:prstGeom prst="downArrowCallout">
            <a:avLst>
              <a:gd name="adj1" fmla="val 28161"/>
              <a:gd name="adj2" fmla="val 30615"/>
              <a:gd name="adj3" fmla="val 10923"/>
              <a:gd name="adj4" fmla="val 8216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4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117" y="277222"/>
            <a:ext cx="11461373" cy="5771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центр</a:t>
            </a:r>
            <a:endParaRPr lang="ru-RU" altLang="ru-RU" sz="32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16" y="803808"/>
            <a:ext cx="11461373" cy="1049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Выноска со стрелкой вниз 3"/>
          <p:cNvSpPr/>
          <p:nvPr/>
        </p:nvSpPr>
        <p:spPr>
          <a:xfrm>
            <a:off x="10837630" y="803808"/>
            <a:ext cx="1040859" cy="1421260"/>
          </a:xfrm>
          <a:prstGeom prst="downArrowCallout">
            <a:avLst>
              <a:gd name="adj1" fmla="val 26624"/>
              <a:gd name="adj2" fmla="val 24466"/>
              <a:gd name="adj3" fmla="val 25000"/>
              <a:gd name="adj4" fmla="val 72086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965" y="2324935"/>
            <a:ext cx="1914524" cy="10094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15" y="1853569"/>
            <a:ext cx="8574484" cy="44070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371" y="3596203"/>
            <a:ext cx="3825187" cy="3147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3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931204" y="3876461"/>
            <a:ext cx="8188751" cy="254096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695" y="1005840"/>
            <a:ext cx="8636923" cy="277782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7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117" y="277222"/>
            <a:ext cx="11461373" cy="5771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численность обучающихся </a:t>
            </a:r>
            <a:r>
              <a:rPr lang="ru-RU" altLang="ru-RU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СПбГАСУ</a:t>
            </a:r>
            <a:endParaRPr lang="ru-RU" altLang="ru-RU" sz="32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17" y="1313937"/>
            <a:ext cx="8248562" cy="230670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642405" y="937008"/>
            <a:ext cx="1277343" cy="40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8032" y="3820969"/>
            <a:ext cx="1534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Аспиранты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077" y="4168886"/>
            <a:ext cx="7795413" cy="208246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9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302034" y="634682"/>
            <a:ext cx="6409508" cy="412881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«Санкт-Петербургский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архитектурно-строительный университет» </a:t>
            </a:r>
            <a:r>
              <a:rPr lang="ru-RU" sz="27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ИОНУШ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Владимировна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УИСиТ СПбГАСУ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  <a:br>
              <a:rPr lang="ru-RU" altLang="ru-RU" sz="2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ionush.e.v@lan.spbgasu.ru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altLang="ru-RU" sz="22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</a:t>
            </a:r>
            <a:r>
              <a:rPr lang="ru-RU" altLang="ru-RU" sz="2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(960) 276 84 39</a:t>
            </a:r>
            <a:r>
              <a:rPr lang="ru-RU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B94-109A-4DFA-9BA5-F7506949A187}" type="slidenum">
              <a:rPr lang="ru-RU" smtClean="0"/>
              <a:t>17</a:t>
            </a:fld>
            <a:endParaRPr lang="ru-RU" dirty="0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158240" y="5441124"/>
            <a:ext cx="9144000" cy="128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6" y="634682"/>
            <a:ext cx="3196330" cy="4128813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9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043" y="4038460"/>
            <a:ext cx="11663783" cy="120032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B94-109A-4DFA-9BA5-F7506949A187}" type="slidenum">
              <a:rPr lang="ru-RU" smtClean="0">
                <a:cs typeface="Times New Roman" panose="02020603050405020304" pitchFamily="18" charset="0"/>
              </a:rPr>
              <a:t>2</a:t>
            </a:fld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3" y="228964"/>
            <a:ext cx="2325907" cy="3004457"/>
          </a:xfrm>
          <a:prstGeom prst="rect">
            <a:avLst/>
          </a:prstGeo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71043" y="4038460"/>
            <a:ext cx="11753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«Автоматизация процессов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хозяйственной и учебной деятельности в СПбГАСУ»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Скругленный прямоугольник 124"/>
          <p:cNvSpPr/>
          <p:nvPr/>
        </p:nvSpPr>
        <p:spPr>
          <a:xfrm>
            <a:off x="2008002" y="975107"/>
            <a:ext cx="1327859" cy="41025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565451" y="972983"/>
            <a:ext cx="1327859" cy="4102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722" y="1023354"/>
            <a:ext cx="1276445" cy="318134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7898660" y="5211109"/>
            <a:ext cx="1692771" cy="1407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115559" y="5211108"/>
            <a:ext cx="1743773" cy="13970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177737" y="5714704"/>
            <a:ext cx="3346690" cy="833634"/>
          </a:xfrm>
          <a:prstGeom prst="roundRect">
            <a:avLst/>
          </a:prstGeom>
          <a:solidFill>
            <a:schemeClr val="bg2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3832" y="5204141"/>
            <a:ext cx="3357515" cy="14075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81" y="298216"/>
            <a:ext cx="11910651" cy="49939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архитектуры информационной среды СПбГАСУ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6914" y="6356350"/>
            <a:ext cx="2439825" cy="337061"/>
          </a:xfrm>
        </p:spPr>
        <p:txBody>
          <a:bodyPr/>
          <a:lstStyle/>
          <a:p>
            <a:fld id="{64967B94-109A-4DFA-9BA5-F7506949A187}" type="slidenum"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4139657" y="3214805"/>
            <a:ext cx="3780268" cy="1595048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1С:Университет</a:t>
            </a: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7026711" y="1986069"/>
            <a:ext cx="2079645" cy="797816"/>
          </a:xfrm>
          <a:prstGeom prst="flowChartMagneticDisk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1С:ЗКГУ Стипендия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9369289" y="3488149"/>
            <a:ext cx="2321440" cy="1038306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1С:БГУ</a:t>
            </a:r>
          </a:p>
        </p:txBody>
      </p:sp>
      <p:sp>
        <p:nvSpPr>
          <p:cNvPr id="45" name="Блок-схема: магнитный диск 44"/>
          <p:cNvSpPr/>
          <p:nvPr/>
        </p:nvSpPr>
        <p:spPr>
          <a:xfrm>
            <a:off x="9530526" y="1997725"/>
            <a:ext cx="2079645" cy="797817"/>
          </a:xfrm>
          <a:prstGeom prst="flowChartMagneticDisk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1С:ЗКГУ</a:t>
            </a:r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3149542" y="1968256"/>
            <a:ext cx="2079645" cy="797817"/>
          </a:xfrm>
          <a:prstGeom prst="flowChartMagneticDisk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1С:Кампус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15324" y="5709315"/>
            <a:ext cx="1609105" cy="838456"/>
          </a:xfrm>
          <a:prstGeom prst="roundRect">
            <a:avLst/>
          </a:prstGeom>
          <a:solidFill>
            <a:schemeClr val="bg2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769" y="6246219"/>
            <a:ext cx="1492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lka.spbgasu.ru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27397" y="6003639"/>
            <a:ext cx="2287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portal.spbgasu.ru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9505" y="5277476"/>
            <a:ext cx="2214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ЛК_Абитуриента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78821" y="5709315"/>
            <a:ext cx="1590571" cy="8384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212" y="5729529"/>
            <a:ext cx="471068" cy="6084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445" y="5791955"/>
            <a:ext cx="1488779" cy="66519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252" y="5768722"/>
            <a:ext cx="576641" cy="72559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8003832" y="5293214"/>
            <a:ext cx="1475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ЛК_Студента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126" y="5759160"/>
            <a:ext cx="1055146" cy="228615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163675" y="5276075"/>
            <a:ext cx="1732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ЛК_Сотрудника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Блок-схема: магнитный диск 40"/>
          <p:cNvSpPr/>
          <p:nvPr/>
        </p:nvSpPr>
        <p:spPr>
          <a:xfrm>
            <a:off x="493530" y="1978713"/>
            <a:ext cx="2079645" cy="797817"/>
          </a:xfrm>
          <a:prstGeom prst="flowChartMagneticDisk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 Ирбис64</a:t>
            </a:r>
          </a:p>
        </p:txBody>
      </p:sp>
      <p:sp>
        <p:nvSpPr>
          <p:cNvPr id="42" name="Блок-схема: магнитный диск 41"/>
          <p:cNvSpPr/>
          <p:nvPr/>
        </p:nvSpPr>
        <p:spPr>
          <a:xfrm>
            <a:off x="380474" y="3473954"/>
            <a:ext cx="2321440" cy="1066697"/>
          </a:xfrm>
          <a:prstGeom prst="flowChartMagneticDisk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"ПЛАНЫ"</a:t>
            </a:r>
          </a:p>
        </p:txBody>
      </p:sp>
      <p:cxnSp>
        <p:nvCxnSpPr>
          <p:cNvPr id="53" name="Соединительная линия уступом 52"/>
          <p:cNvCxnSpPr>
            <a:endCxn id="45" idx="3"/>
          </p:cNvCxnSpPr>
          <p:nvPr/>
        </p:nvCxnSpPr>
        <p:spPr>
          <a:xfrm flipV="1">
            <a:off x="6026487" y="2795542"/>
            <a:ext cx="4543862" cy="198569"/>
          </a:xfrm>
          <a:prstGeom prst="bentConnector2">
            <a:avLst/>
          </a:prstGeom>
          <a:ln w="6350">
            <a:solidFill>
              <a:schemeClr val="accent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stCxn id="6" idx="1"/>
            <a:endCxn id="41" idx="3"/>
          </p:cNvCxnSpPr>
          <p:nvPr/>
        </p:nvCxnSpPr>
        <p:spPr>
          <a:xfrm rot="16200000" flipV="1">
            <a:off x="3562435" y="747449"/>
            <a:ext cx="438275" cy="4496438"/>
          </a:xfrm>
          <a:prstGeom prst="bentConnector3">
            <a:avLst>
              <a:gd name="adj1" fmla="val 50000"/>
            </a:avLst>
          </a:prstGeom>
          <a:ln w="63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7919925" y="4023158"/>
            <a:ext cx="1469534" cy="1125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42" idx="4"/>
          </p:cNvCxnSpPr>
          <p:nvPr/>
        </p:nvCxnSpPr>
        <p:spPr>
          <a:xfrm>
            <a:off x="2701914" y="4007303"/>
            <a:ext cx="1439995" cy="15855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Соединительная линия уступом 127"/>
          <p:cNvCxnSpPr>
            <a:stCxn id="6" idx="1"/>
            <a:endCxn id="7" idx="3"/>
          </p:cNvCxnSpPr>
          <p:nvPr/>
        </p:nvCxnSpPr>
        <p:spPr>
          <a:xfrm rot="5400000" flipH="1" flipV="1">
            <a:off x="6832702" y="1980974"/>
            <a:ext cx="430920" cy="2036743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Соединительная линия уступом 129"/>
          <p:cNvCxnSpPr>
            <a:stCxn id="6" idx="1"/>
            <a:endCxn id="13" idx="3"/>
          </p:cNvCxnSpPr>
          <p:nvPr/>
        </p:nvCxnSpPr>
        <p:spPr>
          <a:xfrm rot="16200000" flipV="1">
            <a:off x="4885212" y="2070226"/>
            <a:ext cx="448732" cy="1840426"/>
          </a:xfrm>
          <a:prstGeom prst="bentConnector3">
            <a:avLst>
              <a:gd name="adj1" fmla="val 48278"/>
            </a:avLst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>
            <a:stCxn id="6" idx="3"/>
            <a:endCxn id="20" idx="0"/>
          </p:cNvCxnSpPr>
          <p:nvPr/>
        </p:nvCxnSpPr>
        <p:spPr>
          <a:xfrm rot="5400000">
            <a:off x="4909557" y="4157241"/>
            <a:ext cx="467623" cy="1772847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Соединительная линия уступом 134"/>
          <p:cNvCxnSpPr>
            <a:stCxn id="6" idx="3"/>
            <a:endCxn id="39" idx="0"/>
          </p:cNvCxnSpPr>
          <p:nvPr/>
        </p:nvCxnSpPr>
        <p:spPr>
          <a:xfrm rot="16200000" flipH="1">
            <a:off x="6296828" y="4542815"/>
            <a:ext cx="466222" cy="1000297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Соединительная линия уступом 136"/>
          <p:cNvCxnSpPr>
            <a:stCxn id="6" idx="3"/>
            <a:endCxn id="36" idx="0"/>
          </p:cNvCxnSpPr>
          <p:nvPr/>
        </p:nvCxnSpPr>
        <p:spPr>
          <a:xfrm rot="16200000" flipH="1">
            <a:off x="7143981" y="3695663"/>
            <a:ext cx="483361" cy="2711740"/>
          </a:xfrm>
          <a:prstGeom prst="bentConnector3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ная линия уступом 141"/>
          <p:cNvCxnSpPr>
            <a:stCxn id="9" idx="4"/>
            <a:endCxn id="13" idx="1"/>
          </p:cNvCxnSpPr>
          <p:nvPr/>
        </p:nvCxnSpPr>
        <p:spPr>
          <a:xfrm flipH="1" flipV="1">
            <a:off x="4189365" y="1968256"/>
            <a:ext cx="7501364" cy="2039046"/>
          </a:xfrm>
          <a:prstGeom prst="bentConnector4">
            <a:avLst>
              <a:gd name="adj1" fmla="val -3047"/>
              <a:gd name="adj2" fmla="val 111211"/>
            </a:avLst>
          </a:prstGeom>
          <a:ln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Соединительная линия уступом 144"/>
          <p:cNvCxnSpPr>
            <a:stCxn id="9" idx="4"/>
            <a:endCxn id="7" idx="1"/>
          </p:cNvCxnSpPr>
          <p:nvPr/>
        </p:nvCxnSpPr>
        <p:spPr>
          <a:xfrm flipH="1" flipV="1">
            <a:off x="8066534" y="1986069"/>
            <a:ext cx="3624195" cy="2021233"/>
          </a:xfrm>
          <a:prstGeom prst="bentConnector4">
            <a:avLst>
              <a:gd name="adj1" fmla="val -6308"/>
              <a:gd name="adj2" fmla="val 112076"/>
            </a:avLst>
          </a:prstGeom>
          <a:ln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Соединительная линия уступом 147"/>
          <p:cNvCxnSpPr>
            <a:stCxn id="9" idx="4"/>
            <a:endCxn id="45" idx="1"/>
          </p:cNvCxnSpPr>
          <p:nvPr/>
        </p:nvCxnSpPr>
        <p:spPr>
          <a:xfrm flipH="1" flipV="1">
            <a:off x="10570349" y="1997725"/>
            <a:ext cx="1120380" cy="2009577"/>
          </a:xfrm>
          <a:prstGeom prst="bentConnector4">
            <a:avLst>
              <a:gd name="adj1" fmla="val -20404"/>
              <a:gd name="adj2" fmla="val 112876"/>
            </a:avLst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>
          <a:xfrm>
            <a:off x="9703352" y="5204142"/>
            <a:ext cx="1579000" cy="13944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832313" y="5204141"/>
            <a:ext cx="1623504" cy="14075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917897" y="5723480"/>
            <a:ext cx="1488780" cy="841046"/>
          </a:xfrm>
          <a:prstGeom prst="roundRect">
            <a:avLst/>
          </a:prstGeom>
          <a:solidFill>
            <a:srgbClr val="FBE5CD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9763202" y="5724711"/>
            <a:ext cx="1453267" cy="823767"/>
          </a:xfrm>
          <a:prstGeom prst="roundRect">
            <a:avLst/>
          </a:prstGeom>
          <a:solidFill>
            <a:srgbClr val="FBE5CD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Соединительная линия уступом 46"/>
          <p:cNvCxnSpPr>
            <a:stCxn id="6" idx="3"/>
            <a:endCxn id="64" idx="0"/>
          </p:cNvCxnSpPr>
          <p:nvPr/>
        </p:nvCxnSpPr>
        <p:spPr>
          <a:xfrm rot="5400000">
            <a:off x="3602398" y="2850082"/>
            <a:ext cx="467623" cy="4387165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76869" y="5277476"/>
            <a:ext cx="1531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ПК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704251" y="5274054"/>
            <a:ext cx="1531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Соединительная линия уступом 51"/>
          <p:cNvCxnSpPr>
            <a:stCxn id="6" idx="3"/>
            <a:endCxn id="68" idx="0"/>
          </p:cNvCxnSpPr>
          <p:nvPr/>
        </p:nvCxnSpPr>
        <p:spPr>
          <a:xfrm rot="16200000" flipH="1">
            <a:off x="8017799" y="2821844"/>
            <a:ext cx="464201" cy="44402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9858359" y="6195194"/>
            <a:ext cx="1384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ФИС ФРДО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3497" y="5780520"/>
            <a:ext cx="607066" cy="432304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2215" y="5755451"/>
            <a:ext cx="386890" cy="254781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1040960" y="5952247"/>
            <a:ext cx="1212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ФИС ГИА и Приема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630" y="1004557"/>
            <a:ext cx="1223838" cy="344135"/>
          </a:xfrm>
          <a:prstGeom prst="rect">
            <a:avLst/>
          </a:prstGeom>
        </p:spPr>
      </p:pic>
      <p:sp>
        <p:nvSpPr>
          <p:cNvPr id="129" name="Скругленный прямоугольник 128"/>
          <p:cNvSpPr/>
          <p:nvPr/>
        </p:nvSpPr>
        <p:spPr>
          <a:xfrm>
            <a:off x="5354004" y="969555"/>
            <a:ext cx="1327859" cy="428706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4289" y="1008761"/>
            <a:ext cx="1244395" cy="340095"/>
          </a:xfrm>
          <a:prstGeom prst="rect">
            <a:avLst/>
          </a:prstGeom>
        </p:spPr>
      </p:pic>
      <p:cxnSp>
        <p:nvCxnSpPr>
          <p:cNvPr id="168" name="Соединительная линия уступом 167"/>
          <p:cNvCxnSpPr>
            <a:stCxn id="45" idx="3"/>
            <a:endCxn id="129" idx="3"/>
          </p:cNvCxnSpPr>
          <p:nvPr/>
        </p:nvCxnSpPr>
        <p:spPr>
          <a:xfrm rot="5400000" flipH="1">
            <a:off x="7820289" y="45482"/>
            <a:ext cx="1611634" cy="3888486"/>
          </a:xfrm>
          <a:prstGeom prst="bentConnector4">
            <a:avLst>
              <a:gd name="adj1" fmla="val -12313"/>
              <a:gd name="adj2" fmla="val -34925"/>
            </a:avLst>
          </a:prstGeom>
          <a:ln w="12700">
            <a:solidFill>
              <a:schemeClr val="accent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 стрелкой 181"/>
          <p:cNvCxnSpPr>
            <a:stCxn id="129" idx="2"/>
            <a:endCxn id="6" idx="1"/>
          </p:cNvCxnSpPr>
          <p:nvPr/>
        </p:nvCxnSpPr>
        <p:spPr>
          <a:xfrm>
            <a:off x="6017934" y="1398261"/>
            <a:ext cx="11857" cy="1816544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 стрелкой 191"/>
          <p:cNvCxnSpPr>
            <a:stCxn id="129" idx="1"/>
            <a:endCxn id="204" idx="3"/>
          </p:cNvCxnSpPr>
          <p:nvPr/>
        </p:nvCxnSpPr>
        <p:spPr>
          <a:xfrm flipH="1">
            <a:off x="3431083" y="1183908"/>
            <a:ext cx="1922921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Скругленный прямоугольник 203"/>
          <p:cNvSpPr/>
          <p:nvPr/>
        </p:nvSpPr>
        <p:spPr>
          <a:xfrm>
            <a:off x="493530" y="910089"/>
            <a:ext cx="2937553" cy="54763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11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22" y="1118681"/>
            <a:ext cx="11478598" cy="1104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15" y="350521"/>
            <a:ext cx="11717079" cy="548639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СПбГАСУ автоматизированные в ИС «1С:Университет»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1067" y="2906415"/>
            <a:ext cx="8829402" cy="3815060"/>
          </a:xfrm>
          <a:ln w="6350">
            <a:noFill/>
          </a:ln>
        </p:spPr>
        <p:txBody>
          <a:bodyPr>
            <a:normAutofit fontScale="47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учебного 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комиссия;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структуры 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контингента студенты/аспиранты/слушатели/сотрудники; </a:t>
            </a:r>
            <a:endParaRPr lang="ru-RU" sz="3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успеваемости и посещаемости 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студенты/аспиранты/слушатели; </a:t>
            </a:r>
            <a:endParaRPr lang="ru-RU" sz="3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студенты/аспиранты/слушатели;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расчетов по договорам ПОУ/ДО/ДПО;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Воинский учет студентов/сотрудников;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стипендии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B94-109A-4DFA-9BA5-F7506949A187}" type="slidenum">
              <a:rPr lang="ru-RU" smtClean="0"/>
              <a:t>4</a:t>
            </a:fld>
            <a:endParaRPr lang="ru-RU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40022" y="1116419"/>
            <a:ext cx="11478598" cy="1692605"/>
          </a:xfrm>
          <a:prstGeom prst="downArrowCallout">
            <a:avLst>
              <a:gd name="adj1" fmla="val 27516"/>
              <a:gd name="adj2" fmla="val 25000"/>
              <a:gd name="adj3" fmla="val 25000"/>
              <a:gd name="adj4" fmla="val 64977"/>
            </a:avLst>
          </a:prstGeom>
          <a:solidFill>
            <a:srgbClr val="E3EAE9">
              <a:alpha val="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9732492" y="3460086"/>
            <a:ext cx="1464701" cy="80858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4000"/>
            </a:schemeClr>
          </a:solidFill>
          <a:ln w="31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137546" y="5676519"/>
            <a:ext cx="2504398" cy="9768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22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планирование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процесса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B94-109A-4DFA-9BA5-F7506949A187}" type="slidenum">
              <a:rPr lang="ru-RU" smtClean="0"/>
              <a:t>5</a:t>
            </a:fld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488" y="975413"/>
            <a:ext cx="10361023" cy="10024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" y="2325588"/>
            <a:ext cx="1968447" cy="43808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Выноска со стрелкой вниз 6"/>
          <p:cNvSpPr/>
          <p:nvPr/>
        </p:nvSpPr>
        <p:spPr>
          <a:xfrm>
            <a:off x="915489" y="956024"/>
            <a:ext cx="1287780" cy="1389492"/>
          </a:xfrm>
          <a:prstGeom prst="downArrowCallout">
            <a:avLst>
              <a:gd name="adj1" fmla="val 26624"/>
              <a:gd name="adj2" fmla="val 24466"/>
              <a:gd name="adj3" fmla="val 25000"/>
              <a:gd name="adj4" fmla="val 72086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542" y="2780588"/>
            <a:ext cx="5890110" cy="3209389"/>
          </a:xfrm>
          <a:prstGeom prst="rect">
            <a:avLst/>
          </a:prstGeo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Блок-схема: магнитный диск 14"/>
          <p:cNvSpPr/>
          <p:nvPr/>
        </p:nvSpPr>
        <p:spPr>
          <a:xfrm>
            <a:off x="9432400" y="2153999"/>
            <a:ext cx="2079645" cy="797817"/>
          </a:xfrm>
          <a:prstGeom prst="flowChartMagneticDisk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1С:ЗКГУ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219739" y="5992789"/>
            <a:ext cx="2340012" cy="591895"/>
          </a:xfrm>
          <a:prstGeom prst="roundRect">
            <a:avLst/>
          </a:prstGeom>
          <a:solidFill>
            <a:schemeClr val="bg2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2778" y="6000336"/>
            <a:ext cx="753403" cy="19777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697526" y="6178000"/>
            <a:ext cx="197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portal.spbgasu.ru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4959" y="6013458"/>
            <a:ext cx="437533" cy="55055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680971" y="5647660"/>
            <a:ext cx="1595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ЛК_Сотрудника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790807" y="3784700"/>
            <a:ext cx="1362825" cy="432248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5314" y="3802051"/>
            <a:ext cx="1277163" cy="349051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0517918" y="4704586"/>
            <a:ext cx="1327859" cy="41025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075367" y="4702462"/>
            <a:ext cx="1327859" cy="4102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6638" y="4752833"/>
            <a:ext cx="1276445" cy="31813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7546" y="4734036"/>
            <a:ext cx="1223838" cy="344135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9003446" y="4639568"/>
            <a:ext cx="2937553" cy="54763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11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Соединительная линия уступом 29"/>
          <p:cNvCxnSpPr>
            <a:stCxn id="15" idx="2"/>
            <a:endCxn id="14" idx="0"/>
          </p:cNvCxnSpPr>
          <p:nvPr/>
        </p:nvCxnSpPr>
        <p:spPr>
          <a:xfrm rot="10800000" flipV="1">
            <a:off x="5772598" y="2552908"/>
            <a:ext cx="3659803" cy="227680"/>
          </a:xfrm>
          <a:prstGeom prst="bentConnector2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08533" y="2285970"/>
            <a:ext cx="3587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кадровых данных в ИС 1С:Университет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Соединительная линия уступом 32"/>
          <p:cNvCxnSpPr>
            <a:stCxn id="14" idx="2"/>
            <a:endCxn id="20" idx="1"/>
          </p:cNvCxnSpPr>
          <p:nvPr/>
        </p:nvCxnSpPr>
        <p:spPr>
          <a:xfrm rot="16200000" flipH="1">
            <a:off x="7367593" y="4394980"/>
            <a:ext cx="174957" cy="3364949"/>
          </a:xfrm>
          <a:prstGeom prst="bentConnector2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29092" y="6128676"/>
            <a:ext cx="2586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данных по сотрудникам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 стрелкой 37"/>
          <p:cNvCxnSpPr>
            <a:stCxn id="15" idx="3"/>
            <a:endCxn id="53" idx="0"/>
          </p:cNvCxnSpPr>
          <p:nvPr/>
        </p:nvCxnSpPr>
        <p:spPr>
          <a:xfrm>
            <a:off x="10472223" y="2951816"/>
            <a:ext cx="6423" cy="463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2" idx="2"/>
            <a:endCxn id="28" idx="0"/>
          </p:cNvCxnSpPr>
          <p:nvPr/>
        </p:nvCxnSpPr>
        <p:spPr>
          <a:xfrm>
            <a:off x="10472220" y="4216948"/>
            <a:ext cx="3" cy="42262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8" idx="2"/>
            <a:endCxn id="21" idx="0"/>
          </p:cNvCxnSpPr>
          <p:nvPr/>
        </p:nvCxnSpPr>
        <p:spPr>
          <a:xfrm>
            <a:off x="10472223" y="5187205"/>
            <a:ext cx="6423" cy="460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896050" y="3415162"/>
            <a:ext cx="1165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учетных данных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>
            <a:stCxn id="56" idx="1"/>
          </p:cNvCxnSpPr>
          <p:nvPr/>
        </p:nvCxnSpPr>
        <p:spPr>
          <a:xfrm flipH="1">
            <a:off x="8717652" y="3864378"/>
            <a:ext cx="1014840" cy="2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5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558" y="2065605"/>
            <a:ext cx="7922623" cy="3915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22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планирование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процесса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B94-109A-4DFA-9BA5-F7506949A187}" type="slidenum">
              <a:rPr lang="ru-RU" smtClean="0"/>
              <a:t>6</a:t>
            </a:fld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5488" y="975413"/>
            <a:ext cx="10361023" cy="10024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14526" y="2372292"/>
            <a:ext cx="1558411" cy="475411"/>
          </a:xfrm>
          <a:prstGeom prst="roundRect">
            <a:avLst/>
          </a:prstGeom>
          <a:solidFill>
            <a:srgbClr val="F2ECD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915489" y="956024"/>
            <a:ext cx="1287780" cy="1389492"/>
          </a:xfrm>
          <a:prstGeom prst="downArrowCallout">
            <a:avLst>
              <a:gd name="adj1" fmla="val 26624"/>
              <a:gd name="adj2" fmla="val 24466"/>
              <a:gd name="adj3" fmla="val 25000"/>
              <a:gd name="adj4" fmla="val 72086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363" y="4729163"/>
            <a:ext cx="6848475" cy="20454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488" y="2429093"/>
            <a:ext cx="1228725" cy="333375"/>
          </a:xfrm>
          <a:prstGeom prst="rect">
            <a:avLst/>
          </a:prstGeom>
        </p:spPr>
      </p:pic>
      <p:sp>
        <p:nvSpPr>
          <p:cNvPr id="10" name="Блок-схема: магнитный диск 9"/>
          <p:cNvSpPr/>
          <p:nvPr/>
        </p:nvSpPr>
        <p:spPr>
          <a:xfrm>
            <a:off x="261449" y="5654778"/>
            <a:ext cx="2321440" cy="1066697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"ПЛАНЫ"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2128938" y="6306930"/>
            <a:ext cx="1081103" cy="367697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 «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PLX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>
            <a:stCxn id="10" idx="4"/>
          </p:cNvCxnSpPr>
          <p:nvPr/>
        </p:nvCxnSpPr>
        <p:spPr>
          <a:xfrm flipV="1">
            <a:off x="2582889" y="6184760"/>
            <a:ext cx="2603474" cy="336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442199" y="5561763"/>
            <a:ext cx="1009651" cy="7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359393" y="5492754"/>
            <a:ext cx="10924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.04.01 Строительство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86363" y="4719435"/>
            <a:ext cx="6848475" cy="2045493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bg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5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17" y="2398291"/>
            <a:ext cx="3005252" cy="426847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614" y="2033073"/>
            <a:ext cx="4545337" cy="1624527"/>
          </a:xfrm>
          <a:prstGeom prst="rect">
            <a:avLst/>
          </a:prstGeom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117" y="333707"/>
            <a:ext cx="11461373" cy="5771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приемная комиссия</a:t>
            </a:r>
            <a:endParaRPr lang="ru-RU" altLang="ru-RU" sz="32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6010" y="928057"/>
            <a:ext cx="11357950" cy="1049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Выноска со стрелкой вниз 3"/>
          <p:cNvSpPr/>
          <p:nvPr/>
        </p:nvSpPr>
        <p:spPr>
          <a:xfrm>
            <a:off x="1887432" y="928057"/>
            <a:ext cx="1105786" cy="1421260"/>
          </a:xfrm>
          <a:prstGeom prst="downArrowCallout">
            <a:avLst>
              <a:gd name="adj1" fmla="val 26624"/>
              <a:gd name="adj2" fmla="val 24466"/>
              <a:gd name="adj3" fmla="val 25000"/>
              <a:gd name="adj4" fmla="val 72086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486" y="3154477"/>
            <a:ext cx="4535507" cy="2299874"/>
          </a:xfrm>
          <a:prstGeom prst="rect">
            <a:avLst/>
          </a:prstGeom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488973" y="5313994"/>
            <a:ext cx="1888783" cy="12790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7115" y="5316541"/>
            <a:ext cx="1777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ЛК_Абитуриента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>
            <a:stCxn id="9" idx="3"/>
            <a:endCxn id="7" idx="1"/>
          </p:cNvCxnSpPr>
          <p:nvPr/>
        </p:nvCxnSpPr>
        <p:spPr>
          <a:xfrm>
            <a:off x="5377756" y="5953499"/>
            <a:ext cx="2868528" cy="137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7737951" y="2520725"/>
            <a:ext cx="2629199" cy="22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0367149" y="2033073"/>
            <a:ext cx="1681976" cy="1250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454439" y="2398291"/>
            <a:ext cx="1488780" cy="841046"/>
          </a:xfrm>
          <a:prstGeom prst="roundRect">
            <a:avLst/>
          </a:prstGeom>
          <a:solidFill>
            <a:srgbClr val="FBE5CD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11706" y="2061116"/>
            <a:ext cx="1531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ПК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4017" y="2427297"/>
            <a:ext cx="386890" cy="25478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0570963" y="2637542"/>
            <a:ext cx="1212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ФИС ГИА и Приема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618052" y="5697492"/>
            <a:ext cx="1609105" cy="838456"/>
          </a:xfrm>
          <a:prstGeom prst="roundRect">
            <a:avLst/>
          </a:prstGeom>
          <a:solidFill>
            <a:schemeClr val="bg2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55497" y="6234396"/>
            <a:ext cx="1492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lka.spbgasu.ru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5940" y="5717706"/>
            <a:ext cx="471068" cy="6084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6284" y="5267666"/>
            <a:ext cx="3867080" cy="1399101"/>
          </a:xfrm>
          <a:prstGeom prst="rect">
            <a:avLst/>
          </a:prstGeom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60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446" y="2003291"/>
            <a:ext cx="4549505" cy="22613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117" y="333707"/>
            <a:ext cx="11366843" cy="5771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приемная комиссия</a:t>
            </a:r>
            <a:endParaRPr lang="ru-RU" altLang="ru-RU" sz="32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7117" y="975413"/>
            <a:ext cx="11366843" cy="10024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Выноска со стрелкой вниз 3"/>
          <p:cNvSpPr/>
          <p:nvPr/>
        </p:nvSpPr>
        <p:spPr>
          <a:xfrm>
            <a:off x="1895185" y="975413"/>
            <a:ext cx="1105786" cy="1389492"/>
          </a:xfrm>
          <a:prstGeom prst="downArrowCallout">
            <a:avLst>
              <a:gd name="adj1" fmla="val 26624"/>
              <a:gd name="adj2" fmla="val 24466"/>
              <a:gd name="adj3" fmla="val 25000"/>
              <a:gd name="adj4" fmla="val 72086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17" y="2398291"/>
            <a:ext cx="2684040" cy="3812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591" y="3009900"/>
            <a:ext cx="4017421" cy="20371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457575" y="5200650"/>
            <a:ext cx="1888783" cy="12790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7183" y="5279090"/>
            <a:ext cx="1777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ЛК_Абитуриента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27964" y="5653662"/>
            <a:ext cx="1572686" cy="7471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4760" y="5696084"/>
            <a:ext cx="1422455" cy="6355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4039396"/>
            <a:ext cx="3952875" cy="26863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Прямая со стрелкой 19"/>
          <p:cNvCxnSpPr>
            <a:stCxn id="9" idx="3"/>
          </p:cNvCxnSpPr>
          <p:nvPr/>
        </p:nvCxnSpPr>
        <p:spPr>
          <a:xfrm>
            <a:off x="5346358" y="5840155"/>
            <a:ext cx="2749892" cy="81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7737951" y="2520725"/>
            <a:ext cx="2629199" cy="22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0367149" y="2033073"/>
            <a:ext cx="1681976" cy="1250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454439" y="2398291"/>
            <a:ext cx="1488780" cy="841046"/>
          </a:xfrm>
          <a:prstGeom prst="roundRect">
            <a:avLst/>
          </a:prstGeom>
          <a:solidFill>
            <a:srgbClr val="FBE5CD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11706" y="2061116"/>
            <a:ext cx="1531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ПК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4017" y="2427297"/>
            <a:ext cx="386890" cy="25478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0570963" y="2637542"/>
            <a:ext cx="1212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ФИС ГИА и Приема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117" y="277222"/>
            <a:ext cx="11461373" cy="5771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</a:t>
            </a:r>
            <a:endParaRPr lang="ru-RU" altLang="ru-RU" sz="32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16" y="803808"/>
            <a:ext cx="11461373" cy="1049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Выноска со стрелкой вниз 3"/>
          <p:cNvSpPr/>
          <p:nvPr/>
        </p:nvSpPr>
        <p:spPr>
          <a:xfrm>
            <a:off x="3002129" y="814724"/>
            <a:ext cx="1105786" cy="1421260"/>
          </a:xfrm>
          <a:prstGeom prst="downArrowCallout">
            <a:avLst>
              <a:gd name="adj1" fmla="val 26624"/>
              <a:gd name="adj2" fmla="val 24466"/>
              <a:gd name="adj3" fmla="val 25000"/>
              <a:gd name="adj4" fmla="val 72086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17" y="2235984"/>
            <a:ext cx="7507683" cy="35619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706" y="4050575"/>
            <a:ext cx="6102122" cy="26662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22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14755</TotalTime>
  <Words>371</Words>
  <Application>Microsoft Office PowerPoint</Application>
  <PresentationFormat>Широкоэкранный</PresentationFormat>
  <Paragraphs>125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«Санкт-Петербургский государственный  архитектурно-строительный университет» (СПбГАСУ)</vt:lpstr>
      <vt:lpstr> </vt:lpstr>
      <vt:lpstr>Схема архитектуры информационной среды СПбГАСУ</vt:lpstr>
      <vt:lpstr>Процессы СПбГАСУ автоматизированные в ИС «1С:Университет»</vt:lpstr>
      <vt:lpstr>Раздел планирование учебного процесса</vt:lpstr>
      <vt:lpstr>Раздел планирование учебного процесса</vt:lpstr>
      <vt:lpstr>Раздел приемная комиссия</vt:lpstr>
      <vt:lpstr>Раздел приемная комиссия</vt:lpstr>
      <vt:lpstr>Раздел структура университета</vt:lpstr>
      <vt:lpstr>Разделы учета контингента и раздел финансы</vt:lpstr>
      <vt:lpstr>Учет успеваемости </vt:lpstr>
      <vt:lpstr>Разделы учета контингента и раздел финансы</vt:lpstr>
      <vt:lpstr>Модуль учета стипендии раздела финансы</vt:lpstr>
      <vt:lpstr>Раздел воинский учет</vt:lpstr>
      <vt:lpstr>Раздел медицинский центр</vt:lpstr>
      <vt:lpstr>Текущая численность обучающихся СПбГАСУ</vt:lpstr>
      <vt:lpstr>     «Санкт-Петербургский государственный  архитектурно-строительный университет»   ИОНУШ Елена Владимировна Заместитель начальника УИСиТ СПбГАСУ   Контакты: ionush.e.v@lan.spbgasu.ru  тел.: +7 (960) 276 84 39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 учета стипендий в СПб ГАСУ в «1С: Университет ПРОФ»,«1С: Зарплата и кадры ВУЗ» ред.1.0 и «1С: Бухгалтерия государственного учреждения»</dc:title>
  <dc:creator>Боровикова Виктория Вячеславовна</dc:creator>
  <cp:lastModifiedBy>Ионуш Елена Владимировна</cp:lastModifiedBy>
  <cp:revision>264</cp:revision>
  <dcterms:created xsi:type="dcterms:W3CDTF">2020-11-27T11:26:24Z</dcterms:created>
  <dcterms:modified xsi:type="dcterms:W3CDTF">2021-10-06T07:06:58Z</dcterms:modified>
</cp:coreProperties>
</file>