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460" r:id="rId3"/>
    <p:sldId id="510" r:id="rId4"/>
    <p:sldId id="464" r:id="rId5"/>
    <p:sldId id="465" r:id="rId6"/>
    <p:sldId id="466" r:id="rId7"/>
    <p:sldId id="467" r:id="rId8"/>
    <p:sldId id="468" r:id="rId9"/>
    <p:sldId id="492" r:id="rId10"/>
    <p:sldId id="493" r:id="rId11"/>
    <p:sldId id="494" r:id="rId12"/>
    <p:sldId id="495" r:id="rId13"/>
    <p:sldId id="511" r:id="rId14"/>
    <p:sldId id="453" r:id="rId15"/>
    <p:sldId id="431" r:id="rId16"/>
    <p:sldId id="470" r:id="rId17"/>
    <p:sldId id="491" r:id="rId18"/>
    <p:sldId id="502" r:id="rId19"/>
    <p:sldId id="474" r:id="rId20"/>
    <p:sldId id="500" r:id="rId21"/>
    <p:sldId id="501" r:id="rId22"/>
    <p:sldId id="497" r:id="rId23"/>
    <p:sldId id="496" r:id="rId24"/>
    <p:sldId id="498" r:id="rId25"/>
    <p:sldId id="499" r:id="rId26"/>
    <p:sldId id="503" r:id="rId27"/>
    <p:sldId id="504" r:id="rId28"/>
    <p:sldId id="507" r:id="rId29"/>
    <p:sldId id="508" r:id="rId30"/>
    <p:sldId id="509" r:id="rId31"/>
    <p:sldId id="490" r:id="rId32"/>
    <p:sldId id="506" r:id="rId33"/>
    <p:sldId id="481" r:id="rId34"/>
    <p:sldId id="505" r:id="rId35"/>
    <p:sldId id="265" r:id="rId3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4CC3A2-D8E6-45E2-96FB-6E8B69D967CC}">
          <p14:sldIdLst>
            <p14:sldId id="260"/>
            <p14:sldId id="460"/>
            <p14:sldId id="510"/>
            <p14:sldId id="464"/>
            <p14:sldId id="465"/>
            <p14:sldId id="466"/>
            <p14:sldId id="467"/>
            <p14:sldId id="468"/>
            <p14:sldId id="492"/>
            <p14:sldId id="493"/>
            <p14:sldId id="494"/>
            <p14:sldId id="495"/>
            <p14:sldId id="511"/>
            <p14:sldId id="453"/>
            <p14:sldId id="431"/>
            <p14:sldId id="470"/>
            <p14:sldId id="491"/>
            <p14:sldId id="502"/>
            <p14:sldId id="474"/>
            <p14:sldId id="500"/>
            <p14:sldId id="501"/>
            <p14:sldId id="497"/>
            <p14:sldId id="496"/>
            <p14:sldId id="498"/>
            <p14:sldId id="499"/>
            <p14:sldId id="503"/>
            <p14:sldId id="504"/>
            <p14:sldId id="507"/>
            <p14:sldId id="508"/>
            <p14:sldId id="509"/>
            <p14:sldId id="490"/>
            <p14:sldId id="506"/>
            <p14:sldId id="481"/>
            <p14:sldId id="505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D91"/>
    <a:srgbClr val="00FF00"/>
    <a:srgbClr val="15C2FF"/>
    <a:srgbClr val="0000FF"/>
    <a:srgbClr val="CC00FF"/>
    <a:srgbClr val="33CC33"/>
    <a:srgbClr val="FFFF99"/>
    <a:srgbClr val="66FF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 autoAdjust="0"/>
    <p:restoredTop sz="94643"/>
  </p:normalViewPr>
  <p:slideViewPr>
    <p:cSldViewPr>
      <p:cViewPr>
        <p:scale>
          <a:sx n="75" d="100"/>
          <a:sy n="75" d="100"/>
        </p:scale>
        <p:origin x="-1140" y="-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03B2-B382-4B89-BC48-533212E942E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62B8-57F2-4446-A55C-FE04522978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3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27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49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1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18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35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35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11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26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88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172C-9D1B-41AD-A89F-BF4C43A07D1E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E591-C67C-4BEF-ABD5-099F01896C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pk@mtuci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B6DCD2AA-88FA-3941-830C-604FACCF5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9" y="0"/>
            <a:ext cx="12192001" cy="6858000"/>
          </a:xfrm>
          <a:prstGeom prst="rect">
            <a:avLst/>
          </a:prstGeom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5951984" y="4979326"/>
            <a:ext cx="4890385" cy="798295"/>
          </a:xfrm>
          <a:prstGeom prst="rect">
            <a:avLst/>
          </a:prstGeom>
        </p:spPr>
        <p:txBody>
          <a:bodyPr vert="horz" wrap="square" lIns="0" tIns="5162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4065"/>
              </a:spcBef>
            </a:pPr>
            <a:endParaRPr lang="ru-RU" sz="1800" b="1" dirty="0">
              <a:solidFill>
                <a:srgbClr val="522D91"/>
              </a:solidFill>
              <a:latin typeface="Gotham Pro"/>
              <a:cs typeface="Gotham Pro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A51DA072-85A0-A94D-834D-815B81C738C8}"/>
              </a:ext>
            </a:extLst>
          </p:cNvPr>
          <p:cNvSpPr txBox="1">
            <a:spLocks/>
          </p:cNvSpPr>
          <p:nvPr/>
        </p:nvSpPr>
        <p:spPr>
          <a:xfrm>
            <a:off x="1919536" y="-209551"/>
            <a:ext cx="9066849" cy="4214615"/>
          </a:xfrm>
          <a:prstGeom prst="rect">
            <a:avLst/>
          </a:prstGeom>
        </p:spPr>
        <p:txBody>
          <a:bodyPr vert="horz" wrap="square" lIns="0" tIns="5162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0"/>
              </a:spcBef>
            </a:pPr>
            <a:r>
              <a:rPr lang="ru-RU" sz="4800" b="1" spc="-370" dirty="0" smtClean="0">
                <a:solidFill>
                  <a:srgbClr val="522D91"/>
                </a:solidFill>
                <a:latin typeface="Gotham Pro"/>
              </a:rPr>
              <a:t>Обзор </a:t>
            </a:r>
            <a:r>
              <a:rPr lang="ru-RU" sz="4800" b="1" spc="-370" dirty="0">
                <a:solidFill>
                  <a:srgbClr val="522D91"/>
                </a:solidFill>
                <a:latin typeface="Gotham Pro"/>
              </a:rPr>
              <a:t>законодательства Российской Федерации по вопросам приёма. Тонкие </a:t>
            </a:r>
            <a:r>
              <a:rPr lang="ru-RU" sz="4800" b="1" spc="-370" dirty="0" smtClean="0">
                <a:solidFill>
                  <a:srgbClr val="522D91"/>
                </a:solidFill>
                <a:latin typeface="Gotham Pro"/>
              </a:rPr>
              <a:t>моменты. Опыт применения нового порядка приема</a:t>
            </a:r>
            <a:endParaRPr lang="ru-RU" sz="48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17" y="5805264"/>
            <a:ext cx="1169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22D91"/>
                </a:solidFill>
                <a:ea typeface="Calibri"/>
                <a:cs typeface="Times New Roman"/>
              </a:rPr>
              <a:t>«</a:t>
            </a:r>
            <a:r>
              <a:rPr lang="ru-RU" b="1" dirty="0" err="1" smtClean="0">
                <a:solidFill>
                  <a:srgbClr val="522D91"/>
                </a:solidFill>
                <a:ea typeface="Calibri"/>
                <a:cs typeface="Times New Roman"/>
              </a:rPr>
              <a:t>Цифровизация</a:t>
            </a:r>
            <a:r>
              <a:rPr lang="ru-RU" b="1" dirty="0" smtClean="0">
                <a:solidFill>
                  <a:srgbClr val="522D91"/>
                </a:solidFill>
                <a:ea typeface="Calibri"/>
                <a:cs typeface="Times New Roman"/>
              </a:rPr>
              <a:t> современного учебного заведения»</a:t>
            </a:r>
            <a:endParaRPr lang="ru-RU" b="1" dirty="0">
              <a:solidFill>
                <a:srgbClr val="522D91"/>
              </a:solidFill>
              <a:ea typeface="Calibri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522D91"/>
                </a:solidFill>
                <a:ea typeface="Calibri"/>
                <a:cs typeface="Times New Roman"/>
              </a:rPr>
              <a:t>Севастополь, 7-8 октября </a:t>
            </a:r>
            <a:r>
              <a:rPr lang="ru-RU" b="1" dirty="0">
                <a:solidFill>
                  <a:srgbClr val="522D91"/>
                </a:solidFill>
                <a:ea typeface="Calibri"/>
                <a:cs typeface="Times New Roman"/>
              </a:rPr>
              <a:t>2</a:t>
            </a:r>
            <a:r>
              <a:rPr lang="en-US" b="1" dirty="0" smtClean="0">
                <a:solidFill>
                  <a:srgbClr val="522D91"/>
                </a:solidFill>
                <a:ea typeface="Calibri"/>
                <a:cs typeface="Times New Roman"/>
              </a:rPr>
              <a:t>02</a:t>
            </a:r>
            <a:r>
              <a:rPr lang="ru-RU" b="1" dirty="0" smtClean="0">
                <a:solidFill>
                  <a:srgbClr val="522D91"/>
                </a:solidFill>
                <a:ea typeface="Calibri"/>
                <a:cs typeface="Times New Roman"/>
              </a:rPr>
              <a:t>1 </a:t>
            </a:r>
            <a:r>
              <a:rPr lang="ru-RU" b="1" dirty="0">
                <a:solidFill>
                  <a:srgbClr val="522D91"/>
                </a:solidFill>
                <a:ea typeface="Calibri"/>
                <a:cs typeface="Times New Roman"/>
              </a:rPr>
              <a:t>г.</a:t>
            </a:r>
          </a:p>
        </p:txBody>
      </p:sp>
      <p:sp>
        <p:nvSpPr>
          <p:cNvPr id="7" name="object 37"/>
          <p:cNvSpPr txBox="1"/>
          <p:nvPr/>
        </p:nvSpPr>
        <p:spPr>
          <a:xfrm>
            <a:off x="6291704" y="4348057"/>
            <a:ext cx="5492928" cy="87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b="1" spc="-10" dirty="0" smtClean="0">
                <a:solidFill>
                  <a:srgbClr val="522E91"/>
                </a:solidFill>
                <a:latin typeface="GothamPro-Light"/>
                <a:cs typeface="GothamPro-Light"/>
              </a:rPr>
              <a:t>Скородумова Елена Александровна</a:t>
            </a:r>
          </a:p>
          <a:p>
            <a:pPr marL="12700">
              <a:spcBef>
                <a:spcPts val="105"/>
              </a:spcBef>
            </a:pPr>
            <a:r>
              <a:rPr lang="ru-RU" spc="-10" dirty="0" smtClean="0">
                <a:solidFill>
                  <a:srgbClr val="522E91"/>
                </a:solidFill>
                <a:latin typeface="GothamPro-Light"/>
                <a:cs typeface="Gotham Pro"/>
              </a:rPr>
              <a:t>начальник </a:t>
            </a:r>
            <a:r>
              <a:rPr lang="ru-RU" spc="-10" dirty="0">
                <a:solidFill>
                  <a:srgbClr val="522E91"/>
                </a:solidFill>
                <a:latin typeface="GothamPro-Light"/>
                <a:cs typeface="Gotham Pro"/>
              </a:rPr>
              <a:t>отдела «Приемная комиссия» МТУСИ,</a:t>
            </a:r>
          </a:p>
          <a:p>
            <a:pPr marL="12700">
              <a:spcBef>
                <a:spcPts val="105"/>
              </a:spcBef>
            </a:pPr>
            <a:r>
              <a:rPr lang="ru-RU" spc="-10" dirty="0">
                <a:solidFill>
                  <a:srgbClr val="522E91"/>
                </a:solidFill>
                <a:latin typeface="GothamPro-Light"/>
                <a:cs typeface="Gotham Pro"/>
              </a:rPr>
              <a:t>к.ф.-м.н.,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9679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03339"/>
              </p:ext>
            </p:extLst>
          </p:nvPr>
        </p:nvGraphicFramePr>
        <p:xfrm>
          <a:off x="983432" y="1377303"/>
          <a:ext cx="10153129" cy="348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результаты вступительных испытаний (при наличии)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утверждения результатов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возврате представленных поступающими в образовательную организацию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документов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возврата документов поступающим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лицах,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зачислении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издания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приказов о зачислении на 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лицах, исключенных из числа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издания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приказов об 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наличии индивидуальных достижений, результаты которых учитываются при приеме на обучение (при наличии) 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предоставления информации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(Ординатура)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21792"/>
              </p:ext>
            </p:extLst>
          </p:nvPr>
        </p:nvGraphicFramePr>
        <p:xfrm>
          <a:off x="983432" y="1844824"/>
          <a:ext cx="10153129" cy="415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условия поступления, по которым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проводит прием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позднее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октября предшествующего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 с учетом</a:t>
                      </a:r>
                      <a:r>
                        <a:rPr lang="ru-RU" sz="1500" kern="1200" baseline="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целевой квоты)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проведения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; перечень и формы проведения ВИ и их приоритетность при ранжировании списков поступающих; минимальное количество баллов; информация о перечне индивидуальных достижений поступающих, учитываемых при приеме на обучение, и порядок их учета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позднее 1 июня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 поступающих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; реквизиты документов, удостоверяющих личность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подачи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заявления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перечень документов, представленных поступающими в образовательную организацию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предоставления документов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</a:t>
            </a:r>
            <a:r>
              <a:rPr lang="ru-RU" sz="2400" b="1" dirty="0" err="1" smtClean="0">
                <a:solidFill>
                  <a:srgbClr val="522D91"/>
                </a:solidFill>
                <a:latin typeface="Gotham Pro"/>
              </a:rPr>
              <a:t>Ассистентура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-стажировка)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85412"/>
              </p:ext>
            </p:extLst>
          </p:nvPr>
        </p:nvGraphicFramePr>
        <p:xfrm>
          <a:off x="983432" y="1844824"/>
          <a:ext cx="10153129" cy="348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результаты вступительных испытаний (при наличии)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утверждения результатов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возврате представленных поступающими в образовательную организацию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документов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возврата документов поступающим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лицах,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зачислении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издания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приказов о зачислении на 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лицах, исключенных из числа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издания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приказов об 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наличии индивидуальных достижений, результаты которых учитываются при приеме на обучение (при наличии) 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предоставления информации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</a:t>
            </a:r>
            <a:r>
              <a:rPr lang="ru-RU" sz="2400" b="1" dirty="0" err="1" smtClean="0">
                <a:solidFill>
                  <a:srgbClr val="522D91"/>
                </a:solidFill>
                <a:latin typeface="Gotham Pro"/>
              </a:rPr>
              <a:t>Ассистентура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-стажировка)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13.10.2020 № 1681 «О целевом обучении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среднего профессионального и высшего образования» (вместе с "Положением о целевом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обучении…",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"Правилами установления квоты приема на целевое обучение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…")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13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Ключевое в постановлении Правительства РФ от 13.10.2020 №1681 (целевое обучение)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348880"/>
            <a:ext cx="9372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522D91"/>
                </a:solidFill>
              </a:rPr>
              <a:t>Цифровизация</a:t>
            </a:r>
            <a:r>
              <a:rPr lang="ru-RU" sz="2400" b="1" dirty="0" smtClean="0">
                <a:solidFill>
                  <a:srgbClr val="522D91"/>
                </a:solidFill>
              </a:rPr>
              <a:t> следующих позиций при приёме документов – ознакомление абитуриента с важными пунктами:</a:t>
            </a:r>
            <a:endParaRPr lang="ru-RU" sz="2400" b="1" dirty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22D91"/>
                </a:solidFill>
              </a:rPr>
              <a:t>Договор НЕ может быть расторгнут по соглашению сторон.</a:t>
            </a:r>
            <a:endParaRPr lang="ru-RU" sz="2400" dirty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522D91"/>
                </a:solidFill>
              </a:rPr>
              <a:t>Трудоустройство на срок не менее трех лет</a:t>
            </a:r>
            <a:r>
              <a:rPr lang="ru-RU" sz="2400" dirty="0" smtClean="0">
                <a:solidFill>
                  <a:srgbClr val="522D91"/>
                </a:solidFill>
              </a:rPr>
              <a:t>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22D91"/>
                </a:solidFill>
              </a:rPr>
              <a:t>Соблюдение </a:t>
            </a:r>
            <a:r>
              <a:rPr lang="ru-RU" sz="2400" dirty="0">
                <a:solidFill>
                  <a:srgbClr val="522D91"/>
                </a:solidFill>
              </a:rPr>
              <a:t>существенных условий договора о целевом обучении (статья 56 ФЗ «Об образовании в РФ») – меры социальной поддержки</a:t>
            </a:r>
            <a:r>
              <a:rPr lang="ru-RU" sz="2400" dirty="0" smtClean="0">
                <a:solidFill>
                  <a:srgbClr val="522D91"/>
                </a:solidFill>
              </a:rPr>
              <a:t>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22D91"/>
                </a:solidFill>
              </a:rPr>
              <a:t>Штрафы в случае расторжения договора о целевом обучении.</a:t>
            </a:r>
            <a:endParaRPr lang="ru-RU" sz="24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0138" y="1030552"/>
            <a:ext cx="8853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Gotham Pro"/>
              </a:rPr>
              <a:t>Суперсервис</a:t>
            </a:r>
            <a:r>
              <a:rPr lang="ru-RU" sz="3200" b="1" dirty="0">
                <a:solidFill>
                  <a:schemeClr val="bg1"/>
                </a:solidFill>
                <a:latin typeface="Gotham Pro"/>
              </a:rPr>
              <a:t> «Поступление в вуз онлайн»</a:t>
            </a:r>
          </a:p>
        </p:txBody>
      </p:sp>
      <p:pic>
        <p:nvPicPr>
          <p:cNvPr id="1029" name="Picture 5" descr="https://189131.selcdn.ru/leonardo/uploadsForSiteId/133415/content/5e95e6d3-0d16-4ac2-a455-bb42908dfb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844824"/>
            <a:ext cx="6696595" cy="37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Суперсервис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«Поступление в вуз онлайн»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pic>
        <p:nvPicPr>
          <p:cNvPr id="1026" name="Picture 2" descr="https://boralovtext.ru/wp-content/uploads/2019/11/Cov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709519"/>
            <a:ext cx="6783618" cy="42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ПРИКАЗ МИНОБРНАУКИ РОССИИ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от </a:t>
            </a:r>
            <a:r>
              <a:rPr lang="ru-RU" sz="3200" b="1" dirty="0">
                <a:solidFill>
                  <a:schemeClr val="bg1"/>
                </a:solidFill>
                <a:latin typeface="Gotham Pro"/>
              </a:rPr>
              <a:t>21 августа 2020 г. 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№ 1076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«Об утверждении порядка приема на обучение по образовательным программам высшего образования - программам </a:t>
            </a:r>
            <a:r>
              <a:rPr lang="ru-RU" sz="3200" b="1" dirty="0" err="1" smtClean="0">
                <a:solidFill>
                  <a:schemeClr val="bg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, программам</a:t>
            </a:r>
          </a:p>
          <a:p>
            <a:r>
              <a:rPr lang="ru-RU" sz="3200" b="1" dirty="0" err="1" smtClean="0">
                <a:solidFill>
                  <a:schemeClr val="bg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, программам магистратуры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»;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ПРИКАЗ МИНОБРНАУКИ РОССИИ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от 6 августа 2021 г. № 721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(Порядок приема в аспирантуру – </a:t>
            </a:r>
            <a:r>
              <a:rPr lang="ru-RU" sz="3200" b="1" dirty="0" err="1" smtClean="0">
                <a:solidFill>
                  <a:schemeClr val="bg1"/>
                </a:solidFill>
                <a:latin typeface="Gotham Pro"/>
              </a:rPr>
              <a:t>асп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.)</a:t>
            </a:r>
            <a:endParaRPr lang="ru-RU" sz="32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18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362216"/>
            <a:ext cx="9372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Официальный сайт (п. 41-43, </a:t>
            </a:r>
            <a:r>
              <a:rPr lang="ru-RU" sz="2800" dirty="0" smtClean="0">
                <a:solidFill>
                  <a:srgbClr val="522D91"/>
                </a:solidFill>
              </a:rPr>
              <a:t>74; </a:t>
            </a:r>
            <a:r>
              <a:rPr lang="ru-RU" sz="2800" dirty="0" err="1" smtClean="0">
                <a:solidFill>
                  <a:srgbClr val="522D91"/>
                </a:solidFill>
              </a:rPr>
              <a:t>асп</a:t>
            </a:r>
            <a:r>
              <a:rPr lang="ru-RU" sz="2800" dirty="0" smtClean="0">
                <a:solidFill>
                  <a:srgbClr val="522D91"/>
                </a:solidFill>
              </a:rPr>
              <a:t>. п. 12-14</a:t>
            </a:r>
            <a:r>
              <a:rPr lang="ru-RU" sz="2800" dirty="0" smtClean="0">
                <a:solidFill>
                  <a:srgbClr val="522D91"/>
                </a:solidFill>
              </a:rPr>
              <a:t>)</a:t>
            </a:r>
            <a:endParaRPr lang="ru-RU" sz="2800" dirty="0" smtClean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Информирование о приеме;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раздел для </a:t>
            </a:r>
            <a:r>
              <a:rPr lang="ru-RU" sz="2800" dirty="0">
                <a:solidFill>
                  <a:srgbClr val="522D91"/>
                </a:solidFill>
              </a:rPr>
              <a:t>ответов на </a:t>
            </a:r>
            <a:r>
              <a:rPr lang="ru-RU" sz="2800" dirty="0" smtClean="0">
                <a:solidFill>
                  <a:srgbClr val="522D91"/>
                </a:solidFill>
              </a:rPr>
              <a:t>обращения;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списки </a:t>
            </a:r>
            <a:r>
              <a:rPr lang="ru-RU" sz="2800" dirty="0">
                <a:solidFill>
                  <a:srgbClr val="522D91"/>
                </a:solidFill>
              </a:rPr>
              <a:t>лиц, подавших </a:t>
            </a:r>
            <a:r>
              <a:rPr lang="ru-RU" sz="2800" dirty="0" smtClean="0">
                <a:solidFill>
                  <a:srgbClr val="522D91"/>
                </a:solidFill>
              </a:rPr>
              <a:t>документы;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конкурсные списки.</a:t>
            </a:r>
          </a:p>
        </p:txBody>
      </p:sp>
    </p:spTree>
    <p:extLst>
      <p:ext uri="{BB962C8B-B14F-4D97-AF65-F5344CB8AC3E}">
        <p14:creationId xmlns:p14="http://schemas.microsoft.com/office/powerpoint/2010/main" val="7763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362216"/>
            <a:ext cx="9372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Подача заявления (п. </a:t>
            </a:r>
            <a:r>
              <a:rPr lang="ru-RU" sz="2800" dirty="0" smtClean="0">
                <a:solidFill>
                  <a:srgbClr val="522D91"/>
                </a:solidFill>
              </a:rPr>
              <a:t>52, </a:t>
            </a:r>
            <a:r>
              <a:rPr lang="ru-RU" sz="2800" dirty="0" err="1" smtClean="0">
                <a:solidFill>
                  <a:srgbClr val="522D91"/>
                </a:solidFill>
              </a:rPr>
              <a:t>асп</a:t>
            </a:r>
            <a:r>
              <a:rPr lang="ru-RU" sz="2800" dirty="0" smtClean="0">
                <a:solidFill>
                  <a:srgbClr val="522D91"/>
                </a:solidFill>
              </a:rPr>
              <a:t>. п. 22):</a:t>
            </a:r>
            <a:endParaRPr lang="ru-RU" sz="2800" dirty="0" smtClean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Лично поступающим;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Через операторов почтовой связи;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в электронной форме посредством электронной информационной системы </a:t>
            </a:r>
            <a:r>
              <a:rPr lang="ru-RU" sz="2800" dirty="0" smtClean="0">
                <a:solidFill>
                  <a:srgbClr val="522D91"/>
                </a:solidFill>
              </a:rPr>
              <a:t>организации;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Через ЕПГУ.</a:t>
            </a:r>
          </a:p>
        </p:txBody>
      </p:sp>
    </p:spTree>
    <p:extLst>
      <p:ext uri="{BB962C8B-B14F-4D97-AF65-F5344CB8AC3E}">
        <p14:creationId xmlns:p14="http://schemas.microsoft.com/office/powerpoint/2010/main" val="7806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="" xmlns:a16="http://schemas.microsoft.com/office/drawing/2014/main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1199456" y="2132856"/>
            <a:ext cx="5551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 «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13.10.2020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1681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целевом обучении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среднего профессионального и высшего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образования»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(вместе с "Положением о целевом обучении по образовательным программам среднего профессионального и высшего образования", "Правилами установления квоты приема на целевое обучение по образовательным программам высшего образования за счет бюджетных ассигнований федерального бюджета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7195" y="1599178"/>
            <a:ext cx="39373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21.08.2020 № 1076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приема на обучение по образовательным программам высшего образования - программам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магистратуры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(с изменениями, утвержденными приказом МОН от 13.08.2021 №753)</a:t>
            </a:r>
          </a:p>
          <a:p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11.06.2021 № 805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требований к составу и формату сведений, вносимых и передаваемых в процессе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репликации…»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96752"/>
            <a:ext cx="3966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otham Pro"/>
              </a:rPr>
              <a:t>Законодательство</a:t>
            </a:r>
            <a:endParaRPr lang="ru-RU" sz="28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18" name="object 72">
            <a:extLst>
              <a:ext uri="{FF2B5EF4-FFF2-40B4-BE49-F238E27FC236}">
                <a16:creationId xmlns="" xmlns:a16="http://schemas.microsoft.com/office/drawing/2014/main" id="{F8C5546A-99BB-A24B-899E-EA06E5AA9117}"/>
              </a:ext>
            </a:extLst>
          </p:cNvPr>
          <p:cNvGrpSpPr/>
          <p:nvPr/>
        </p:nvGrpSpPr>
        <p:grpSpPr>
          <a:xfrm>
            <a:off x="5519936" y="1181611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="" xmlns:a16="http://schemas.microsoft.com/office/drawing/2014/main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="" xmlns:a16="http://schemas.microsoft.com/office/drawing/2014/main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="" xmlns:a16="http://schemas.microsoft.com/office/drawing/2014/main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="" xmlns:a16="http://schemas.microsoft.com/office/drawing/2014/main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="" xmlns:a16="http://schemas.microsoft.com/office/drawing/2014/main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="" xmlns:a16="http://schemas.microsoft.com/office/drawing/2014/main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="" xmlns:a16="http://schemas.microsoft.com/office/drawing/2014/main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34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060848"/>
            <a:ext cx="93723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522D91"/>
                </a:solidFill>
              </a:rPr>
              <a:t>Личный кабинет абитуриента: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Сведения о заявлении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522D91"/>
                </a:solidFill>
              </a:rPr>
              <a:t>Возможность изменить или отозвать </a:t>
            </a:r>
            <a:r>
              <a:rPr lang="ru-RU" sz="2800" b="1" dirty="0" smtClean="0">
                <a:solidFill>
                  <a:srgbClr val="522D91"/>
                </a:solidFill>
              </a:rPr>
              <a:t>заявление;</a:t>
            </a:r>
            <a:endParaRPr lang="ru-RU" sz="2800" b="1" dirty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522D91"/>
                </a:solidFill>
              </a:rPr>
              <a:t>Возможность подать согласие на зачисление (в 2021 году</a:t>
            </a:r>
            <a:r>
              <a:rPr lang="ru-RU" sz="2800" b="1" dirty="0" smtClean="0">
                <a:solidFill>
                  <a:srgbClr val="522D91"/>
                </a:solidFill>
              </a:rPr>
              <a:t>);</a:t>
            </a:r>
            <a:endParaRPr lang="ru-RU" sz="2800" b="1" dirty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Возможность </a:t>
            </a:r>
            <a:r>
              <a:rPr lang="ru-RU" sz="2800" dirty="0">
                <a:solidFill>
                  <a:srgbClr val="522D91"/>
                </a:solidFill>
              </a:rPr>
              <a:t>отслеживать конкурсную </a:t>
            </a:r>
            <a:r>
              <a:rPr lang="ru-RU" sz="2800" dirty="0" smtClean="0">
                <a:solidFill>
                  <a:srgbClr val="522D91"/>
                </a:solidFill>
              </a:rPr>
              <a:t>ситуацию;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Возможность обратной </a:t>
            </a:r>
            <a:r>
              <a:rPr lang="ru-RU" sz="2800" dirty="0" smtClean="0">
                <a:solidFill>
                  <a:srgbClr val="522D91"/>
                </a:solidFill>
              </a:rPr>
              <a:t>связи;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Возможность восстановления логина/пароля.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132856"/>
            <a:ext cx="93723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522D91"/>
                </a:solidFill>
              </a:rPr>
              <a:t>Проблемы с регистрацией через ИС: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Проблемы с </a:t>
            </a:r>
            <a:r>
              <a:rPr lang="ru-RU" sz="2800" dirty="0" smtClean="0">
                <a:solidFill>
                  <a:srgbClr val="522D91"/>
                </a:solidFill>
              </a:rPr>
              <a:t>заполнением;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Опечатки в </a:t>
            </a:r>
            <a:r>
              <a:rPr lang="ru-RU" sz="2800" dirty="0" smtClean="0">
                <a:solidFill>
                  <a:srgbClr val="522D91"/>
                </a:solidFill>
              </a:rPr>
              <a:t>данных;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Злонамеренное искажение </a:t>
            </a:r>
            <a:r>
              <a:rPr lang="ru-RU" sz="2800" dirty="0" smtClean="0">
                <a:solidFill>
                  <a:srgbClr val="522D91"/>
                </a:solidFill>
              </a:rPr>
              <a:t>данных;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Сдача ЕГЭ с другими паспортами, под другими </a:t>
            </a:r>
            <a:r>
              <a:rPr lang="ru-RU" sz="2800" dirty="0" smtClean="0">
                <a:solidFill>
                  <a:srgbClr val="522D91"/>
                </a:solidFill>
              </a:rPr>
              <a:t>ФИО.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094360"/>
            <a:ext cx="93723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522D91"/>
                </a:solidFill>
              </a:rPr>
              <a:t>Заявление принимается только при наличии согласия на обработку персональных данных (п. </a:t>
            </a:r>
            <a:r>
              <a:rPr lang="ru-RU" sz="2600" dirty="0" smtClean="0">
                <a:solidFill>
                  <a:srgbClr val="522D91"/>
                </a:solidFill>
              </a:rPr>
              <a:t>44, </a:t>
            </a:r>
            <a:r>
              <a:rPr lang="ru-RU" sz="2600" dirty="0" err="1" smtClean="0">
                <a:solidFill>
                  <a:srgbClr val="522D91"/>
                </a:solidFill>
              </a:rPr>
              <a:t>асп</a:t>
            </a:r>
            <a:r>
              <a:rPr lang="ru-RU" sz="2600" dirty="0" smtClean="0">
                <a:solidFill>
                  <a:srgbClr val="522D91"/>
                </a:solidFill>
              </a:rPr>
              <a:t>. п. 15);</a:t>
            </a:r>
            <a:endParaRPr lang="ru-RU" sz="2600" dirty="0" smtClean="0">
              <a:solidFill>
                <a:srgbClr val="522D9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522D91"/>
                </a:solidFill>
              </a:rPr>
              <a:t>Заявление абитуриента </a:t>
            </a:r>
            <a:r>
              <a:rPr lang="ru-RU" sz="2600" b="1" dirty="0" smtClean="0">
                <a:solidFill>
                  <a:srgbClr val="522D91"/>
                </a:solidFill>
              </a:rPr>
              <a:t>обязательно</a:t>
            </a:r>
            <a:r>
              <a:rPr lang="ru-RU" sz="2600" dirty="0" smtClean="0">
                <a:solidFill>
                  <a:srgbClr val="522D91"/>
                </a:solidFill>
              </a:rPr>
              <a:t> содержит (п. </a:t>
            </a:r>
            <a:r>
              <a:rPr lang="ru-RU" sz="2600" dirty="0" smtClean="0">
                <a:solidFill>
                  <a:srgbClr val="522D91"/>
                </a:solidFill>
              </a:rPr>
              <a:t>45, </a:t>
            </a:r>
            <a:r>
              <a:rPr lang="ru-RU" sz="2600" dirty="0" err="1" smtClean="0">
                <a:solidFill>
                  <a:srgbClr val="522D91"/>
                </a:solidFill>
              </a:rPr>
              <a:t>асп</a:t>
            </a:r>
            <a:r>
              <a:rPr lang="ru-RU" sz="2600" dirty="0" smtClean="0">
                <a:solidFill>
                  <a:srgbClr val="522D91"/>
                </a:solidFill>
              </a:rPr>
              <a:t>. </a:t>
            </a:r>
            <a:r>
              <a:rPr lang="ru-RU" sz="2600" dirty="0">
                <a:solidFill>
                  <a:srgbClr val="522D91"/>
                </a:solidFill>
              </a:rPr>
              <a:t>п</a:t>
            </a:r>
            <a:r>
              <a:rPr lang="ru-RU" sz="2600" dirty="0" smtClean="0">
                <a:solidFill>
                  <a:srgbClr val="522D91"/>
                </a:solidFill>
              </a:rPr>
              <a:t>. 16-17):</a:t>
            </a:r>
            <a:endParaRPr lang="ru-RU" sz="2600" dirty="0" smtClean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522D91"/>
                </a:solidFill>
              </a:rPr>
              <a:t>Фиксация ознакомления с уставом, свидетельством о ГА и т.д.;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522D91"/>
                </a:solidFill>
              </a:rPr>
              <a:t>СНИЛС </a:t>
            </a:r>
            <a:r>
              <a:rPr lang="ru-RU" sz="2600" dirty="0">
                <a:solidFill>
                  <a:srgbClr val="522D91"/>
                </a:solidFill>
              </a:rPr>
              <a:t>(при наличии</a:t>
            </a:r>
            <a:r>
              <a:rPr lang="ru-RU" sz="2600" dirty="0" smtClean="0">
                <a:solidFill>
                  <a:srgbClr val="522D9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2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132856"/>
            <a:ext cx="937230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Заявление абитуриента </a:t>
            </a:r>
            <a:r>
              <a:rPr lang="ru-RU" sz="2800" b="1" dirty="0" smtClean="0">
                <a:solidFill>
                  <a:srgbClr val="522D91"/>
                </a:solidFill>
              </a:rPr>
              <a:t>желательно</a:t>
            </a:r>
            <a:r>
              <a:rPr lang="ru-RU" sz="2800" dirty="0" smtClean="0">
                <a:solidFill>
                  <a:srgbClr val="522D91"/>
                </a:solidFill>
              </a:rPr>
              <a:t> содержит: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Предыдущие документы, удостоверяющие личность;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Предыдущие фамилии, имена, отчества;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Льготы (инвалидность – желательна конкретизация);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Выбор дат вступительных испытаний.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362216"/>
            <a:ext cx="9372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Вступительные испытания с использованием дистанционных технологий (возможно только с использованием ДТ) (п. </a:t>
            </a:r>
            <a:r>
              <a:rPr lang="ru-RU" sz="2800" dirty="0" smtClean="0">
                <a:solidFill>
                  <a:srgbClr val="522D91"/>
                </a:solidFill>
              </a:rPr>
              <a:t>60, </a:t>
            </a:r>
            <a:r>
              <a:rPr lang="ru-RU" sz="2800" dirty="0" err="1" smtClean="0">
                <a:solidFill>
                  <a:srgbClr val="522D91"/>
                </a:solidFill>
              </a:rPr>
              <a:t>асп</a:t>
            </a:r>
            <a:r>
              <a:rPr lang="ru-RU" sz="2800" dirty="0" smtClean="0">
                <a:solidFill>
                  <a:srgbClr val="522D91"/>
                </a:solidFill>
              </a:rPr>
              <a:t>. п. 29):</a:t>
            </a:r>
            <a:endParaRPr lang="ru-RU" sz="2800" dirty="0" smtClean="0">
              <a:solidFill>
                <a:srgbClr val="522D91"/>
              </a:solidFill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Обязательна </a:t>
            </a:r>
            <a:r>
              <a:rPr lang="ru-RU" sz="2800" dirty="0" smtClean="0">
                <a:solidFill>
                  <a:srgbClr val="522D91"/>
                </a:solidFill>
              </a:rPr>
              <a:t>идентификация </a:t>
            </a:r>
            <a:r>
              <a:rPr lang="ru-RU" sz="2800" dirty="0">
                <a:solidFill>
                  <a:srgbClr val="522D91"/>
                </a:solidFill>
              </a:rPr>
              <a:t>поступающих при сдаче ими вступительных </a:t>
            </a:r>
            <a:r>
              <a:rPr lang="ru-RU" sz="2800" dirty="0" smtClean="0">
                <a:solidFill>
                  <a:srgbClr val="522D91"/>
                </a:solidFill>
              </a:rPr>
              <a:t>испытаний.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132856"/>
            <a:ext cx="93723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ВИ с использованием ДТ: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Подходящий формат ВИ (открытое тестирование);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Аудио-</a:t>
            </a:r>
            <a:r>
              <a:rPr lang="ru-RU" sz="2800" dirty="0" err="1" smtClean="0">
                <a:solidFill>
                  <a:srgbClr val="522D91"/>
                </a:solidFill>
              </a:rPr>
              <a:t>видеофиксация</a:t>
            </a:r>
            <a:r>
              <a:rPr lang="ru-RU" sz="2800" dirty="0">
                <a:solidFill>
                  <a:srgbClr val="522D91"/>
                </a:solidFill>
              </a:rPr>
              <a:t>;</a:t>
            </a:r>
            <a:endParaRPr lang="ru-RU" sz="2800" dirty="0" smtClean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Обязательная демонстрация рабочего стола и диспетчера задач;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522D91"/>
                </a:solidFill>
              </a:rPr>
              <a:t>Прокторинг</a:t>
            </a:r>
            <a:r>
              <a:rPr lang="ru-RU" sz="2800" dirty="0" smtClean="0">
                <a:solidFill>
                  <a:srgbClr val="522D91"/>
                </a:solidFill>
              </a:rPr>
              <a:t>;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Внешняя техподдержка.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16832"/>
            <a:ext cx="937230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ВИ с использованием ДТ: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Недовольство отдельных абитуриентов аргументированно </a:t>
            </a:r>
            <a:r>
              <a:rPr lang="ru-RU" sz="2800" dirty="0" smtClean="0">
                <a:solidFill>
                  <a:srgbClr val="522D91"/>
                </a:solidFill>
              </a:rPr>
              <a:t>пресекается;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Недобросовестные абитуриенты отстраняются от </a:t>
            </a:r>
            <a:r>
              <a:rPr lang="ru-RU" sz="2800" dirty="0" smtClean="0">
                <a:solidFill>
                  <a:srgbClr val="522D91"/>
                </a:solidFill>
              </a:rPr>
              <a:t>экзамена;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Результаты аналогичны результатам очных вступительных </a:t>
            </a:r>
            <a:r>
              <a:rPr lang="ru-RU" sz="2800" dirty="0" smtClean="0">
                <a:solidFill>
                  <a:srgbClr val="522D91"/>
                </a:solidFill>
              </a:rPr>
              <a:t>испытаний.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16832"/>
            <a:ext cx="937230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Проблемы при проведении ВИ с использованием ДТ:</a:t>
            </a: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Не пришел </a:t>
            </a:r>
            <a:r>
              <a:rPr lang="ru-RU" sz="2800" dirty="0" smtClean="0">
                <a:solidFill>
                  <a:srgbClr val="522D91"/>
                </a:solidFill>
              </a:rPr>
              <a:t>логин/пароль;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Проблемы с </a:t>
            </a:r>
            <a:r>
              <a:rPr lang="ru-RU" sz="2800" dirty="0" smtClean="0">
                <a:solidFill>
                  <a:srgbClr val="522D91"/>
                </a:solidFill>
              </a:rPr>
              <a:t>Интернетом;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Проблемы с введением ответа (формат ответа</a:t>
            </a:r>
            <a:r>
              <a:rPr lang="ru-RU" sz="2800" dirty="0" smtClean="0">
                <a:solidFill>
                  <a:srgbClr val="522D91"/>
                </a:solidFill>
              </a:rPr>
              <a:t>).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Порядок приема по программам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бакалавриата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специалитета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, магистратуры, утвержденный приказом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Минобрнауки</a:t>
            </a:r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 России от 21.08.2020 №1076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3362216"/>
            <a:ext cx="9372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Процедура зачисления (п. 81, 84):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Сроки приема согласий на зачисление;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В день завершения приема согласий на зачисление соблюдение времени завершения приема согласий.</a:t>
            </a:r>
          </a:p>
        </p:txBody>
      </p:sp>
    </p:spTree>
    <p:extLst>
      <p:ext uri="{BB962C8B-B14F-4D97-AF65-F5344CB8AC3E}">
        <p14:creationId xmlns:p14="http://schemas.microsoft.com/office/powerpoint/2010/main" val="8905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16832"/>
            <a:ext cx="93723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Процедура </a:t>
            </a:r>
            <a:r>
              <a:rPr lang="ru-RU" sz="2800" dirty="0" smtClean="0">
                <a:solidFill>
                  <a:srgbClr val="522D91"/>
                </a:solidFill>
              </a:rPr>
              <a:t>зачисления:</a:t>
            </a: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Ограничение </a:t>
            </a:r>
            <a:r>
              <a:rPr lang="ru-RU" sz="2800" dirty="0">
                <a:solidFill>
                  <a:srgbClr val="522D91"/>
                </a:solidFill>
              </a:rPr>
              <a:t>числа согласий на </a:t>
            </a:r>
            <a:r>
              <a:rPr lang="ru-RU" sz="2800" dirty="0" smtClean="0">
                <a:solidFill>
                  <a:srgbClr val="522D91"/>
                </a:solidFill>
              </a:rPr>
              <a:t>зачисление;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Обработка в режиме реального </a:t>
            </a:r>
            <a:r>
              <a:rPr lang="ru-RU" sz="2800" dirty="0" smtClean="0">
                <a:solidFill>
                  <a:srgbClr val="522D91"/>
                </a:solidFill>
              </a:rPr>
              <a:t>времени;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Стабильность работы ИС </a:t>
            </a:r>
            <a:r>
              <a:rPr lang="ru-RU" sz="2800" dirty="0" smtClean="0">
                <a:solidFill>
                  <a:srgbClr val="522D91"/>
                </a:solidFill>
              </a:rPr>
              <a:t>университета;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Автоматическое отключение подачи согласий в соответствии с </a:t>
            </a:r>
            <a:r>
              <a:rPr lang="ru-RU" sz="2800" dirty="0" smtClean="0">
                <a:solidFill>
                  <a:srgbClr val="522D91"/>
                </a:solidFill>
              </a:rPr>
              <a:t>законодательством.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ПРИКАЗ РОСОБРНАДЗОРА </a:t>
            </a:r>
            <a:r>
              <a:rPr lang="ru-RU" sz="3200" b="1" dirty="0">
                <a:solidFill>
                  <a:schemeClr val="bg1"/>
                </a:solidFill>
                <a:latin typeface="Gotham Pro"/>
              </a:rPr>
              <a:t>от 11.06.2021 </a:t>
            </a:r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№ </a:t>
            </a:r>
            <a:r>
              <a:rPr lang="ru-RU" sz="3200" b="1" dirty="0">
                <a:solidFill>
                  <a:schemeClr val="bg1"/>
                </a:solidFill>
                <a:latin typeface="Gotham Pro"/>
              </a:rPr>
              <a:t>805 «Об утверждении требований к составу и формату сведений, вносимых и передаваемых в процессе репликации…»</a:t>
            </a:r>
          </a:p>
        </p:txBody>
      </p:sp>
      <p:grpSp>
        <p:nvGrpSpPr>
          <p:cNvPr id="18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80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Опыт применения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1916832"/>
            <a:ext cx="937230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Проблемы зачисления: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Подача нескольких согласий на зачисление подряд в день подачи заявления;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522D91"/>
                </a:solidFill>
              </a:rPr>
              <a:t>Попытка повторной подачи согласия на одно и то же направление;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Отзыв согласия, потом попытка </a:t>
            </a:r>
            <a:r>
              <a:rPr lang="ru-RU" sz="2800" dirty="0" smtClean="0">
                <a:solidFill>
                  <a:srgbClr val="522D91"/>
                </a:solidFill>
              </a:rPr>
              <a:t>откатить;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Проблемы с Интернетом при подаче </a:t>
            </a:r>
            <a:r>
              <a:rPr lang="ru-RU" sz="2800" dirty="0" smtClean="0">
                <a:solidFill>
                  <a:srgbClr val="522D91"/>
                </a:solidFill>
              </a:rPr>
              <a:t>согласия;</a:t>
            </a:r>
            <a:endParaRPr lang="ru-RU" sz="2800" dirty="0">
              <a:solidFill>
                <a:srgbClr val="522D91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522D91"/>
                </a:solidFill>
              </a:rPr>
              <a:t>Кратное </a:t>
            </a:r>
            <a:r>
              <a:rPr lang="ru-RU" sz="2800" dirty="0" smtClean="0">
                <a:solidFill>
                  <a:srgbClr val="522D91"/>
                </a:solidFill>
              </a:rPr>
              <a:t>зачисление.</a:t>
            </a:r>
            <a:endParaRPr lang="ru-RU" sz="28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>
            <a:extLst>
              <a:ext uri="{FF2B5EF4-FFF2-40B4-BE49-F238E27FC236}">
                <a16:creationId xmlns:a16="http://schemas.microsoft.com/office/drawing/2014/main" xmlns="" id="{27AC2864-3A24-7A4B-9E52-1D78A3312ABB}"/>
              </a:ext>
            </a:extLst>
          </p:cNvPr>
          <p:cNvSpPr/>
          <p:nvPr/>
        </p:nvSpPr>
        <p:spPr>
          <a:xfrm>
            <a:off x="911424" y="908720"/>
            <a:ext cx="10337281" cy="5112568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8846" y="1124744"/>
            <a:ext cx="9511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otham Pro"/>
              </a:rPr>
              <a:t>Обзор нарушений обязательных требований, соблюдение которых оценивается Федеральной службой по надзору и контролю в сфере образования и науки, за 2020 год</a:t>
            </a:r>
            <a:endParaRPr lang="ru-RU" sz="2800" b="1" dirty="0">
              <a:solidFill>
                <a:schemeClr val="bg1"/>
              </a:solidFill>
              <a:latin typeface="Gotham Pro"/>
            </a:endParaRPr>
          </a:p>
        </p:txBody>
      </p:sp>
      <p:grpSp>
        <p:nvGrpSpPr>
          <p:cNvPr id="18" name="object 72">
            <a:extLst>
              <a:ext uri="{FF2B5EF4-FFF2-40B4-BE49-F238E27FC236}">
                <a16:creationId xmlns:a16="http://schemas.microsoft.com/office/drawing/2014/main" xmlns="" id="{F8C5546A-99BB-A24B-899E-EA06E5AA9117}"/>
              </a:ext>
            </a:extLst>
          </p:cNvPr>
          <p:cNvGrpSpPr/>
          <p:nvPr/>
        </p:nvGrpSpPr>
        <p:grpSpPr>
          <a:xfrm>
            <a:off x="10272464" y="4941168"/>
            <a:ext cx="741019" cy="742287"/>
            <a:chOff x="7252892" y="2111616"/>
            <a:chExt cx="1112520" cy="1114425"/>
          </a:xfrm>
        </p:grpSpPr>
        <p:sp>
          <p:nvSpPr>
            <p:cNvPr id="19" name="object 73">
              <a:extLst>
                <a:ext uri="{FF2B5EF4-FFF2-40B4-BE49-F238E27FC236}">
                  <a16:creationId xmlns:a16="http://schemas.microsoft.com/office/drawing/2014/main" xmlns="" id="{1CC64A2A-4C67-7442-8764-7B37487A134B}"/>
                </a:ext>
              </a:extLst>
            </p:cNvPr>
            <p:cNvSpPr/>
            <p:nvPr/>
          </p:nvSpPr>
          <p:spPr>
            <a:xfrm>
              <a:off x="7312052" y="2274976"/>
              <a:ext cx="1043305" cy="750570"/>
            </a:xfrm>
            <a:custGeom>
              <a:avLst/>
              <a:gdLst/>
              <a:ahLst/>
              <a:cxnLst/>
              <a:rect l="l" t="t" r="r" b="b"/>
              <a:pathLst>
                <a:path w="1043304" h="750569">
                  <a:moveTo>
                    <a:pt x="704964" y="750280"/>
                  </a:moveTo>
                  <a:lnTo>
                    <a:pt x="796647" y="684272"/>
                  </a:lnTo>
                  <a:lnTo>
                    <a:pt x="799216" y="618636"/>
                  </a:lnTo>
                  <a:lnTo>
                    <a:pt x="788928" y="583100"/>
                  </a:lnTo>
                  <a:lnTo>
                    <a:pt x="755751" y="565370"/>
                  </a:lnTo>
                  <a:lnTo>
                    <a:pt x="689656" y="553155"/>
                  </a:lnTo>
                  <a:lnTo>
                    <a:pt x="691153" y="464226"/>
                  </a:lnTo>
                  <a:lnTo>
                    <a:pt x="823892" y="520539"/>
                  </a:lnTo>
                  <a:lnTo>
                    <a:pt x="928935" y="533218"/>
                  </a:lnTo>
                  <a:lnTo>
                    <a:pt x="986386" y="516663"/>
                  </a:lnTo>
                  <a:lnTo>
                    <a:pt x="1016440" y="452170"/>
                  </a:lnTo>
                  <a:lnTo>
                    <a:pt x="1039289" y="321037"/>
                  </a:lnTo>
                  <a:lnTo>
                    <a:pt x="1042847" y="174862"/>
                  </a:lnTo>
                  <a:lnTo>
                    <a:pt x="1016872" y="75174"/>
                  </a:lnTo>
                  <a:lnTo>
                    <a:pt x="984397" y="18157"/>
                  </a:lnTo>
                  <a:lnTo>
                    <a:pt x="968453" y="0"/>
                  </a:lnTo>
                  <a:lnTo>
                    <a:pt x="743884" y="256222"/>
                  </a:lnTo>
                  <a:lnTo>
                    <a:pt x="754039" y="290330"/>
                  </a:lnTo>
                  <a:lnTo>
                    <a:pt x="751615" y="308607"/>
                  </a:lnTo>
                  <a:lnTo>
                    <a:pt x="731383" y="317269"/>
                  </a:lnTo>
                  <a:lnTo>
                    <a:pt x="688116" y="322534"/>
                  </a:lnTo>
                  <a:lnTo>
                    <a:pt x="649497" y="272919"/>
                  </a:lnTo>
                  <a:lnTo>
                    <a:pt x="633485" y="242094"/>
                  </a:lnTo>
                  <a:lnTo>
                    <a:pt x="637254" y="217203"/>
                  </a:lnTo>
                  <a:lnTo>
                    <a:pt x="657981" y="185387"/>
                  </a:lnTo>
                  <a:lnTo>
                    <a:pt x="685709" y="152353"/>
                  </a:lnTo>
                  <a:lnTo>
                    <a:pt x="712905" y="132018"/>
                  </a:lnTo>
                  <a:lnTo>
                    <a:pt x="740382" y="123833"/>
                  </a:lnTo>
                  <a:lnTo>
                    <a:pt x="768952" y="127252"/>
                  </a:lnTo>
                  <a:lnTo>
                    <a:pt x="764428" y="88060"/>
                  </a:lnTo>
                  <a:lnTo>
                    <a:pt x="676085" y="43715"/>
                  </a:lnTo>
                  <a:lnTo>
                    <a:pt x="528844" y="207459"/>
                  </a:lnTo>
                  <a:lnTo>
                    <a:pt x="381613" y="43715"/>
                  </a:lnTo>
                  <a:lnTo>
                    <a:pt x="287835" y="89421"/>
                  </a:lnTo>
                  <a:lnTo>
                    <a:pt x="283312" y="128603"/>
                  </a:lnTo>
                  <a:lnTo>
                    <a:pt x="312731" y="124973"/>
                  </a:lnTo>
                  <a:lnTo>
                    <a:pt x="342077" y="132693"/>
                  </a:lnTo>
                  <a:lnTo>
                    <a:pt x="371145" y="152564"/>
                  </a:lnTo>
                  <a:lnTo>
                    <a:pt x="399727" y="185387"/>
                  </a:lnTo>
                  <a:lnTo>
                    <a:pt x="410905" y="229071"/>
                  </a:lnTo>
                  <a:lnTo>
                    <a:pt x="398773" y="273742"/>
                  </a:lnTo>
                  <a:lnTo>
                    <a:pt x="379580" y="308523"/>
                  </a:lnTo>
                  <a:lnTo>
                    <a:pt x="369571" y="322534"/>
                  </a:lnTo>
                  <a:lnTo>
                    <a:pt x="329067" y="309001"/>
                  </a:lnTo>
                  <a:lnTo>
                    <a:pt x="313433" y="286559"/>
                  </a:lnTo>
                  <a:lnTo>
                    <a:pt x="311928" y="265526"/>
                  </a:lnTo>
                  <a:lnTo>
                    <a:pt x="313814" y="256222"/>
                  </a:lnTo>
                  <a:lnTo>
                    <a:pt x="89224" y="0"/>
                  </a:lnTo>
                  <a:lnTo>
                    <a:pt x="28776" y="57583"/>
                  </a:lnTo>
                  <a:lnTo>
                    <a:pt x="1249" y="110219"/>
                  </a:lnTo>
                  <a:lnTo>
                    <a:pt x="0" y="188004"/>
                  </a:lnTo>
                  <a:lnTo>
                    <a:pt x="18388" y="321037"/>
                  </a:lnTo>
                  <a:lnTo>
                    <a:pt x="68912" y="449910"/>
                  </a:lnTo>
                  <a:lnTo>
                    <a:pt x="146272" y="511535"/>
                  </a:lnTo>
                  <a:lnTo>
                    <a:pt x="217133" y="530488"/>
                  </a:lnTo>
                  <a:lnTo>
                    <a:pt x="248161" y="531345"/>
                  </a:lnTo>
                  <a:lnTo>
                    <a:pt x="366566" y="464226"/>
                  </a:lnTo>
                  <a:lnTo>
                    <a:pt x="368032" y="553155"/>
                  </a:lnTo>
                  <a:lnTo>
                    <a:pt x="302997" y="581267"/>
                  </a:lnTo>
                  <a:lnTo>
                    <a:pt x="271587" y="625491"/>
                  </a:lnTo>
                  <a:lnTo>
                    <a:pt x="261652" y="666326"/>
                  </a:lnTo>
                  <a:lnTo>
                    <a:pt x="261040" y="684272"/>
                  </a:lnTo>
                  <a:lnTo>
                    <a:pt x="353572" y="75028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4">
              <a:extLst>
                <a:ext uri="{FF2B5EF4-FFF2-40B4-BE49-F238E27FC236}">
                  <a16:creationId xmlns:a16="http://schemas.microsoft.com/office/drawing/2014/main" xmlns="" id="{869B4C5D-ED2B-3E47-A5AC-093899969BFE}"/>
                </a:ext>
              </a:extLst>
            </p:cNvPr>
            <p:cNvSpPr/>
            <p:nvPr/>
          </p:nvSpPr>
          <p:spPr>
            <a:xfrm>
              <a:off x="7521849" y="2906490"/>
              <a:ext cx="638175" cy="309245"/>
            </a:xfrm>
            <a:custGeom>
              <a:avLst/>
              <a:gdLst/>
              <a:ahLst/>
              <a:cxnLst/>
              <a:rect l="l" t="t" r="r" b="b"/>
              <a:pathLst>
                <a:path w="638175" h="309244">
                  <a:moveTo>
                    <a:pt x="0" y="167010"/>
                  </a:moveTo>
                  <a:lnTo>
                    <a:pt x="191407" y="105232"/>
                  </a:lnTo>
                  <a:lnTo>
                    <a:pt x="193132" y="43639"/>
                  </a:lnTo>
                  <a:lnTo>
                    <a:pt x="213086" y="12482"/>
                  </a:lnTo>
                  <a:lnTo>
                    <a:pt x="236148" y="1392"/>
                  </a:lnTo>
                  <a:lnTo>
                    <a:pt x="247196" y="0"/>
                  </a:lnTo>
                  <a:lnTo>
                    <a:pt x="271311" y="82908"/>
                  </a:lnTo>
                  <a:lnTo>
                    <a:pt x="113043" y="212538"/>
                  </a:lnTo>
                  <a:lnTo>
                    <a:pt x="318566" y="308545"/>
                  </a:lnTo>
                  <a:lnTo>
                    <a:pt x="319047" y="308754"/>
                  </a:lnTo>
                  <a:lnTo>
                    <a:pt x="319529" y="308995"/>
                  </a:lnTo>
                  <a:lnTo>
                    <a:pt x="525052" y="212538"/>
                  </a:lnTo>
                  <a:lnTo>
                    <a:pt x="366805" y="82908"/>
                  </a:lnTo>
                  <a:lnTo>
                    <a:pt x="390899" y="0"/>
                  </a:lnTo>
                  <a:lnTo>
                    <a:pt x="432469" y="637"/>
                  </a:lnTo>
                  <a:lnTo>
                    <a:pt x="452138" y="11811"/>
                  </a:lnTo>
                  <a:lnTo>
                    <a:pt x="455134" y="43387"/>
                  </a:lnTo>
                  <a:lnTo>
                    <a:pt x="446687" y="105232"/>
                  </a:lnTo>
                  <a:lnTo>
                    <a:pt x="638106" y="16701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5">
              <a:extLst>
                <a:ext uri="{FF2B5EF4-FFF2-40B4-BE49-F238E27FC236}">
                  <a16:creationId xmlns:a16="http://schemas.microsoft.com/office/drawing/2014/main" xmlns="" id="{0EE5BE17-FB79-AE45-B270-FCA6093EF853}"/>
                </a:ext>
              </a:extLst>
            </p:cNvPr>
            <p:cNvSpPr/>
            <p:nvPr/>
          </p:nvSpPr>
          <p:spPr>
            <a:xfrm>
              <a:off x="7745799" y="2188818"/>
              <a:ext cx="197617" cy="156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6">
              <a:extLst>
                <a:ext uri="{FF2B5EF4-FFF2-40B4-BE49-F238E27FC236}">
                  <a16:creationId xmlns:a16="http://schemas.microsoft.com/office/drawing/2014/main" xmlns="" id="{860690AF-45CC-0F46-8111-88DB4168FDE1}"/>
                </a:ext>
              </a:extLst>
            </p:cNvPr>
            <p:cNvSpPr/>
            <p:nvPr/>
          </p:nvSpPr>
          <p:spPr>
            <a:xfrm>
              <a:off x="7263363" y="2773853"/>
              <a:ext cx="310515" cy="340995"/>
            </a:xfrm>
            <a:custGeom>
              <a:avLst/>
              <a:gdLst/>
              <a:ahLst/>
              <a:cxnLst/>
              <a:rect l="l" t="t" r="r" b="b"/>
              <a:pathLst>
                <a:path w="310515" h="340994">
                  <a:moveTo>
                    <a:pt x="0" y="0"/>
                  </a:moveTo>
                  <a:lnTo>
                    <a:pt x="310482" y="340638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7">
              <a:extLst>
                <a:ext uri="{FF2B5EF4-FFF2-40B4-BE49-F238E27FC236}">
                  <a16:creationId xmlns:a16="http://schemas.microsoft.com/office/drawing/2014/main" xmlns="" id="{65CC81F2-23FF-DB40-A22B-50B1DC923D08}"/>
                </a:ext>
              </a:extLst>
            </p:cNvPr>
            <p:cNvSpPr/>
            <p:nvPr/>
          </p:nvSpPr>
          <p:spPr>
            <a:xfrm>
              <a:off x="8136164" y="2938989"/>
              <a:ext cx="167136" cy="167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xmlns="" id="{937DAE88-4F4B-0A4B-AD51-000EE6E7C909}"/>
                </a:ext>
              </a:extLst>
            </p:cNvPr>
            <p:cNvSpPr/>
            <p:nvPr/>
          </p:nvSpPr>
          <p:spPr>
            <a:xfrm>
              <a:off x="7843640" y="21116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10408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xmlns="" id="{95C08BCF-BE46-664D-9081-466ABD145CB5}"/>
                </a:ext>
              </a:extLst>
            </p:cNvPr>
            <p:cNvSpPr/>
            <p:nvPr/>
          </p:nvSpPr>
          <p:spPr>
            <a:xfrm>
              <a:off x="7803968" y="214612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337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05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Документы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pic>
        <p:nvPicPr>
          <p:cNvPr id="2" name="Рисунок 1" descr="obzor-pravoprimenitelnoj-praktiki-kontrolno-nadzornoj-deyatelnosti-v-f...-4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488" y="1709519"/>
            <a:ext cx="4490587" cy="4167753"/>
          </a:xfrm>
          <a:prstGeom prst="rect">
            <a:avLst/>
          </a:prstGeom>
        </p:spPr>
      </p:pic>
      <p:pic>
        <p:nvPicPr>
          <p:cNvPr id="5" name="Рисунок 4" descr="programma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992" y="1556792"/>
            <a:ext cx="477972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Типовые нарушения обязательных требований в части, касающейся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цифровизации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780928"/>
            <a:ext cx="9372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Нарушения при составлении договоров об оказании платных образовательных услуг;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Не размещена на официальном сайте в сети «Интернет» (или размещена не вся) необходимая информация;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На официальном сайте не представлена наглядная информация о структуре официального сайта;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Положение о конкурсной комиссии для проведения конкурса на замещение должностей научных работников, ее состав и порядок работы не размещены на официальном сайте;</a:t>
            </a:r>
            <a:endParaRPr lang="ru-RU" sz="20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vatars.mds.yandex.net/get-pdb/28866/b43ccf60-deb1-40be-905b-482bc9ec1df7/s12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369" y="1124744"/>
            <a:ext cx="915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Типовые нарушения обязательных требований в части, касающейся </a:t>
            </a:r>
            <a:r>
              <a:rPr lang="ru-RU" sz="3200" b="1" dirty="0" err="1" smtClean="0">
                <a:solidFill>
                  <a:srgbClr val="522D91"/>
                </a:solidFill>
                <a:latin typeface="Gotham Pro"/>
              </a:rPr>
              <a:t>цифровизации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256" y="2780928"/>
            <a:ext cx="9372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ЭИОС не обеспечивает доступ обучающихся к рабочим программам дисциплин (модулей), практик, не фиксирует результаты освоения программы </a:t>
            </a:r>
            <a:r>
              <a:rPr lang="ru-RU" sz="2000" dirty="0" err="1" smtClean="0">
                <a:solidFill>
                  <a:srgbClr val="522D91"/>
                </a:solidFill>
              </a:rPr>
              <a:t>бакалавриата</a:t>
            </a:r>
            <a:r>
              <a:rPr lang="ru-RU" sz="2000" dirty="0" smtClean="0">
                <a:solidFill>
                  <a:srgbClr val="522D91"/>
                </a:solidFill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Отсутствие доступа к ЭИОС всем участникам образовательного процесса, к профессиональным базам данных, информационным справочным и поисковым системам, а также иным информационным ресурсам;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522D91"/>
                </a:solidFill>
              </a:rPr>
              <a:t>Наличие доступа детей к информации, причиняющей вред их здоровью и (или) развитию.</a:t>
            </a:r>
            <a:endParaRPr lang="ru-RU" sz="2000" dirty="0">
              <a:solidFill>
                <a:srgbClr val="52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472" y="1484784"/>
            <a:ext cx="5263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22D91"/>
                </a:solidFill>
                <a:latin typeface="Gotham Pro"/>
              </a:rPr>
              <a:t>Благодарю за внимание!</a:t>
            </a:r>
            <a:endParaRPr lang="ru-RU" sz="32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330877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522E91"/>
                  </a:solidFill>
                </a:ln>
                <a:noFill/>
                <a:latin typeface="Gotham Pro"/>
                <a:cs typeface="Gotham Pro Black" panose="02000503040000020004" pitchFamily="2" charset="0"/>
              </a:rPr>
              <a:t>Контактная</a:t>
            </a:r>
          </a:p>
          <a:p>
            <a:r>
              <a:rPr lang="ru-RU" sz="2800" b="1" dirty="0">
                <a:ln>
                  <a:solidFill>
                    <a:srgbClr val="522E91"/>
                  </a:solidFill>
                </a:ln>
                <a:noFill/>
                <a:latin typeface="Gotham Pro"/>
                <a:cs typeface="Gotham Pro Black" panose="02000503040000020004" pitchFamily="2" charset="0"/>
              </a:rPr>
              <a:t>информация</a:t>
            </a:r>
            <a:endParaRPr lang="x-none" sz="2800" b="1" dirty="0">
              <a:ln>
                <a:solidFill>
                  <a:srgbClr val="522E91"/>
                </a:solidFill>
              </a:ln>
              <a:noFill/>
              <a:latin typeface="Gotham Pro"/>
              <a:cs typeface="Gotham Pro Black" panose="02000503040000020004" pitchFamily="2" charset="0"/>
            </a:endParaRPr>
          </a:p>
        </p:txBody>
      </p:sp>
      <p:sp>
        <p:nvSpPr>
          <p:cNvPr id="12" name="object 37"/>
          <p:cNvSpPr txBox="1"/>
          <p:nvPr/>
        </p:nvSpPr>
        <p:spPr>
          <a:xfrm>
            <a:off x="6146733" y="4069984"/>
            <a:ext cx="1944216" cy="934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1200" spc="-10" dirty="0">
                <a:solidFill>
                  <a:srgbClr val="522E91"/>
                </a:solidFill>
                <a:latin typeface="GothamPro-Light"/>
                <a:cs typeface="GothamPro-Light"/>
              </a:rPr>
              <a:t>111024, </a:t>
            </a:r>
            <a:r>
              <a:rPr sz="1200" spc="-105" dirty="0">
                <a:solidFill>
                  <a:srgbClr val="522E91"/>
                </a:solidFill>
                <a:latin typeface="GothamPro-Light"/>
                <a:cs typeface="GothamPro-Light"/>
              </a:rPr>
              <a:t>г.</a:t>
            </a:r>
            <a:r>
              <a:rPr sz="1200" spc="5" dirty="0">
                <a:solidFill>
                  <a:srgbClr val="522E91"/>
                </a:solidFill>
                <a:latin typeface="GothamPro-Light"/>
                <a:cs typeface="GothamPro-Light"/>
              </a:rPr>
              <a:t> </a:t>
            </a:r>
            <a:r>
              <a:rPr sz="1200" dirty="0">
                <a:solidFill>
                  <a:srgbClr val="522E91"/>
                </a:solidFill>
                <a:latin typeface="GothamPro-Light"/>
                <a:cs typeface="GothamPro-Light"/>
              </a:rPr>
              <a:t>Москва,</a:t>
            </a:r>
            <a:endParaRPr sz="1200" dirty="0">
              <a:latin typeface="GothamPro-Light"/>
              <a:cs typeface="GothamPro-Light"/>
            </a:endParaRPr>
          </a:p>
          <a:p>
            <a:pPr marL="12700">
              <a:lnSpc>
                <a:spcPts val="2700"/>
              </a:lnSpc>
            </a:pPr>
            <a:r>
              <a:rPr sz="1200" spc="-10" dirty="0">
                <a:solidFill>
                  <a:srgbClr val="522E91"/>
                </a:solidFill>
                <a:latin typeface="GothamPro-Light"/>
                <a:cs typeface="GothamPro-Light"/>
              </a:rPr>
              <a:t>улица Авиамоторная,</a:t>
            </a:r>
            <a:r>
              <a:rPr sz="1200" spc="-75" dirty="0">
                <a:solidFill>
                  <a:srgbClr val="522E91"/>
                </a:solidFill>
                <a:latin typeface="GothamPro-Light"/>
                <a:cs typeface="GothamPro-Light"/>
              </a:rPr>
              <a:t> </a:t>
            </a:r>
            <a:r>
              <a:rPr sz="1200" spc="5" dirty="0">
                <a:solidFill>
                  <a:srgbClr val="522E91"/>
                </a:solidFill>
                <a:latin typeface="GothamPro-Light"/>
                <a:cs typeface="GothamPro-Light"/>
              </a:rPr>
              <a:t>8а</a:t>
            </a:r>
            <a:endParaRPr sz="1200" dirty="0">
              <a:latin typeface="GothamPro-Light"/>
              <a:cs typeface="GothamPro-Ligh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800" b="1" spc="90" dirty="0">
                <a:solidFill>
                  <a:srgbClr val="9784BE"/>
                </a:solidFill>
                <a:latin typeface="Gotham Pro"/>
                <a:cs typeface="Gotham Pro"/>
              </a:rPr>
              <a:t>АДРЕС </a:t>
            </a:r>
            <a:r>
              <a:rPr sz="800" b="1" spc="60" dirty="0" smtClean="0">
                <a:solidFill>
                  <a:srgbClr val="9784BE"/>
                </a:solidFill>
                <a:latin typeface="Gotham Pro"/>
                <a:cs typeface="Gotham Pro"/>
              </a:rPr>
              <a:t>ОР</a:t>
            </a:r>
            <a:r>
              <a:rPr sz="800" b="1" spc="85" dirty="0" smtClean="0">
                <a:solidFill>
                  <a:srgbClr val="9784BE"/>
                </a:solidFill>
                <a:latin typeface="Gotham Pro"/>
                <a:cs typeface="Gotham Pro"/>
              </a:rPr>
              <a:t>ГАНИЗАЦИИ</a:t>
            </a:r>
            <a:r>
              <a:rPr sz="800" b="1" spc="-229" dirty="0" smtClean="0">
                <a:solidFill>
                  <a:srgbClr val="9784BE"/>
                </a:solidFill>
                <a:latin typeface="Gotham Pro"/>
                <a:cs typeface="Gotham Pro"/>
              </a:rPr>
              <a:t> </a:t>
            </a:r>
            <a:endParaRPr sz="800" dirty="0">
              <a:latin typeface="Gotham Pro"/>
              <a:cs typeface="Gotham Pro"/>
            </a:endParaRPr>
          </a:p>
        </p:txBody>
      </p:sp>
      <p:sp>
        <p:nvSpPr>
          <p:cNvPr id="13" name="object 38"/>
          <p:cNvSpPr txBox="1"/>
          <p:nvPr/>
        </p:nvSpPr>
        <p:spPr>
          <a:xfrm>
            <a:off x="6146733" y="5076473"/>
            <a:ext cx="1224223" cy="58477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lang="en-US" sz="1200" dirty="0" smtClean="0">
                <a:solidFill>
                  <a:srgbClr val="522E91"/>
                </a:solidFill>
                <a:latin typeface="GothamPro-Light"/>
                <a:cs typeface="GothamPro-Light"/>
                <a:hlinkClick r:id="rId2"/>
              </a:rPr>
              <a:t>eas</a:t>
            </a:r>
            <a:r>
              <a:rPr sz="1200" dirty="0" smtClean="0">
                <a:solidFill>
                  <a:srgbClr val="522E91"/>
                </a:solidFill>
                <a:latin typeface="GothamPro-Light"/>
                <a:cs typeface="GothamPro-Light"/>
                <a:hlinkClick r:id="rId2"/>
              </a:rPr>
              <a:t>@mtuci.ru</a:t>
            </a:r>
            <a:endParaRPr lang="en-US" sz="1200" dirty="0">
              <a:solidFill>
                <a:srgbClr val="522E91"/>
              </a:solidFill>
              <a:latin typeface="GothamPro-Light"/>
              <a:cs typeface="GothamPro-Ligh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00" b="1" spc="95" dirty="0" smtClean="0">
                <a:solidFill>
                  <a:srgbClr val="9784BE"/>
                </a:solidFill>
                <a:latin typeface="Gotham Pro"/>
                <a:cs typeface="Gotham Pro"/>
              </a:rPr>
              <a:t>E-MAIL</a:t>
            </a:r>
            <a:r>
              <a:rPr sz="800" b="1" spc="-229" dirty="0" smtClean="0">
                <a:solidFill>
                  <a:srgbClr val="9784BE"/>
                </a:solidFill>
                <a:latin typeface="Gotham Pro"/>
                <a:cs typeface="Gotham Pro"/>
              </a:rPr>
              <a:t> </a:t>
            </a:r>
            <a:endParaRPr sz="800" dirty="0">
              <a:latin typeface="Gotham Pro"/>
              <a:cs typeface="Gotham Pro"/>
            </a:endParaRPr>
          </a:p>
        </p:txBody>
      </p:sp>
      <p:sp>
        <p:nvSpPr>
          <p:cNvPr id="14" name="object 39"/>
          <p:cNvSpPr txBox="1"/>
          <p:nvPr/>
        </p:nvSpPr>
        <p:spPr>
          <a:xfrm>
            <a:off x="8400256" y="4027651"/>
            <a:ext cx="1450420" cy="60016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1200" spc="5" dirty="0">
                <a:solidFill>
                  <a:srgbClr val="522E91"/>
                </a:solidFill>
                <a:latin typeface="GothamPro-Light"/>
                <a:cs typeface="GothamPro-Light"/>
              </a:rPr>
              <a:t>+7 </a:t>
            </a:r>
            <a:r>
              <a:rPr sz="1200" spc="-5" dirty="0">
                <a:solidFill>
                  <a:srgbClr val="522E91"/>
                </a:solidFill>
                <a:latin typeface="GothamPro-Light"/>
                <a:cs typeface="GothamPro-Light"/>
              </a:rPr>
              <a:t>(495)</a:t>
            </a:r>
            <a:r>
              <a:rPr sz="1200" spc="-70" dirty="0">
                <a:solidFill>
                  <a:srgbClr val="522E91"/>
                </a:solidFill>
                <a:latin typeface="GothamPro-Light"/>
                <a:cs typeface="GothamPro-Light"/>
              </a:rPr>
              <a:t> </a:t>
            </a:r>
            <a:r>
              <a:rPr lang="ru-RU" sz="1200" spc="-35" dirty="0" smtClean="0">
                <a:solidFill>
                  <a:srgbClr val="522E91"/>
                </a:solidFill>
                <a:latin typeface="GothamPro-Light"/>
                <a:cs typeface="GothamPro-Light"/>
              </a:rPr>
              <a:t>957-77-24</a:t>
            </a:r>
            <a:endParaRPr sz="1200" dirty="0">
              <a:latin typeface="GothamPro-Light"/>
              <a:cs typeface="GothamPro-Ligh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00" b="1" spc="95" dirty="0">
                <a:solidFill>
                  <a:srgbClr val="9784BE"/>
                </a:solidFill>
                <a:latin typeface="Gotham Pro"/>
                <a:cs typeface="Gotham Pro"/>
              </a:rPr>
              <a:t>ТЕЛЕФОН</a:t>
            </a:r>
            <a:r>
              <a:rPr sz="800" b="1" spc="-229" dirty="0">
                <a:solidFill>
                  <a:srgbClr val="9784BE"/>
                </a:solidFill>
                <a:latin typeface="Gotham Pro"/>
                <a:cs typeface="Gotham Pro"/>
              </a:rPr>
              <a:t> </a:t>
            </a:r>
            <a:r>
              <a:rPr lang="ru-RU" sz="800" b="1" spc="-229" dirty="0">
                <a:solidFill>
                  <a:srgbClr val="9784BE"/>
                </a:solidFill>
                <a:latin typeface="Gotham Pro"/>
                <a:cs typeface="Gotham Pro"/>
              </a:rPr>
              <a:t> </a:t>
            </a:r>
            <a:endParaRPr sz="800" dirty="0">
              <a:latin typeface="Gotham Pro"/>
              <a:cs typeface="Gotham Pro"/>
            </a:endParaRPr>
          </a:p>
        </p:txBody>
      </p:sp>
      <p:sp>
        <p:nvSpPr>
          <p:cNvPr id="8" name="object 37"/>
          <p:cNvSpPr txBox="1"/>
          <p:nvPr/>
        </p:nvSpPr>
        <p:spPr>
          <a:xfrm>
            <a:off x="6147688" y="3411953"/>
            <a:ext cx="470084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200" b="1" spc="-10" dirty="0" smtClean="0">
                <a:solidFill>
                  <a:srgbClr val="522E91"/>
                </a:solidFill>
                <a:latin typeface="GothamPro-Light"/>
                <a:cs typeface="GothamPro-Light"/>
              </a:rPr>
              <a:t>Скородумова Елена Александровна</a:t>
            </a:r>
          </a:p>
          <a:p>
            <a:pPr marL="12700">
              <a:spcBef>
                <a:spcPts val="105"/>
              </a:spcBef>
            </a:pPr>
            <a:r>
              <a:rPr lang="ru-RU" sz="1200" spc="-10" dirty="0" smtClean="0">
                <a:solidFill>
                  <a:srgbClr val="522E91"/>
                </a:solidFill>
                <a:latin typeface="GothamPro-Light"/>
                <a:cs typeface="Gotham Pro"/>
              </a:rPr>
              <a:t>начальник </a:t>
            </a:r>
            <a:r>
              <a:rPr lang="ru-RU" sz="1200" spc="-10" dirty="0">
                <a:solidFill>
                  <a:srgbClr val="522E91"/>
                </a:solidFill>
                <a:latin typeface="GothamPro-Light"/>
                <a:cs typeface="Gotham Pro"/>
              </a:rPr>
              <a:t>отдела «Приемная комиссия» МТУСИ,</a:t>
            </a:r>
          </a:p>
          <a:p>
            <a:pPr marL="12700">
              <a:spcBef>
                <a:spcPts val="105"/>
              </a:spcBef>
            </a:pPr>
            <a:r>
              <a:rPr lang="ru-RU" sz="1200" spc="-10" dirty="0">
                <a:solidFill>
                  <a:srgbClr val="522E91"/>
                </a:solidFill>
                <a:latin typeface="GothamPro-Light"/>
                <a:cs typeface="Gotham Pro"/>
              </a:rPr>
              <a:t>к.ф.-м.н.,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9653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10990"/>
              </p:ext>
            </p:extLst>
          </p:nvPr>
        </p:nvGraphicFramePr>
        <p:xfrm>
          <a:off x="983432" y="1377303"/>
          <a:ext cx="10153129" cy="457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66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644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специальностей,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которым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объявляет прием;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и формы проведения вступительных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испытаний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1 марта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бюджетных  и платных мест по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каждой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специальности;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приема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1 июня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 поступающих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реквизиты документов, удостоверяющих личность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подачи заявления о приеме на обучение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документов, представленных поступающими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предоставления документов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вступительных испытаний (при наличии)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утверждения результатов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возврате представленных поступающими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возврата документов поступающим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лицах,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зачислении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издания приказов о зачислении на обучение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лицах, исключенных из числа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издания приказов об исключении</a:t>
                      </a:r>
                    </a:p>
                  </a:txBody>
                  <a:tcPr marL="57501" marR="575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(СПО)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6633"/>
              </p:ext>
            </p:extLst>
          </p:nvPr>
        </p:nvGraphicFramePr>
        <p:xfrm>
          <a:off x="983432" y="1377303"/>
          <a:ext cx="10153129" cy="4258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41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6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поступления, по которым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ноября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предшествующего года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мест с учетом квот;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приема;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завершения приема заявлений о согласии на зачисление на каждом этапе зачисления; перечень и формы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приоритетности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ранжировании списков поступающих; минимальное количество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баллов за ВИ;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особых правах и преимуществах поступающих; информация о перечне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индивидуальных достижений поступающих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учета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1 июня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поступающих; реквизиты документов, удостоверяющих личность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подачи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документов, представленных поступающими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предоставления документов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(ВО)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077749"/>
              </p:ext>
            </p:extLst>
          </p:nvPr>
        </p:nvGraphicFramePr>
        <p:xfrm>
          <a:off x="983432" y="1377303"/>
          <a:ext cx="10153129" cy="374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вступительных испытаний (при наличии)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утверждения результатов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возврате представленных поступающими 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документов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возврата документов поступающим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лицах,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зачислении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издания приказов 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зачислении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лицах, исключенных из числа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реквизитах приказов образовательной организации об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издания приказов об исключении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5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наличии индивидуальных достижений, результаты которых учитываются при приеме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 суток со дня предоставления информации</a:t>
                      </a:r>
                    </a:p>
                  </a:txBody>
                  <a:tcPr marL="43514" marR="435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(ВО)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66996"/>
              </p:ext>
            </p:extLst>
          </p:nvPr>
        </p:nvGraphicFramePr>
        <p:xfrm>
          <a:off x="983432" y="1377303"/>
          <a:ext cx="10153129" cy="415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условия поступления, по которым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проводит прием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позднее </a:t>
                      </a: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октября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предшествующего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 с учетом целевой квоты;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проведения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; перечень и формы проведения ВИ и их приоритетность при ранжировании списков поступающих; минимальное количество баллов; информация о перечне индивидуальных достижений поступающих, учитываемых при приеме на обучение, и порядок их учета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позднее 1 июня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 поступающих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; реквизиты документов, удостоверяющих личность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подачи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заявления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перечень документов, представленных поступающими в образовательную организацию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предоставления документов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(Аспирантура)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03513"/>
              </p:ext>
            </p:extLst>
          </p:nvPr>
        </p:nvGraphicFramePr>
        <p:xfrm>
          <a:off x="983432" y="1377303"/>
          <a:ext cx="10153129" cy="348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результаты вступительных испытаний (при наличии)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утверждения результатов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возврате представленных поступающими в образовательную организацию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документов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возврата документов поступающим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лицах,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зачислении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издания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приказов о зачислении на 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лицах, исключенных из числа зачисленных на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обучение,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реквизитах приказов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издания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приказов об исключении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о наличии индивидуальных достижений, результаты которых учитываются при приеме на обучение (при наличии) 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предоставления информации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(Аспирантура)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30249"/>
              </p:ext>
            </p:extLst>
          </p:nvPr>
        </p:nvGraphicFramePr>
        <p:xfrm>
          <a:off x="983432" y="1377303"/>
          <a:ext cx="10153129" cy="415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5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522D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условия поступления, по которым ОО проводит прием на обучение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позднее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апреля 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 с учетом целевой квоты; 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проведения; перечень и формы проведения ВИ и их приоритетность при ранжировании списков поступающих; минимальное количество баллов; информация о перечне индивидуальных достижений поступающих, учитываемых при приеме на обучение, и порядок их учета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позднее 1 июня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текущего года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 поступающих</a:t>
                      </a: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; реквизиты документов, удостоверяющих личность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подачи </a:t>
                      </a: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заявления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500" kern="1200" dirty="0">
                        <a:solidFill>
                          <a:srgbClr val="522D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перечень документов, представленных поступающими в образовательную организацию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522D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течение 3 суток со дня предоставления документов</a:t>
                      </a:r>
                    </a:p>
                  </a:txBody>
                  <a:tcPr marL="47354" marR="473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1464" y="908720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2D91"/>
                </a:solidFill>
                <a:latin typeface="Gotham Pro"/>
              </a:rPr>
              <a:t>Приказ </a:t>
            </a:r>
            <a:r>
              <a:rPr lang="ru-RU" sz="2400" b="1" dirty="0" err="1">
                <a:solidFill>
                  <a:srgbClr val="522D91"/>
                </a:solidFill>
                <a:latin typeface="Gotham Pro"/>
              </a:rPr>
              <a:t>Рособрнадзора</a:t>
            </a:r>
            <a:r>
              <a:rPr lang="ru-RU" sz="2400" b="1" dirty="0">
                <a:solidFill>
                  <a:srgbClr val="522D91"/>
                </a:solidFill>
                <a:latin typeface="Gotham Pro"/>
              </a:rPr>
              <a:t> от </a:t>
            </a:r>
            <a:r>
              <a:rPr lang="ru-RU" sz="2400" b="1" dirty="0" smtClean="0">
                <a:solidFill>
                  <a:srgbClr val="522D91"/>
                </a:solidFill>
                <a:latin typeface="Gotham Pro"/>
              </a:rPr>
              <a:t>11.06.2021 №805 (Ординатура)</a:t>
            </a:r>
            <a:endParaRPr lang="ru-RU" sz="2400" b="1" dirty="0">
              <a:solidFill>
                <a:srgbClr val="522D91"/>
              </a:solidFill>
              <a:latin typeface="Gotham Pro"/>
            </a:endParaRPr>
          </a:p>
        </p:txBody>
      </p:sp>
      <p:sp>
        <p:nvSpPr>
          <p:cNvPr id="13" name="Rectangle 69">
            <a:extLst>
              <a:ext uri="{FF2B5EF4-FFF2-40B4-BE49-F238E27FC236}">
                <a16:creationId xmlns="" xmlns:a16="http://schemas.microsoft.com/office/drawing/2014/main" id="{BC3ABC59-9118-2543-A441-7EA47BB1D456}"/>
              </a:ext>
            </a:extLst>
          </p:cNvPr>
          <p:cNvSpPr/>
          <p:nvPr/>
        </p:nvSpPr>
        <p:spPr>
          <a:xfrm>
            <a:off x="7582317" y="5991091"/>
            <a:ext cx="3666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i="0" dirty="0">
                <a:solidFill>
                  <a:srgbClr val="522E91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© Московский технический университет связи и информатики</a:t>
            </a:r>
            <a:endParaRPr lang="x-none" sz="1000" i="0" dirty="0">
              <a:solidFill>
                <a:srgbClr val="522E91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8378</TotalTime>
  <Words>2461</Words>
  <Application>Microsoft Office PowerPoint</Application>
  <PresentationFormat>Произвольный</PresentationFormat>
  <Paragraphs>334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Буравцов</dc:creator>
  <cp:lastModifiedBy>user</cp:lastModifiedBy>
  <cp:revision>403</cp:revision>
  <cp:lastPrinted>2017-11-22T12:19:04Z</cp:lastPrinted>
  <dcterms:created xsi:type="dcterms:W3CDTF">2015-01-16T11:54:43Z</dcterms:created>
  <dcterms:modified xsi:type="dcterms:W3CDTF">2021-10-05T15:29:38Z</dcterms:modified>
</cp:coreProperties>
</file>