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397" r:id="rId3"/>
    <p:sldId id="605" r:id="rId4"/>
    <p:sldId id="606" r:id="rId5"/>
    <p:sldId id="635" r:id="rId6"/>
    <p:sldId id="399" r:id="rId7"/>
    <p:sldId id="404" r:id="rId8"/>
    <p:sldId id="636" r:id="rId9"/>
    <p:sldId id="637" r:id="rId10"/>
    <p:sldId id="638" r:id="rId11"/>
    <p:sldId id="639" r:id="rId12"/>
    <p:sldId id="640" r:id="rId13"/>
    <p:sldId id="641" r:id="rId14"/>
    <p:sldId id="612" r:id="rId15"/>
    <p:sldId id="613" r:id="rId16"/>
  </p:sldIdLst>
  <p:sldSz cx="9144000" cy="5145088"/>
  <p:notesSz cx="9926638" cy="6797675"/>
  <p:embeddedFontLst>
    <p:embeddedFont>
      <p:font typeface="Futura PT Demi" panose="020B0702020204020303" pitchFamily="34" charset="0"/>
      <p:regular r:id="rId1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>
          <p15:clr>
            <a:srgbClr val="A4A3A4"/>
          </p15:clr>
        </p15:guide>
        <p15:guide id="2" pos="3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D31B16"/>
    <a:srgbClr val="F5FBA3"/>
    <a:srgbClr val="FFC715"/>
    <a:srgbClr val="FFFFCC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3779" autoAdjust="0"/>
  </p:normalViewPr>
  <p:slideViewPr>
    <p:cSldViewPr snapToGrid="0">
      <p:cViewPr varScale="1">
        <p:scale>
          <a:sx n="110" d="100"/>
          <a:sy n="110" d="100"/>
        </p:scale>
        <p:origin x="91" y="134"/>
      </p:cViewPr>
      <p:guideLst>
        <p:guide orient="horz" pos="1320"/>
        <p:guide pos="3379"/>
      </p:guideLst>
    </p:cSldViewPr>
  </p:slideViewPr>
  <p:outlineViewPr>
    <p:cViewPr>
      <p:scale>
        <a:sx n="33" d="100"/>
        <a:sy n="33" d="100"/>
      </p:scale>
      <p:origin x="0" y="16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62"/>
    </p:cViewPr>
  </p:sorterViewPr>
  <p:notesViewPr>
    <p:cSldViewPr snapToGrid="0">
      <p:cViewPr varScale="1">
        <p:scale>
          <a:sx n="71" d="100"/>
          <a:sy n="71" d="100"/>
        </p:scale>
        <p:origin x="-1788" y="-102"/>
      </p:cViewPr>
      <p:guideLst>
        <p:guide orient="horz" pos="2141"/>
        <p:guide pos="312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DDCF2A6-BCE9-44EC-8CCF-B04965B9AD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BCAC699-A9A3-41ED-80C2-A581182BC5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F881B1F-5C38-4A36-B27C-9F90A6BEA4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D5C45952-CBD9-4487-8163-1CD8349BB9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FC5049-205C-4F42-BD4E-45FC1437F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57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156832C-331A-4987-A0E6-CBFD66C4E3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F3D7786-D174-49CE-ACCF-F2E0E77BE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291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4896829-A5D3-4700-A2CD-56A25C09CB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97D9EBF8-405D-4A51-B7E6-F771B5F099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6F809545-100F-4214-9BF4-0842F9CCD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D33712-F05B-4C3C-BF4D-C40309D09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675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fld id="{DC840677-B933-409C-8059-2AB6B3A51FD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2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5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8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91A547-2BBF-45C8-81D9-E71C8ED91BBE}" type="slidenum">
              <a:rPr lang="ru-RU" altLang="ru-RU" smtClean="0">
                <a:latin typeface="Times New Roman" pitchFamily="18" charset="0"/>
              </a:rPr>
              <a:pPr/>
              <a:t>13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8C394-E48C-41B7-B6CA-62FBBB8E95D5}" type="slidenum">
              <a:rPr lang="ru-RU" altLang="ru-RU" smtClean="0">
                <a:latin typeface="Times New Roman" pitchFamily="18" charset="0"/>
              </a:rPr>
              <a:pPr/>
              <a:t>2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93CD0E-9DB7-428D-AE2D-C497DBC078ED}" type="slidenum">
              <a:rPr lang="ru-RU" altLang="ru-RU" smtClean="0">
                <a:latin typeface="Times New Roman" pitchFamily="18" charset="0"/>
              </a:rPr>
              <a:pPr/>
              <a:t>3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09588"/>
            <a:ext cx="4529138" cy="2549525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4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7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7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0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2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9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2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96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74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622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695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669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400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176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1525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452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502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421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4108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4329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891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611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37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327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523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93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49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202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262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>
            <a:extLst>
              <a:ext uri="{FF2B5EF4-FFF2-40B4-BE49-F238E27FC236}">
                <a16:creationId xmlns:a16="http://schemas.microsoft.com/office/drawing/2014/main" id="{72AC2F8F-C118-47CC-A043-43B2EBB6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97" y="2572544"/>
            <a:ext cx="8174697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ru-RU" sz="2400" dirty="0"/>
              <a:t>Вебинары на </a:t>
            </a:r>
            <a:r>
              <a:rPr lang="ru-RU" sz="2400" dirty="0" err="1"/>
              <a:t>BigBlueButton</a:t>
            </a:r>
            <a:r>
              <a:rPr lang="ru-RU" sz="2400" dirty="0"/>
              <a:t> и SCORM курсы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ru-RU" sz="2400" dirty="0"/>
              <a:t>в LMS «1С:Электронное обучение»</a:t>
            </a:r>
            <a:endParaRPr lang="ru-RU" sz="2400" cap="all" dirty="0"/>
          </a:p>
          <a:p>
            <a:pPr algn="r" eaLnBrk="1" hangingPunct="1">
              <a:spcAft>
                <a:spcPts val="600"/>
              </a:spcAft>
              <a:defRPr/>
            </a:pPr>
            <a:endParaRPr lang="ru-RU" altLang="ru-RU" cap="all" dirty="0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56629337-A11C-4389-99D7-51B27DDCC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4500563"/>
            <a:ext cx="7597775" cy="2746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kk-KZ" altLang="ru-RU" cap="all" dirty="0"/>
              <a:t>Федорченко вадим, москва, фирма «1С»</a:t>
            </a:r>
            <a:endParaRPr lang="ru-RU" altLang="ru-RU" cap="all" dirty="0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F5F19768-4B9F-481C-B58C-7295329B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52" y="366713"/>
            <a:ext cx="7356144" cy="8156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2400" b="1" cap="all" dirty="0">
                <a:solidFill>
                  <a:srgbClr val="D31B16"/>
                </a:solidFill>
              </a:rPr>
              <a:t>КРУГЛЫЙ СТОЛ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400" b="1" cap="all" dirty="0">
                <a:solidFill>
                  <a:srgbClr val="D31B16"/>
                </a:solidFill>
              </a:rPr>
              <a:t>"</a:t>
            </a:r>
            <a:r>
              <a:rPr lang="ru-RU" sz="2400" dirty="0">
                <a:solidFill>
                  <a:srgbClr val="D31B16"/>
                </a:solidFill>
              </a:rPr>
              <a:t>Цифровизация  современного учебного заведения" </a:t>
            </a:r>
            <a:endParaRPr lang="ru-RU" altLang="ru-RU" sz="2400" cap="all" dirty="0">
              <a:solidFill>
                <a:srgbClr val="D31B16"/>
              </a:solidFill>
            </a:endParaRPr>
          </a:p>
        </p:txBody>
      </p:sp>
      <p:pic>
        <p:nvPicPr>
          <p:cNvPr id="5127" name="Picture 7" descr="logo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74638"/>
            <a:ext cx="712788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65" y="66891"/>
            <a:ext cx="7728328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Настройки вебинаров в </a:t>
            </a:r>
            <a:r>
              <a:rPr lang="en-US" altLang="ru-RU" sz="2000" dirty="0" err="1"/>
              <a:t>BigBlueButton</a:t>
            </a:r>
            <a:r>
              <a:rPr lang="en-US" altLang="ru-RU" sz="2000" dirty="0"/>
              <a:t> </a:t>
            </a:r>
            <a:r>
              <a:rPr lang="ru-RU" altLang="ru-RU" sz="2000" dirty="0"/>
              <a:t>для отдельного обучения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7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F40F0C-4260-4AF8-9188-B0A0439AB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1191779"/>
            <a:ext cx="8041610" cy="37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723" y="94187"/>
            <a:ext cx="5854890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Переход к вебинару из личного кабинета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75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0D56F-D12E-4291-95DC-016A164D6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18" y="1180531"/>
            <a:ext cx="4447089" cy="24315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5CFE95-1F58-4D8E-BF5A-1F7B1B5F9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94" y="2405905"/>
            <a:ext cx="4803670" cy="2644996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72774FF-9A35-42E5-9C5E-892B81253D62}"/>
              </a:ext>
            </a:extLst>
          </p:cNvPr>
          <p:cNvCxnSpPr>
            <a:cxnSpLocks/>
          </p:cNvCxnSpPr>
          <p:nvPr/>
        </p:nvCxnSpPr>
        <p:spPr>
          <a:xfrm>
            <a:off x="1637211" y="2572544"/>
            <a:ext cx="3931624" cy="1155859"/>
          </a:xfrm>
          <a:prstGeom prst="straightConnector1">
            <a:avLst/>
          </a:prstGeom>
          <a:ln w="3492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722" y="94187"/>
            <a:ext cx="6846431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Преподаватель заполняет ведомость по итогам вебинара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7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A9DB30-A5BD-4FBD-9075-2A8DC7A3A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6" y="1146413"/>
            <a:ext cx="7773936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87862"/>
            <a:ext cx="7083343" cy="372071"/>
          </a:xfrm>
        </p:spPr>
        <p:txBody>
          <a:bodyPr lIns="68580" tIns="34290" rIns="68580" bIns="34290"/>
          <a:lstStyle/>
          <a:p>
            <a:pPr eaLnBrk="1" hangingPunct="1"/>
            <a:r>
              <a:rPr lang="ru-RU" altLang="ru-RU" sz="2000" dirty="0">
                <a:latin typeface="Futura PT Demi" pitchFamily="34" charset="-52"/>
              </a:rPr>
              <a:t>Ознакомиться  легко, все ссылки на </a:t>
            </a:r>
            <a:r>
              <a:rPr lang="en-US" altLang="ru-RU" sz="2000" dirty="0">
                <a:latin typeface="Futura PT Demi" pitchFamily="34" charset="-52"/>
              </a:rPr>
              <a:t>SDO.1C.ru</a:t>
            </a:r>
            <a:r>
              <a:rPr lang="ru-RU" altLang="ru-RU" sz="2000" dirty="0">
                <a:latin typeface="Futura PT Demi" pitchFamily="34" charset="-52"/>
              </a:rPr>
              <a:t> :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43887" y="4949765"/>
            <a:ext cx="766763" cy="19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1500">
                <a:solidFill>
                  <a:schemeClr val="tx1"/>
                </a:solidFill>
                <a:latin typeface="Futura PT Demi" pitchFamily="34" charset="-52"/>
              </a:defRPr>
            </a:lvl1pPr>
            <a:lvl2pPr marL="557213" indent="-214313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857250" indent="-17145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3pPr>
            <a:lvl4pPr marL="1200150" indent="-171450">
              <a:spcBef>
                <a:spcPct val="20000"/>
              </a:spcBef>
              <a:buClr>
                <a:srgbClr val="CC0000"/>
              </a:buClr>
              <a:buChar char="•"/>
              <a:defRPr sz="1100">
                <a:solidFill>
                  <a:schemeClr val="tx1"/>
                </a:solidFill>
                <a:latin typeface="Futura PT Demi" pitchFamily="34" charset="-52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2FD4BA-5F31-4C72-9D99-3F7CD7F1E108}" type="slidenum">
              <a:rPr lang="ru-RU" altLang="ru-RU" sz="800">
                <a:solidFill>
                  <a:srgbClr val="5B0917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800">
              <a:solidFill>
                <a:srgbClr val="5B0917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7785" y="1172118"/>
            <a:ext cx="4937522" cy="206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1800" kern="0" dirty="0"/>
              <a:t>Бесплатная учебная версия для установки на компьютер пользователя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1800" kern="0" dirty="0"/>
              <a:t>Документация в </a:t>
            </a:r>
            <a:r>
              <a:rPr lang="en-US" sz="1800" kern="0" dirty="0"/>
              <a:t>pdf </a:t>
            </a:r>
            <a:r>
              <a:rPr lang="ru-RU" sz="1800" kern="0" dirty="0"/>
              <a:t>на </a:t>
            </a:r>
            <a:r>
              <a:rPr lang="en-US" sz="1800" dirty="0"/>
              <a:t>releases.1c.ru/</a:t>
            </a:r>
            <a:endParaRPr lang="ru-RU" sz="1800" kern="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1800" kern="0" dirty="0"/>
              <a:t>Видеоролики на </a:t>
            </a:r>
            <a:r>
              <a:rPr lang="en-US" sz="1800" kern="0" dirty="0" err="1"/>
              <a:t>Youtube</a:t>
            </a:r>
            <a:endParaRPr lang="ru-RU" sz="1800" kern="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1800" kern="0" dirty="0"/>
              <a:t>Вопросы-ответы на 1С:ИТС</a:t>
            </a:r>
            <a:endParaRPr lang="en-US" sz="18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kern="0" dirty="0"/>
              <a:t>Реестр отечественного софта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100" kern="0" dirty="0"/>
          </a:p>
        </p:txBody>
      </p:sp>
      <p:pic>
        <p:nvPicPr>
          <p:cNvPr id="1026" name="Picture 2" descr="C:\Users\user\Desktop\Снимо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 bwMode="auto">
          <a:xfrm>
            <a:off x="5894042" y="734306"/>
            <a:ext cx="292915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761359" y="511552"/>
            <a:ext cx="3229176" cy="4316224"/>
          </a:xfrm>
          <a:prstGeom prst="roundRect">
            <a:avLst>
              <a:gd name="adj" fmla="val 9551"/>
            </a:avLst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549111"/>
              </p:ext>
            </p:extLst>
          </p:nvPr>
        </p:nvGraphicFramePr>
        <p:xfrm>
          <a:off x="550969" y="3701644"/>
          <a:ext cx="4848865" cy="1096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1С:Электронное обучение. Корпоративный университет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36169" marB="36169" anchor="ctr">
                    <a:solidFill>
                      <a:srgbClr val="F9E383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97 200 руб.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36169" marB="36169" anchor="ctr">
                    <a:solidFill>
                      <a:srgbClr val="F9E383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Веб-кабинет преподавателя и студента</a:t>
                      </a:r>
                    </a:p>
                  </a:txBody>
                  <a:tcPr marL="68584" marR="68584" marT="36169" marB="36169" anchor="ctr">
                    <a:solidFill>
                      <a:srgbClr val="F9E383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400 000 руб.</a:t>
                      </a:r>
                    </a:p>
                  </a:txBody>
                  <a:tcPr marL="68584" marR="68584" marT="36169" marB="36169" anchor="ctr">
                    <a:solidFill>
                      <a:srgbClr val="F9E383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55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2368" y="1764856"/>
            <a:ext cx="3744913" cy="85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chemeClr val="bg1"/>
                </a:solidFill>
              </a:rPr>
              <a:t>Плод удаленки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chemeClr val="bg1"/>
                </a:solidFill>
              </a:rPr>
              <a:t>на 72 кг</a:t>
            </a:r>
          </a:p>
        </p:txBody>
      </p:sp>
      <p:sp>
        <p:nvSpPr>
          <p:cNvPr id="34820" name="Заголовок 1"/>
          <p:cNvSpPr>
            <a:spLocks noGrp="1"/>
          </p:cNvSpPr>
          <p:nvPr>
            <p:ph type="title"/>
          </p:nvPr>
        </p:nvSpPr>
        <p:spPr>
          <a:xfrm>
            <a:off x="1043374" y="2211804"/>
            <a:ext cx="7858723" cy="1549313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Благодарю за внимание, пожалуйста, задавайте вопросы</a:t>
            </a:r>
            <a:br>
              <a:rPr lang="ru-RU" altLang="ru-RU" sz="2000" dirty="0"/>
            </a:br>
            <a:br>
              <a:rPr lang="ru-RU" altLang="ru-RU" sz="2000" dirty="0"/>
            </a:br>
            <a:r>
              <a:rPr lang="ru-RU" altLang="ru-RU" sz="2000" dirty="0"/>
              <a:t>Федорченко Вадим Станиславович</a:t>
            </a:r>
            <a:br>
              <a:rPr lang="ru-RU" altLang="ru-RU" sz="2000" dirty="0"/>
            </a:br>
            <a:r>
              <a:rPr lang="en-US" altLang="ru-RU" sz="2000" dirty="0"/>
              <a:t>fedv@1c.ru </a:t>
            </a:r>
            <a:r>
              <a:rPr lang="ru-RU" altLang="ru-RU" sz="2000" dirty="0"/>
              <a:t> </a:t>
            </a:r>
            <a:r>
              <a:rPr lang="en-US" altLang="ru-RU" sz="2000" dirty="0"/>
              <a:t>+7-917-574-57-05</a:t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34821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949765"/>
            <a:ext cx="766762" cy="195323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AB9DF5-0344-4417-9117-2E3D077F6446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ru-RU" altLang="ru-RU" sz="1000"/>
          </a:p>
        </p:txBody>
      </p:sp>
    </p:spTree>
    <p:extLst>
      <p:ext uri="{BB962C8B-B14F-4D97-AF65-F5344CB8AC3E}">
        <p14:creationId xmlns:p14="http://schemas.microsoft.com/office/powerpoint/2010/main" val="262638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78890" y="-20247"/>
            <a:ext cx="8013890" cy="811066"/>
          </a:xfrm>
        </p:spPr>
        <p:txBody>
          <a:bodyPr lIns="68580" tIns="34290" rIns="68580" bIns="34290"/>
          <a:lstStyle/>
          <a:p>
            <a:pPr algn="l" eaLnBrk="1" hangingPunct="1"/>
            <a:r>
              <a:rPr lang="ru-RU" altLang="ru-RU" sz="2000" dirty="0">
                <a:latin typeface="Futura PT Demi" pitchFamily="34" charset="-52"/>
              </a:rPr>
              <a:t>Система дистанционного обучения</a:t>
            </a:r>
            <a:br>
              <a:rPr lang="ru-RU" altLang="ru-RU" sz="2000" dirty="0">
                <a:latin typeface="Futura PT Demi" pitchFamily="34" charset="-52"/>
              </a:rPr>
            </a:br>
            <a:r>
              <a:rPr lang="ru-RU" altLang="ru-RU" sz="2000" dirty="0">
                <a:latin typeface="Futura PT Demi" pitchFamily="34" charset="-52"/>
              </a:rPr>
              <a:t>«1С:Электронное обучение. Корпоративный университет»</a:t>
            </a: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114301" y="1228677"/>
            <a:ext cx="8883254" cy="37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Автоматизация электронного и смешанного обучения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Разработка электронных учебных курсов и тестов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Импорт/экспорт электронных курсов в </a:t>
            </a:r>
            <a:r>
              <a:rPr lang="en-US" altLang="ru-RU" sz="1400" kern="0" dirty="0">
                <a:solidFill>
                  <a:schemeClr val="tx1"/>
                </a:solidFill>
              </a:rPr>
              <a:t>SCORM</a:t>
            </a:r>
            <a:r>
              <a:rPr lang="ru-RU" altLang="ru-RU" sz="1400" kern="0" dirty="0">
                <a:solidFill>
                  <a:schemeClr val="tx1"/>
                </a:solidFill>
              </a:rPr>
              <a:t>-2004</a:t>
            </a:r>
            <a:r>
              <a:rPr lang="en-US" altLang="ru-RU" sz="1400" kern="0" dirty="0">
                <a:solidFill>
                  <a:schemeClr val="tx1"/>
                </a:solidFill>
              </a:rPr>
              <a:t> </a:t>
            </a:r>
            <a:r>
              <a:rPr lang="ru-RU" altLang="ru-RU" sz="1400" kern="0" dirty="0">
                <a:solidFill>
                  <a:schemeClr val="tx1"/>
                </a:solidFill>
              </a:rPr>
              <a:t>и </a:t>
            </a:r>
            <a:r>
              <a:rPr lang="en-US" altLang="ru-RU" sz="1400" kern="0" dirty="0">
                <a:solidFill>
                  <a:schemeClr val="tx1"/>
                </a:solidFill>
              </a:rPr>
              <a:t>HTML</a:t>
            </a:r>
            <a:endParaRPr lang="ru-RU" altLang="ru-RU" sz="1400" kern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Гибкая настройка обучения: изучение курсов, выполнение</a:t>
            </a:r>
          </a:p>
          <a:p>
            <a:pPr marL="0" indent="0" eaLnBrk="1" hangingPunct="1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        тестов и электронных контрольных работ, вебинары и аудиторные занятия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Единая среда общения: учебные форумы, личные сообщения, ручные или автоматические рассылки и новости;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Печатные и электронные сертификаты выпускникам;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Пин-коды для продажи доступа к дистанционному обучению;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Встроенная интеграция с «1С:Университет», «1С:Колледж», «1С:Управление учебным центром», 1С:ЗГУ, а теперь и с </a:t>
            </a:r>
            <a:r>
              <a:rPr lang="en-US" altLang="ru-RU" sz="1400" kern="0" dirty="0" err="1">
                <a:solidFill>
                  <a:schemeClr val="tx1"/>
                </a:solidFill>
              </a:rPr>
              <a:t>BigBlueButton</a:t>
            </a:r>
            <a:endParaRPr lang="ru-RU" altLang="ru-RU" sz="1400" kern="0" dirty="0">
              <a:solidFill>
                <a:schemeClr val="tx1"/>
              </a:solidFill>
            </a:endParaRPr>
          </a:p>
        </p:txBody>
      </p:sp>
      <p:pic>
        <p:nvPicPr>
          <p:cNvPr id="5124" name="Picture 16" descr="_pict_Конструктор_курсов_fra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29" y="1218027"/>
            <a:ext cx="2333625" cy="16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1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1506" y="0"/>
            <a:ext cx="7705043" cy="756281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ru-RU" altLang="ru-RU" sz="2000" dirty="0">
                <a:latin typeface="Futura PT Demi" pitchFamily="34" charset="-52"/>
              </a:rPr>
              <a:t>Веб-интерфейс «1С:Электронное обучение. Веб-кабинет преподавателя и студента»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5598" y="1460790"/>
            <a:ext cx="5599899" cy="3984549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>
                <a:latin typeface="+mj-lt"/>
              </a:rPr>
              <a:t>Обучающимся и преподавателям ДОСТУПНО мобильное обучение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>
                <a:latin typeface="+mj-lt"/>
              </a:rPr>
              <a:t>на условиях неограниченной клиентской лицензии!</a:t>
            </a:r>
            <a:endParaRPr lang="en-US" altLang="ru-RU" sz="1400" dirty="0">
              <a:latin typeface="+mj-lt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ru-RU" sz="1400" dirty="0">
              <a:latin typeface="+mj-lt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>
                <a:latin typeface="+mj-lt"/>
              </a:rPr>
              <a:t>Сайт с адаптивным дизайном.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>
              <a:latin typeface="+mj-lt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>
                <a:latin typeface="+mj-lt"/>
              </a:rPr>
              <a:t>Проект </a:t>
            </a:r>
            <a:r>
              <a:rPr lang="en-US" altLang="ru-RU" sz="1400" dirty="0">
                <a:latin typeface="+mj-lt"/>
              </a:rPr>
              <a:t>Angular </a:t>
            </a:r>
            <a:r>
              <a:rPr lang="ru-RU" altLang="ru-RU" sz="1400" dirty="0">
                <a:latin typeface="+mj-lt"/>
              </a:rPr>
              <a:t>в комплекте поставки, открытый </a:t>
            </a:r>
            <a:r>
              <a:rPr lang="en-US" altLang="ru-RU" sz="1400" dirty="0">
                <a:latin typeface="+mj-lt"/>
              </a:rPr>
              <a:t>HTML </a:t>
            </a:r>
            <a:r>
              <a:rPr lang="ru-RU" altLang="ru-RU" sz="1400" dirty="0">
                <a:latin typeface="+mj-lt"/>
              </a:rPr>
              <a:t>код.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>
              <a:latin typeface="+mj-lt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400" dirty="0">
                <a:latin typeface="+mj-lt"/>
              </a:rPr>
              <a:t>Поддерживаемые браузеры: Google Chrome, Mozilla Firefox,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400" dirty="0">
                <a:latin typeface="+mj-lt"/>
              </a:rPr>
              <a:t>Microsoft Edge версии 90+ или Safari; а также браузеры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400" dirty="0">
                <a:latin typeface="+mj-lt"/>
              </a:rPr>
              <a:t>на движке Chromium: Яндекс.Браузер, </a:t>
            </a:r>
            <a:r>
              <a:rPr lang="en-US" sz="1400" dirty="0">
                <a:latin typeface="+mj-lt"/>
              </a:rPr>
              <a:t>Opera </a:t>
            </a:r>
            <a:r>
              <a:rPr lang="ru-RU" sz="1400" dirty="0">
                <a:latin typeface="+mj-lt"/>
              </a:rPr>
              <a:t>и др.</a:t>
            </a:r>
            <a:endParaRPr lang="ru-RU" altLang="ru-RU" sz="1400" dirty="0">
              <a:latin typeface="+mj-lt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dirty="0">
                <a:solidFill>
                  <a:srgbClr val="005392"/>
                </a:solidFill>
              </a:rPr>
              <a:t>   </a:t>
            </a:r>
            <a:endParaRPr lang="ru-RU" altLang="ru-RU" sz="2400" dirty="0">
              <a:solidFill>
                <a:srgbClr val="004070"/>
              </a:solidFill>
            </a:endParaRPr>
          </a:p>
        </p:txBody>
      </p:sp>
      <p:pic>
        <p:nvPicPr>
          <p:cNvPr id="7" name="Picture 5" descr="C:\Users\user\Desktop\Снимок.PNG">
            <a:extLst>
              <a:ext uri="{FF2B5EF4-FFF2-40B4-BE49-F238E27FC236}">
                <a16:creationId xmlns:a16="http://schemas.microsoft.com/office/drawing/2014/main" id="{42A42585-F18D-4F6F-B8FE-37EFE351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64" y="756281"/>
            <a:ext cx="2570471" cy="41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968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60052" y="69015"/>
            <a:ext cx="5770901" cy="73126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000" dirty="0"/>
              <a:t>Расширены настройки использования</a:t>
            </a:r>
            <a:br>
              <a:rPr lang="ru-RU" sz="2000" dirty="0"/>
            </a:br>
            <a:r>
              <a:rPr lang="en-US" sz="2000" dirty="0"/>
              <a:t>SCORM </a:t>
            </a:r>
            <a:r>
              <a:rPr lang="ru-RU" sz="2000" dirty="0"/>
              <a:t>курсов</a:t>
            </a:r>
            <a:br>
              <a:rPr lang="ru-RU" sz="2000" dirty="0"/>
            </a:br>
            <a:endParaRPr lang="ru-RU" alt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94695" y="734367"/>
            <a:ext cx="3881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r>
              <a:rPr lang="en-US" sz="1600" dirty="0"/>
              <a:t>&lt; </a:t>
            </a:r>
            <a:r>
              <a:rPr lang="ru-RU" sz="1600" dirty="0"/>
              <a:t>Выбор электронных ресурсов для загрузки </a:t>
            </a:r>
            <a:r>
              <a:rPr lang="en-US" sz="1600" dirty="0"/>
              <a:t>SCORM </a:t>
            </a:r>
            <a:r>
              <a:rPr lang="ru-RU" sz="1600" dirty="0"/>
              <a:t>курса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             Добавление кнопки Выход </a:t>
            </a:r>
          </a:p>
          <a:p>
            <a:r>
              <a:rPr lang="ru-RU" sz="1600" dirty="0"/>
              <a:t>              в плеер </a:t>
            </a:r>
            <a:r>
              <a:rPr lang="en-US" sz="1600" dirty="0"/>
              <a:t>SCORM </a:t>
            </a:r>
            <a:r>
              <a:rPr lang="ru-RU" sz="1600" dirty="0"/>
              <a:t>курса:</a:t>
            </a:r>
          </a:p>
        </p:txBody>
      </p:sp>
      <p:pic>
        <p:nvPicPr>
          <p:cNvPr id="13314" name="Picture 2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6" y="1070038"/>
            <a:ext cx="4524582" cy="38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Сним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0" y="2909059"/>
            <a:ext cx="3601075" cy="204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500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3084" y="126527"/>
            <a:ext cx="6935492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Параметры, передаваемые </a:t>
            </a:r>
            <a:r>
              <a:rPr lang="en-US" altLang="ru-RU" sz="2000" dirty="0"/>
              <a:t>SCORM </a:t>
            </a:r>
            <a:r>
              <a:rPr lang="ru-RU" altLang="ru-RU" sz="2000" dirty="0"/>
              <a:t>курсом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7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FF9F6-3670-45DA-B2A7-4291D1C3303D}"/>
              </a:ext>
            </a:extLst>
          </p:cNvPr>
          <p:cNvSpPr txBox="1">
            <a:spLocks noChangeArrowheads="1"/>
          </p:cNvSpPr>
          <p:nvPr/>
        </p:nvSpPr>
        <p:spPr>
          <a:xfrm>
            <a:off x="1006550" y="1205015"/>
            <a:ext cx="7967330" cy="3813546"/>
          </a:xfr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600" b="1" dirty="0" err="1"/>
              <a:t>Completion</a:t>
            </a:r>
            <a:r>
              <a:rPr lang="ru-RU" sz="1600" dirty="0"/>
              <a:t> – признак, что курс изучен полностью. Принимает значения </a:t>
            </a:r>
            <a:r>
              <a:rPr lang="ru-RU" sz="1600" dirty="0" err="1"/>
              <a:t>completed</a:t>
            </a:r>
            <a:r>
              <a:rPr lang="ru-RU" sz="1600" dirty="0"/>
              <a:t> - изучил достаточно для этого курса; </a:t>
            </a:r>
            <a:r>
              <a:rPr lang="ru-RU" sz="1600" dirty="0" err="1"/>
              <a:t>incomplete</a:t>
            </a:r>
            <a:r>
              <a:rPr lang="ru-RU" sz="1600" dirty="0"/>
              <a:t> - не достаточно для курса; </a:t>
            </a:r>
            <a:r>
              <a:rPr lang="ru-RU" sz="1600" dirty="0" err="1"/>
              <a:t>not</a:t>
            </a:r>
            <a:r>
              <a:rPr lang="ru-RU" sz="1600" dirty="0"/>
              <a:t> </a:t>
            </a:r>
            <a:r>
              <a:rPr lang="ru-RU" sz="1600" dirty="0" err="1"/>
              <a:t>attempted</a:t>
            </a:r>
            <a:r>
              <a:rPr lang="ru-RU" sz="1600" dirty="0"/>
              <a:t> - не приступал к изучению; </a:t>
            </a:r>
            <a:r>
              <a:rPr lang="ru-RU" sz="1600" dirty="0" err="1"/>
              <a:t>unknown</a:t>
            </a:r>
            <a:r>
              <a:rPr lang="ru-RU" sz="1600" dirty="0"/>
              <a:t> - не знаю.</a:t>
            </a:r>
          </a:p>
          <a:p>
            <a:pPr>
              <a:spcBef>
                <a:spcPts val="1200"/>
              </a:spcBef>
            </a:pPr>
            <a:r>
              <a:rPr lang="ru-RU" sz="1600" b="1" dirty="0" err="1"/>
              <a:t>Success</a:t>
            </a:r>
            <a:r>
              <a:rPr lang="ru-RU" sz="1600" dirty="0"/>
              <a:t> – признак, что достигнут успех в изучении (превышен проходной балл). Принимает значения </a:t>
            </a:r>
            <a:r>
              <a:rPr lang="ru-RU" sz="1600" dirty="0" err="1"/>
              <a:t>passed</a:t>
            </a:r>
            <a:r>
              <a:rPr lang="ru-RU" sz="1600" dirty="0"/>
              <a:t> – Зачет; </a:t>
            </a:r>
            <a:r>
              <a:rPr lang="ru-RU" sz="1600" dirty="0" err="1"/>
              <a:t>failed</a:t>
            </a:r>
            <a:r>
              <a:rPr lang="ru-RU" sz="1600" dirty="0"/>
              <a:t> – Незачет; </a:t>
            </a:r>
            <a:r>
              <a:rPr lang="ru-RU" sz="1600" dirty="0" err="1"/>
              <a:t>unknown</a:t>
            </a:r>
            <a:r>
              <a:rPr lang="ru-RU" sz="1600" dirty="0"/>
              <a:t> - не знаю.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E</a:t>
            </a:r>
            <a:r>
              <a:rPr lang="ru-RU" sz="1600" b="1" dirty="0" err="1"/>
              <a:t>xit</a:t>
            </a:r>
            <a:r>
              <a:rPr lang="ru-RU" sz="1600" b="1" dirty="0"/>
              <a:t> </a:t>
            </a:r>
            <a:r>
              <a:rPr lang="ru-RU" sz="1600" dirty="0"/>
              <a:t>- если установлено в </a:t>
            </a:r>
            <a:r>
              <a:rPr lang="ru-RU" sz="1600" dirty="0" err="1"/>
              <a:t>suspend</a:t>
            </a:r>
            <a:r>
              <a:rPr lang="ru-RU" sz="1600" dirty="0"/>
              <a:t>, то курс ожидает продолжения учебы вне зависимости от достигнутых ранее результатов его изучения. Любое другое значение - курс НЕ ожидает продолжения учебы.</a:t>
            </a:r>
          </a:p>
          <a:p>
            <a:pPr>
              <a:spcBef>
                <a:spcPts val="1200"/>
              </a:spcBef>
            </a:pPr>
            <a:r>
              <a:rPr lang="ru-RU" sz="1600" b="1" dirty="0" err="1"/>
              <a:t>Score</a:t>
            </a:r>
            <a:r>
              <a:rPr lang="ru-RU" sz="1600" dirty="0"/>
              <a:t> - балл от 0 до 100.</a:t>
            </a:r>
          </a:p>
          <a:p>
            <a:pPr>
              <a:spcBef>
                <a:spcPts val="1200"/>
              </a:spcBef>
            </a:pPr>
            <a:r>
              <a:rPr lang="ru-RU" sz="1600" b="1" dirty="0" err="1"/>
              <a:t>Total</a:t>
            </a:r>
            <a:r>
              <a:rPr lang="ru-RU" sz="1600" b="1" dirty="0"/>
              <a:t> </a:t>
            </a:r>
            <a:r>
              <a:rPr lang="ru-RU" sz="1600" b="1" dirty="0" err="1"/>
              <a:t>Time</a:t>
            </a:r>
            <a:r>
              <a:rPr lang="ru-RU" sz="1600" b="1" dirty="0"/>
              <a:t> </a:t>
            </a:r>
            <a:r>
              <a:rPr lang="ru-RU" sz="1600" dirty="0"/>
              <a:t>– суммарное время изучения курса за все сессии работы с ним.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P</a:t>
            </a:r>
            <a:r>
              <a:rPr lang="ru-RU" sz="1600" b="1" dirty="0" err="1"/>
              <a:t>rogress</a:t>
            </a:r>
            <a:r>
              <a:rPr lang="ru-RU" sz="1600" b="1" dirty="0"/>
              <a:t> </a:t>
            </a:r>
            <a:r>
              <a:rPr lang="ru-RU" sz="1600" b="1" dirty="0" err="1"/>
              <a:t>measure</a:t>
            </a:r>
            <a:r>
              <a:rPr lang="ru-RU" sz="1600" b="1" dirty="0"/>
              <a:t> </a:t>
            </a:r>
            <a:r>
              <a:rPr lang="ru-RU" sz="1600" dirty="0"/>
              <a:t>- прогресс в изучении от 0 до 100.</a:t>
            </a:r>
          </a:p>
          <a:p>
            <a:pPr eaLnBrk="1" hangingPunct="1">
              <a:spcBef>
                <a:spcPts val="1350"/>
              </a:spcBef>
              <a:buFontTx/>
              <a:buNone/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366421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386" y="66891"/>
            <a:ext cx="5829332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Облако </a:t>
            </a:r>
            <a:r>
              <a:rPr lang="en-US" altLang="ru-RU" sz="2000" dirty="0"/>
              <a:t>SCORM</a:t>
            </a:r>
            <a:r>
              <a:rPr lang="ru-RU" altLang="ru-RU" sz="2000" dirty="0"/>
              <a:t>: некорректный параметр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7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92740-039A-4D89-A1B3-D26F5292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8" y="1171774"/>
            <a:ext cx="5906814" cy="3906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26D445-0909-4394-BC53-7E1F46F06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09" y="713481"/>
            <a:ext cx="5309191" cy="19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7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65" y="66891"/>
            <a:ext cx="6534148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Управление использованием параметров </a:t>
            </a:r>
            <a:r>
              <a:rPr lang="en-US" altLang="ru-RU" sz="2000" dirty="0"/>
              <a:t>SCORM </a:t>
            </a:r>
            <a:r>
              <a:rPr lang="ru-RU" altLang="ru-RU" sz="2000" dirty="0"/>
              <a:t>курса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75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3E4E7E-E9D2-4BD2-A9B8-60D17598F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0" y="1064223"/>
            <a:ext cx="5705141" cy="40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65" y="66891"/>
            <a:ext cx="6534148" cy="594306"/>
          </a:xfrm>
        </p:spPr>
        <p:txBody>
          <a:bodyPr/>
          <a:lstStyle/>
          <a:p>
            <a:pPr eaLnBrk="1" hangingPunct="1"/>
            <a:r>
              <a:rPr lang="en-US" altLang="ru-RU" sz="2000" dirty="0" err="1"/>
              <a:t>BigBlueButton</a:t>
            </a:r>
            <a:r>
              <a:rPr lang="en-US" altLang="ru-RU" sz="2000" dirty="0"/>
              <a:t> - </a:t>
            </a:r>
            <a:r>
              <a:rPr lang="ru-RU" altLang="ru-RU" sz="2000" dirty="0"/>
              <a:t>программа проведения вебинаров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7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5D6B-5CE3-47C6-AEE3-650F610ED497}"/>
              </a:ext>
            </a:extLst>
          </p:cNvPr>
          <p:cNvSpPr txBox="1"/>
          <p:nvPr/>
        </p:nvSpPr>
        <p:spPr>
          <a:xfrm>
            <a:off x="871302" y="1597613"/>
            <a:ext cx="3411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Свободно распространяется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Открытый исходный код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Русифицирована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Устанавливается на ваш сервер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Подробнее на </a:t>
            </a:r>
            <a:r>
              <a:rPr lang="en-US" sz="1600" dirty="0"/>
              <a:t>https://docs.bigbluebutton.org/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A5B0A5-B5FA-4E98-B505-6FD7CEF7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42242"/>
            <a:ext cx="4316320" cy="37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8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65" y="66891"/>
            <a:ext cx="6534148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Настройки вебинаров в </a:t>
            </a:r>
            <a:r>
              <a:rPr lang="en-US" altLang="ru-RU" sz="2000" dirty="0" err="1"/>
              <a:t>BigBlueButton</a:t>
            </a:r>
            <a:r>
              <a:rPr lang="en-US" altLang="ru-RU" sz="2000" dirty="0"/>
              <a:t> </a:t>
            </a:r>
            <a:r>
              <a:rPr lang="ru-RU" altLang="ru-RU" sz="2000" dirty="0"/>
              <a:t>для всей базы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ru-RU" altLang="ru-RU" sz="75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7F28A5-4FED-401F-8C09-9D2043D7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3" y="997586"/>
            <a:ext cx="6947138" cy="40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013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Произвольный</PresentationFormat>
  <Paragraphs>90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Futura PT Demi</vt:lpstr>
      <vt:lpstr>Wingdings</vt:lpstr>
      <vt:lpstr>Arial</vt:lpstr>
      <vt:lpstr>Times New Roman</vt:lpstr>
      <vt:lpstr>Оформление по умолчанию</vt:lpstr>
      <vt:lpstr>Специальное оформление</vt:lpstr>
      <vt:lpstr>Презентация PowerPoint</vt:lpstr>
      <vt:lpstr>Система дистанционного обучения «1С:Электронное обучение. Корпоративный университет»</vt:lpstr>
      <vt:lpstr>Веб-интерфейс «1С:Электронное обучение. Веб-кабинет преподавателя и студента»</vt:lpstr>
      <vt:lpstr>Расширены настройки использования SCORM курсов </vt:lpstr>
      <vt:lpstr>Параметры, передаваемые SCORM курсом</vt:lpstr>
      <vt:lpstr>Облако SCORM: некорректный параметр</vt:lpstr>
      <vt:lpstr>Управление использованием параметров SCORM курса</vt:lpstr>
      <vt:lpstr>BigBlueButton - программа проведения вебинаров</vt:lpstr>
      <vt:lpstr>Настройки вебинаров в BigBlueButton для всей базы</vt:lpstr>
      <vt:lpstr>Настройки вебинаров в BigBlueButton для отдельного обучения</vt:lpstr>
      <vt:lpstr>Переход к вебинару из личного кабинета</vt:lpstr>
      <vt:lpstr>Преподаватель заполняет ведомость по итогам вебинара</vt:lpstr>
      <vt:lpstr>Ознакомиться  легко, все ссылки на SDO.1C.ru :</vt:lpstr>
      <vt:lpstr>Благодарю за внимание, пожалуйста, задавайте вопросы  Федорченко Вадим Станиславович fedv@1c.ru  +7-917-574-57-05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146</cp:revision>
  <cp:lastPrinted>2014-10-28T06:24:29Z</cp:lastPrinted>
  <dcterms:created xsi:type="dcterms:W3CDTF">2014-07-01T14:21:32Z</dcterms:created>
  <dcterms:modified xsi:type="dcterms:W3CDTF">2021-10-05T06:19:04Z</dcterms:modified>
</cp:coreProperties>
</file>